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302D-F1B8-450C-A6AD-B431BE46E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62B9A-D3C5-493A-917D-3862A8643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0B274-19E2-4354-953A-DAC3463A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9937B-3344-4EAE-AEEF-6750BDAE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5AD63-B387-4741-9B4A-119CBD10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09AD4A-83D1-6445-8871-8BBE8FFBF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4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63D1-AD81-48E8-8F14-32E83FB4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1981-3D72-4413-BE06-4AD3938C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38D7E-115C-40A2-ADE2-C67A5D328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98ACF-7C09-40FC-A8D2-560ACD16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8377D-6119-4A23-AE40-1C07513D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F64-E4F1-4542-9C88-151BB06F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0713-8510-433C-8D1F-AB8C0B86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CC3D6-6C10-4721-967D-70AF5693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0F70-DB0A-4350-BE05-C784A1146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B52C0-F3FA-4051-AA02-CECFA28F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07669-3B00-464D-ABC7-70859957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FE3FA-373F-4BE7-8D15-09C32924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3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DD88-E840-4A77-A7A0-58B7FDA1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47428-ECD5-40F0-922E-A412E298A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CF7F-7CDB-46A9-8D82-ADDCE1E9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BBD4-3CFB-4A1B-9A4F-823118A8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AD62B-9DB5-4C2C-82A9-B0A26AA4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DB827-1ACF-4BC0-AC4F-A6269F0A6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03AAC-8F1C-459A-AAA1-62D440DA6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F6EC-7E46-43A4-951C-480BAD54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81702-19E2-4609-9DAD-C90D6B10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BF893-95DB-4017-90F0-BA829F35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3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E8B9AB-A9C7-2BE1-B024-A2E719643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6F18-2283-4A41-907B-2C0F8F24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28" y="1199072"/>
            <a:ext cx="11940397" cy="56589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64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76E4AB-5AFC-4CC8-2AC9-6510A75E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6F18-2283-4A41-907B-2C0F8F24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28" y="1199072"/>
            <a:ext cx="11940397" cy="56589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45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35AAC9-D379-B07C-3D5F-090C9D7FD3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6F18-2283-4A41-907B-2C0F8F24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28" y="2375452"/>
            <a:ext cx="11940397" cy="448254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33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47FF-FE40-484D-A21E-AC7511B5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C5F56-C4B0-45AD-B598-E356CFF88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7CDF6-AB6F-4C64-98C7-21AD17D8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52071-6D49-4942-8CBD-0C6DAB6B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3A5E7-EE07-45CB-A8E2-8C851B00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9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FCF9-E585-46BC-A643-34ED8C0F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987D8-898B-4E25-A85B-C3C03DE0B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D88B5-E658-4CD0-AD53-4C0763C24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505B1-5E97-45E0-A930-B1DE3A9A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13ABC-ED75-4B79-9793-E684063E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643BA-F66C-40AA-A527-F4FE175F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6EA3-43D1-4257-AC05-9D07C675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E00AC-3F66-4407-972F-D6F5B2A9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8E5DD-AD1B-46B5-90BC-003D6868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4E56B-9938-4797-8D58-B96CC0ED5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405F7-B780-4CD1-A89B-FC5416598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D3F1F-BDFB-4D49-89D7-70DA2916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E4AA75-B1E9-49B3-B1C0-DE39AB07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4CFB5-1A0A-4F28-B81D-C4B9877E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6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73AD-37FA-4DFA-BD1F-B9DE3EB7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EA76B-ECDF-4324-A564-5D1FEC23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8D9A0-4BEC-4720-8420-B00E407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EEF4C-B702-46C0-A98E-7BAC93F3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1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755EE-7FEF-4A27-A67A-21932C90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31998-BA26-4EB5-BDB9-EC27C01D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D3A2B-A56F-4F12-8C3D-3D1EB554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3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4A2BF-623B-4272-B883-18ECCA38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39FE-26FF-42AD-95C5-BAB09C674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C8693-B576-48E0-B4D5-8DAB8275B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2D23-CCDA-4E22-A6AF-5466046998C6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A9A6-CC70-4E93-8765-BCBD77C6F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B9E83-0393-4EDE-9A47-A233ADA42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1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03CBE7-E760-443D-BF9D-447F78F7E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370075"/>
              </p:ext>
            </p:extLst>
          </p:nvPr>
        </p:nvGraphicFramePr>
        <p:xfrm>
          <a:off x="124287" y="1224951"/>
          <a:ext cx="9645878" cy="558129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959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3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9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Period of Writing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50800" dist="50800" dir="27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Books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50800" dist="50800" dir="27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Description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50800" dist="50800" dir="27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Date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50800" dist="50800" dir="27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Theme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50800" dist="50800" dir="27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Second Missionary Journey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 Thessalonians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 Thessalonians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First Epistles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51-52 A.D.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Last Things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Third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Missionary Journey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Galatians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 Corinthians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 Corinthians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Romans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Theological Quartet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53-57 A.D.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Salvation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6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First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Roman Imprisonment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Colossians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Philemon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Ephesians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Philippians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Prison Epistles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60-62 A.D.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Christ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Release &amp;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2nd Roman Imprisonment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 Timothy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Titus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 Timothy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Evangelist Epistles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62-68 A.D.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Church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486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8E25-A40A-4049-B67C-FC9EFA643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Understanding Slavery in the Roman Empire in That Day</a:t>
            </a:r>
          </a:p>
          <a:p>
            <a:pPr lvl="1"/>
            <a:r>
              <a:rPr lang="en-US" dirty="0"/>
              <a:t>Slavery was rampant throughout the Roman Empire</a:t>
            </a:r>
          </a:p>
          <a:p>
            <a:pPr lvl="1"/>
            <a:r>
              <a:rPr lang="en-US" dirty="0"/>
              <a:t>Some slaves were treated very harshly, some were treated well – depended on the master</a:t>
            </a:r>
          </a:p>
          <a:p>
            <a:pPr lvl="1"/>
            <a:r>
              <a:rPr lang="en-US" dirty="0"/>
              <a:t>By mid-first century, Roman law had granted some minimal protection of slaves</a:t>
            </a:r>
          </a:p>
          <a:p>
            <a:r>
              <a:rPr lang="en-US" dirty="0"/>
              <a:t>Philemon Was a Member of the Church in the City of </a:t>
            </a:r>
            <a:r>
              <a:rPr lang="en-US" dirty="0" err="1"/>
              <a:t>Colosse</a:t>
            </a:r>
            <a:endParaRPr lang="en-US" dirty="0"/>
          </a:p>
          <a:p>
            <a:pPr lvl="1"/>
            <a:r>
              <a:rPr lang="en-US" dirty="0"/>
              <a:t>Philemon may have been a convert of Paul (v. 19)</a:t>
            </a:r>
          </a:p>
          <a:p>
            <a:pPr lvl="1"/>
            <a:r>
              <a:rPr lang="en-US" dirty="0"/>
              <a:t>The church in </a:t>
            </a:r>
            <a:r>
              <a:rPr lang="en-US" dirty="0" err="1"/>
              <a:t>Colosse</a:t>
            </a:r>
            <a:r>
              <a:rPr lang="en-US" dirty="0"/>
              <a:t> was meeting in Philemon’s home (v. 2)</a:t>
            </a:r>
          </a:p>
          <a:p>
            <a:pPr lvl="1"/>
            <a:r>
              <a:rPr lang="en-US" dirty="0"/>
              <a:t>Philemon appeared to be a wealthy man (v. 2, 16, 22)</a:t>
            </a:r>
          </a:p>
          <a:p>
            <a:r>
              <a:rPr lang="en-US" dirty="0"/>
              <a:t>Onesimus Was Philemon’s Runaway Slave</a:t>
            </a:r>
          </a:p>
          <a:p>
            <a:pPr lvl="1"/>
            <a:r>
              <a:rPr lang="en-US" dirty="0"/>
              <a:t>Onesimus had run away from Philemon (v. 12) and apparently stolen from him (v. 18-19)</a:t>
            </a:r>
          </a:p>
          <a:p>
            <a:pPr lvl="1"/>
            <a:r>
              <a:rPr lang="en-US" dirty="0"/>
              <a:t>Onesimus came into contact with Paul (v. 15) and was converted to Christ (v. 10)</a:t>
            </a:r>
          </a:p>
          <a:p>
            <a:pPr lvl="1"/>
            <a:r>
              <a:rPr lang="en-US" dirty="0"/>
              <a:t>Under Roman law and Divine law, Paul knew that Onesimus could not stay with him but needed to return to Philemon and to restore whatever he had wronged (v. 11-14, 18-19)</a:t>
            </a:r>
          </a:p>
          <a:p>
            <a:r>
              <a:rPr lang="en-US" dirty="0"/>
              <a:t>Paul Sent Onesimus Back to Philemon</a:t>
            </a:r>
          </a:p>
          <a:p>
            <a:pPr lvl="1"/>
            <a:r>
              <a:rPr lang="en-US" dirty="0"/>
              <a:t>Paul was sending the letters of Ephesians and Colossians with Tychicus (Eph. 6:21-22; Col. 4:7-8)</a:t>
            </a:r>
          </a:p>
          <a:p>
            <a:pPr lvl="1"/>
            <a:r>
              <a:rPr lang="en-US" dirty="0"/>
              <a:t>He decided to send Onesimus with Tychicus to </a:t>
            </a:r>
            <a:r>
              <a:rPr lang="en-US" dirty="0" err="1"/>
              <a:t>Colosse</a:t>
            </a:r>
            <a:r>
              <a:rPr lang="en-US" dirty="0"/>
              <a:t> (Col. 4:9)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6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8E25-A40A-4049-B67C-FC9EFA643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Book Shows Christians How to Deal with Social Problems Like Slavery</a:t>
            </a:r>
          </a:p>
          <a:p>
            <a:pPr lvl="1"/>
            <a:r>
              <a:rPr lang="en-US" dirty="0"/>
              <a:t>God did not tell Christians to ignore it and hope that it would go away</a:t>
            </a:r>
          </a:p>
          <a:p>
            <a:pPr lvl="1"/>
            <a:r>
              <a:rPr lang="en-US" dirty="0"/>
              <a:t>God did not tell Christians to engage in a full-scale revolt and assault against slavery</a:t>
            </a:r>
          </a:p>
          <a:p>
            <a:pPr lvl="1"/>
            <a:r>
              <a:rPr lang="en-US" dirty="0"/>
              <a:t>God DID tell Christians to preach the gospel of Christ to all nations</a:t>
            </a:r>
          </a:p>
          <a:p>
            <a:pPr lvl="2"/>
            <a:r>
              <a:rPr lang="en-US" sz="2200" dirty="0"/>
              <a:t>The gospel of Christ has principles within it which can destroy slavery from within</a:t>
            </a:r>
          </a:p>
          <a:p>
            <a:pPr lvl="2"/>
            <a:r>
              <a:rPr lang="en-US" sz="2200" dirty="0"/>
              <a:t>The gospel of Christ is the Divine means for changing people’s hearts, attitudes and actions</a:t>
            </a:r>
          </a:p>
          <a:p>
            <a:pPr lvl="2"/>
            <a:r>
              <a:rPr lang="en-US" sz="2200" dirty="0"/>
              <a:t>The gospel of Christ can uproot all kinds of social evils, if we will teach it and obey it</a:t>
            </a:r>
          </a:p>
          <a:p>
            <a:pPr lvl="1"/>
            <a:r>
              <a:rPr lang="en-US" dirty="0"/>
              <a:t>The New Testament has much to say on the topic of slavery</a:t>
            </a:r>
          </a:p>
          <a:p>
            <a:pPr lvl="2"/>
            <a:r>
              <a:rPr lang="en-US" sz="2200" dirty="0"/>
              <a:t>God commands all to be treated with dignity as created in the image of God (Col. 3:10)</a:t>
            </a:r>
          </a:p>
          <a:p>
            <a:pPr lvl="2"/>
            <a:r>
              <a:rPr lang="en-US" sz="2200" dirty="0"/>
              <a:t>Man’s equality in Christ excludes enslaving a Christian to another (Gal. 3:28; Phile. 16)</a:t>
            </a:r>
          </a:p>
          <a:p>
            <a:pPr lvl="2"/>
            <a:r>
              <a:rPr lang="en-US" sz="2200" dirty="0"/>
              <a:t>God gave laws by which Christians were to live (Eph. 6:5-9; Col. 3:22-4:1; 1 Pet. 2:18-21)</a:t>
            </a:r>
          </a:p>
          <a:p>
            <a:pPr lvl="1"/>
            <a:r>
              <a:rPr lang="en-US" dirty="0"/>
              <a:t>Wherever Christianity spread, the institution of slavery was ultimately eradicated</a:t>
            </a:r>
          </a:p>
        </p:txBody>
      </p:sp>
    </p:spTree>
    <p:extLst>
      <p:ext uri="{BB962C8B-B14F-4D97-AF65-F5344CB8AC3E}">
        <p14:creationId xmlns:p14="http://schemas.microsoft.com/office/powerpoint/2010/main" val="1179040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1C901-3D8C-4146-BCE7-1E3F4FDFA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u="sng" dirty="0">
                <a:effectLst>
                  <a:glow rad="50800">
                    <a:schemeClr val="tx1"/>
                  </a:glow>
                </a:effectLst>
              </a:rPr>
              <a:t>Outline of the Book</a:t>
            </a:r>
          </a:p>
          <a:p>
            <a:pPr marL="341313" indent="-341313"/>
            <a:r>
              <a:rPr lang="en-US" sz="3200" dirty="0">
                <a:effectLst>
                  <a:glow rad="50800">
                    <a:schemeClr val="tx1"/>
                  </a:glow>
                </a:effectLst>
              </a:rPr>
              <a:t>Paul Started with THE FAMILY (v. 1-3)</a:t>
            </a:r>
          </a:p>
          <a:p>
            <a:pPr marL="341313" indent="-341313"/>
            <a:r>
              <a:rPr lang="en-US" sz="3200" dirty="0">
                <a:effectLst>
                  <a:glow rad="50800">
                    <a:schemeClr val="tx1"/>
                  </a:glow>
                </a:effectLst>
              </a:rPr>
              <a:t>Paul Emphasized THE FELLOWSHIP (v. 4-7)</a:t>
            </a:r>
          </a:p>
          <a:p>
            <a:pPr marL="341313" indent="-341313"/>
            <a:r>
              <a:rPr lang="en-US" sz="3200" dirty="0">
                <a:effectLst>
                  <a:glow rad="50800">
                    <a:schemeClr val="tx1"/>
                  </a:glow>
                </a:effectLst>
              </a:rPr>
              <a:t>Paul Moved on to THE FAVOR (v. 8-20)</a:t>
            </a:r>
          </a:p>
          <a:p>
            <a:pPr marL="341313" indent="-341313"/>
            <a:r>
              <a:rPr lang="en-US" sz="3200" dirty="0">
                <a:effectLst>
                  <a:glow rad="50800">
                    <a:schemeClr val="tx1"/>
                  </a:glow>
                </a:effectLst>
              </a:rPr>
              <a:t>Paul Concluded with THE FAREWELLS (v. 21-25)</a:t>
            </a:r>
          </a:p>
          <a:p>
            <a:endParaRPr lang="en-US" sz="3200" dirty="0">
              <a:effectLst>
                <a:glow rad="50800">
                  <a:schemeClr val="tx1"/>
                </a:glow>
              </a:effectLst>
            </a:endParaRPr>
          </a:p>
          <a:p>
            <a:pPr marL="0" indent="0">
              <a:buNone/>
            </a:pPr>
            <a:r>
              <a:rPr lang="en-US" sz="3200" dirty="0">
                <a:effectLst>
                  <a:glow rad="50800">
                    <a:schemeClr val="tx1"/>
                  </a:glow>
                </a:effectLst>
              </a:rPr>
              <a:t>Paul Painted a Wonderful Picture of Christian FORGIVENESS </a:t>
            </a:r>
          </a:p>
        </p:txBody>
      </p:sp>
    </p:spTree>
    <p:extLst>
      <p:ext uri="{BB962C8B-B14F-4D97-AF65-F5344CB8AC3E}">
        <p14:creationId xmlns:p14="http://schemas.microsoft.com/office/powerpoint/2010/main" val="267826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543</Words>
  <Application>Microsoft Office PowerPoint</Application>
  <PresentationFormat>Widescreen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21</cp:revision>
  <dcterms:created xsi:type="dcterms:W3CDTF">2018-12-05T21:11:16Z</dcterms:created>
  <dcterms:modified xsi:type="dcterms:W3CDTF">2025-08-10T12:35:02Z</dcterms:modified>
</cp:coreProperties>
</file>