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2" r:id="rId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erson walking on the ground&#10;&#10;Description automatically generated">
            <a:extLst>
              <a:ext uri="{FF2B5EF4-FFF2-40B4-BE49-F238E27FC236}">
                <a16:creationId xmlns:a16="http://schemas.microsoft.com/office/drawing/2014/main" id="{69469DEB-EA30-5EE8-9495-2D4C2F6FD2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's shadow on the ground&#10;&#10;Description automatically generated">
            <a:extLst>
              <a:ext uri="{FF2B5EF4-FFF2-40B4-BE49-F238E27FC236}">
                <a16:creationId xmlns:a16="http://schemas.microsoft.com/office/drawing/2014/main" id="{410264BC-A408-4CEC-08B1-62B9D55A8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13470"/>
            <a:ext cx="11849147" cy="5144528"/>
          </a:xfrm>
        </p:spPr>
        <p:txBody>
          <a:bodyPr>
            <a:normAutofit/>
          </a:bodyPr>
          <a:lstStyle>
            <a:lvl1pPr marL="346075" indent="-346075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alking on the ground&#10;&#10;Description automatically generated">
            <a:extLst>
              <a:ext uri="{FF2B5EF4-FFF2-40B4-BE49-F238E27FC236}">
                <a16:creationId xmlns:a16="http://schemas.microsoft.com/office/drawing/2014/main" id="{98092481-FDEE-2959-4231-E04E8B0613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13470"/>
            <a:ext cx="11849147" cy="5144528"/>
          </a:xfrm>
        </p:spPr>
        <p:txBody>
          <a:bodyPr>
            <a:normAutofit/>
          </a:bodyPr>
          <a:lstStyle>
            <a:lvl1pPr marL="346075" indent="-346075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614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alking on the ground&#10;&#10;Description automatically generated">
            <a:extLst>
              <a:ext uri="{FF2B5EF4-FFF2-40B4-BE49-F238E27FC236}">
                <a16:creationId xmlns:a16="http://schemas.microsoft.com/office/drawing/2014/main" id="{F95C7F8D-93B3-1584-535E-681C69368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13470"/>
            <a:ext cx="11849147" cy="5144528"/>
          </a:xfrm>
        </p:spPr>
        <p:txBody>
          <a:bodyPr>
            <a:normAutofit/>
          </a:bodyPr>
          <a:lstStyle>
            <a:lvl1pPr marL="346075" indent="-346075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0838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alking on the ground&#10;&#10;Description automatically generated">
            <a:extLst>
              <a:ext uri="{FF2B5EF4-FFF2-40B4-BE49-F238E27FC236}">
                <a16:creationId xmlns:a16="http://schemas.microsoft.com/office/drawing/2014/main" id="{61D8BFD5-7CFF-470C-DF35-EF06776B54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95849"/>
            <a:ext cx="11849147" cy="5062149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164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88" r:id="rId3"/>
    <p:sldLayoutId id="2147483689" r:id="rId4"/>
    <p:sldLayoutId id="214748368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7FA42B0-2383-8995-5EDF-1FBC485252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90"/>
          <a:stretch/>
        </p:blipFill>
        <p:spPr>
          <a:xfrm>
            <a:off x="504" y="284"/>
            <a:ext cx="12190992" cy="4314022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68C10FC-5847-F7CF-19C6-F7E36FF19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3391B-52FD-15F2-AABE-A09A77611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13470"/>
            <a:ext cx="11955164" cy="5144528"/>
          </a:xfrm>
        </p:spPr>
        <p:txBody>
          <a:bodyPr/>
          <a:lstStyle/>
          <a:p>
            <a:r>
              <a:rPr lang="en-US" dirty="0"/>
              <a:t>God expects us to:</a:t>
            </a:r>
          </a:p>
          <a:p>
            <a:pPr lvl="1"/>
            <a:r>
              <a:rPr lang="en-US" sz="2600" dirty="0"/>
              <a:t>Distinguish between a log and a speck (Matt. 7:3-5)</a:t>
            </a:r>
          </a:p>
          <a:p>
            <a:pPr lvl="1"/>
            <a:r>
              <a:rPr lang="en-US" sz="2600" dirty="0"/>
              <a:t>Identify dogs and hogs (Matt. 7:6)</a:t>
            </a:r>
          </a:p>
          <a:p>
            <a:pPr lvl="1"/>
            <a:r>
              <a:rPr lang="en-US" sz="2600" dirty="0"/>
              <a:t>Discern that an action was an offense needing forgiveness (Luke 6:37)</a:t>
            </a:r>
          </a:p>
          <a:p>
            <a:pPr lvl="1"/>
            <a:r>
              <a:rPr lang="en-US" sz="2600" dirty="0"/>
              <a:t>Inspect and differentiate fruits of teachers (Mt. 7:15-20; cf. 2 Pet. 2:1-3; 1 Jn. 4:1)</a:t>
            </a:r>
          </a:p>
          <a:p>
            <a:pPr lvl="1"/>
            <a:r>
              <a:rPr lang="en-US" sz="2600" dirty="0"/>
              <a:t>Discriminate between right and wrong (Matt. 7:13-14)</a:t>
            </a:r>
          </a:p>
          <a:p>
            <a:r>
              <a:rPr lang="en-US" dirty="0"/>
              <a:t>God expects us to judge others, under His authority </a:t>
            </a:r>
          </a:p>
          <a:p>
            <a:pPr lvl="1"/>
            <a:r>
              <a:rPr lang="en-US" sz="2600" dirty="0"/>
              <a:t>But NOT with a self-righteous attitude, like the Pharisees (cf. Matt. 5:20) </a:t>
            </a:r>
          </a:p>
          <a:p>
            <a:pPr lvl="1"/>
            <a:r>
              <a:rPr lang="en-US" sz="2600" dirty="0"/>
              <a:t>But NOT based upon appearance (John 7:24) or supposed motives (1 Cor. 2:11)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0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3391B-52FD-15F2-AABE-A09A77611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will judge us with the same standard we use to judge others (Matt. 7:2)</a:t>
            </a:r>
          </a:p>
          <a:p>
            <a:r>
              <a:rPr lang="en-US" dirty="0"/>
              <a:t>God specifies “first” to judge self, “then” judge another (7:3-5)</a:t>
            </a:r>
          </a:p>
          <a:p>
            <a:r>
              <a:rPr lang="en-US" dirty="0"/>
              <a:t>God commands us to “judge with righteous judgment” (John 7:24)</a:t>
            </a:r>
          </a:p>
          <a:p>
            <a:pPr lvl="1"/>
            <a:r>
              <a:rPr lang="en-US" sz="2600" dirty="0"/>
              <a:t>This involves the right standard – the Bible (Acts 17:11; John 12:48) </a:t>
            </a:r>
          </a:p>
          <a:p>
            <a:pPr lvl="1"/>
            <a:r>
              <a:rPr lang="en-US" sz="2600" dirty="0"/>
              <a:t>This involves the right attitude – humility (Phil. 2:3)</a:t>
            </a:r>
          </a:p>
          <a:p>
            <a:pPr lvl="1"/>
            <a:r>
              <a:rPr lang="en-US" sz="2600" dirty="0"/>
              <a:t>This involves the right motive – agape love (Phil. 2:4)</a:t>
            </a:r>
          </a:p>
          <a:p>
            <a:r>
              <a:rPr lang="en-US" dirty="0"/>
              <a:t>God expects us to emulate Him in making judgments:</a:t>
            </a:r>
          </a:p>
          <a:p>
            <a:pPr lvl="1"/>
            <a:r>
              <a:rPr lang="en-US" dirty="0"/>
              <a:t>As God does not show partiality (Acts 10:34), so we must not (Deut. 1:17; Jas. 2:1-9)</a:t>
            </a:r>
          </a:p>
          <a:p>
            <a:pPr lvl="1"/>
            <a:r>
              <a:rPr lang="en-US" dirty="0"/>
              <a:t>As God measures out mercy (Luke 6:36), so we must also (Jas. 2:13; Luke 6:38; Gal. 6:1)</a:t>
            </a:r>
          </a:p>
          <a:p>
            <a:r>
              <a:rPr lang="en-US" dirty="0"/>
              <a:t>God expects us to judge others and He shows us how to do it </a:t>
            </a:r>
          </a:p>
        </p:txBody>
      </p:sp>
    </p:spTree>
    <p:extLst>
      <p:ext uri="{BB962C8B-B14F-4D97-AF65-F5344CB8AC3E}">
        <p14:creationId xmlns:p14="http://schemas.microsoft.com/office/powerpoint/2010/main" val="1085870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3391B-52FD-15F2-AABE-A09A77611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05157"/>
            <a:ext cx="11849147" cy="5144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God’s plan for judging others helps us to: </a:t>
            </a:r>
          </a:p>
          <a:p>
            <a:r>
              <a:rPr lang="en-US" sz="3000" dirty="0"/>
              <a:t>See our own flaws (Matt. 7:3-5)</a:t>
            </a:r>
          </a:p>
          <a:p>
            <a:r>
              <a:rPr lang="en-US" sz="3000" dirty="0"/>
              <a:t>Recognize the deceitfulness of sin (Gal. 6:1; Prov. 4:14-19)</a:t>
            </a:r>
          </a:p>
          <a:p>
            <a:r>
              <a:rPr lang="en-US" sz="3000" dirty="0"/>
              <a:t>Recognize and avoid false teachers and false doctrines </a:t>
            </a:r>
            <a:br>
              <a:rPr lang="en-US" sz="3000" dirty="0"/>
            </a:br>
            <a:r>
              <a:rPr lang="en-US" sz="3000" dirty="0"/>
              <a:t>(Eph. 4:14; Col. 2:4-23; 1 Tim. 4:1-3; 1 John 4:1-6)</a:t>
            </a:r>
          </a:p>
          <a:p>
            <a:r>
              <a:rPr lang="en-US" sz="3000" dirty="0"/>
              <a:t>Correct and save false teachers (2 Tim. 2:23-26; Tit. 1:13)</a:t>
            </a:r>
          </a:p>
          <a:p>
            <a:r>
              <a:rPr lang="en-US" sz="3000" dirty="0"/>
              <a:t>Restore an erring brother and save his soul (Gal. 6:1; Jas. 5:19-20)</a:t>
            </a:r>
          </a:p>
          <a:p>
            <a:r>
              <a:rPr lang="en-US" sz="3000" dirty="0"/>
              <a:t>Keep the church pure (1 Cor. 5:6-8)</a:t>
            </a:r>
          </a:p>
          <a:p>
            <a:r>
              <a:rPr lang="en-US" sz="3000" dirty="0"/>
              <a:t>Save the lost world (Luke 19:10; Mark 16:15; 1 Thess. 1:9)</a:t>
            </a:r>
          </a:p>
        </p:txBody>
      </p:sp>
    </p:spTree>
    <p:extLst>
      <p:ext uri="{BB962C8B-B14F-4D97-AF65-F5344CB8AC3E}">
        <p14:creationId xmlns:p14="http://schemas.microsoft.com/office/powerpoint/2010/main" val="37610842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95849"/>
            <a:ext cx="11955164" cy="50621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that Jesus is the Son of God – John 20:30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Romans 2:4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Matthew 10:32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Romans 6:3</a:t>
            </a:r>
          </a:p>
          <a:p>
            <a:pPr marL="801688" lvl="1" indent="-347663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marL="801688" lvl="1" indent="-347663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marL="801688" lvl="1" indent="-347663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Walk faithfully with Jesus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2810</TotalTime>
  <Words>470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20</cp:revision>
  <cp:lastPrinted>2025-04-13T18:24:42Z</cp:lastPrinted>
  <dcterms:created xsi:type="dcterms:W3CDTF">2024-12-31T23:52:29Z</dcterms:created>
  <dcterms:modified xsi:type="dcterms:W3CDTF">2025-07-27T21:44:33Z</dcterms:modified>
</cp:coreProperties>
</file>