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68" r:id="rId5"/>
    <p:sldId id="266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69469DEB-EA30-5EE8-9495-2D4C2F6FD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legs walking on the ground&#10;&#10;Description automatically generated">
            <a:extLst>
              <a:ext uri="{FF2B5EF4-FFF2-40B4-BE49-F238E27FC236}">
                <a16:creationId xmlns:a16="http://schemas.microsoft.com/office/drawing/2014/main" id="{C8F358BA-5443-1482-F5B0-FC078A29E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54443"/>
            <a:ext cx="11849147" cy="5803555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oot walking on the ground&#10;&#10;Description automatically generated">
            <a:extLst>
              <a:ext uri="{FF2B5EF4-FFF2-40B4-BE49-F238E27FC236}">
                <a16:creationId xmlns:a16="http://schemas.microsoft.com/office/drawing/2014/main" id="{9BCAD58F-5F86-14EB-911B-C23A40173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54443"/>
            <a:ext cx="11849147" cy="5803555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74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legs walking on the ground&#10;&#10;Description automatically generated">
            <a:extLst>
              <a:ext uri="{FF2B5EF4-FFF2-40B4-BE49-F238E27FC236}">
                <a16:creationId xmlns:a16="http://schemas.microsoft.com/office/drawing/2014/main" id="{C57B08EA-B0C6-28A5-76F4-D3812C175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54443"/>
            <a:ext cx="11849147" cy="5803555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418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legs walking on the ground&#10;&#10;Description automatically generated">
            <a:extLst>
              <a:ext uri="{FF2B5EF4-FFF2-40B4-BE49-F238E27FC236}">
                <a16:creationId xmlns:a16="http://schemas.microsoft.com/office/drawing/2014/main" id="{A55B62CC-26C7-8C7A-31BF-FDFEE08BB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54443"/>
            <a:ext cx="11849147" cy="5803555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59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2" r:id="rId3"/>
    <p:sldLayoutId id="2147483683" r:id="rId4"/>
    <p:sldLayoutId id="214748368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6DE6224-24F2-B537-A5BD-79A8D0A0A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5" b="37938"/>
          <a:stretch/>
        </p:blipFill>
        <p:spPr>
          <a:xfrm>
            <a:off x="504" y="1695796"/>
            <a:ext cx="12190992" cy="256032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1AA5FF8-B21C-6451-1BD7-B7004B39B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A7BFA3-1138-4184-B7CF-29D3DB46C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436" y="987940"/>
            <a:ext cx="9947564" cy="807608"/>
          </a:xfrm>
        </p:spPr>
        <p:txBody>
          <a:bodyPr>
            <a:noAutofit/>
          </a:bodyPr>
          <a:lstStyle/>
          <a:p>
            <a:pPr marL="0" indent="0">
              <a:spcBef>
                <a:spcPts val="1500"/>
              </a:spcBef>
              <a:buNone/>
              <a:tabLst>
                <a:tab pos="1546225" algn="l"/>
              </a:tabLst>
            </a:pPr>
            <a:r>
              <a:rPr lang="en-US" sz="2600" dirty="0"/>
              <a:t>Value earthly things or heavenly things (6:19-20)</a:t>
            </a:r>
          </a:p>
        </p:txBody>
      </p:sp>
      <p:pic>
        <p:nvPicPr>
          <p:cNvPr id="6" name="Picture 5" descr="A black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7AECBD53-8E41-4EA7-B237-7AB617A26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20772" r="75137" b="66523"/>
          <a:stretch/>
        </p:blipFill>
        <p:spPr>
          <a:xfrm>
            <a:off x="0" y="935778"/>
            <a:ext cx="2338648" cy="726770"/>
          </a:xfrm>
          <a:prstGeom prst="rect">
            <a:avLst/>
          </a:prstGeom>
        </p:spPr>
      </p:pic>
      <p:pic>
        <p:nvPicPr>
          <p:cNvPr id="7" name="Picture 6" descr="A black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0C5B288D-BFA8-9459-7ACE-2BC90B3BD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36774" r="75137" b="53635"/>
          <a:stretch/>
        </p:blipFill>
        <p:spPr>
          <a:xfrm>
            <a:off x="0" y="1980509"/>
            <a:ext cx="2338648" cy="548640"/>
          </a:xfrm>
          <a:prstGeom prst="rect">
            <a:avLst/>
          </a:prstGeom>
        </p:spPr>
      </p:pic>
      <p:pic>
        <p:nvPicPr>
          <p:cNvPr id="8" name="Picture 7" descr="A black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67463D38-1D57-3FB5-E697-6423338A85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50316" r="75137" b="38858"/>
          <a:stretch/>
        </p:blipFill>
        <p:spPr>
          <a:xfrm>
            <a:off x="0" y="2847110"/>
            <a:ext cx="2338648" cy="619298"/>
          </a:xfrm>
          <a:prstGeom prst="rect">
            <a:avLst/>
          </a:prstGeom>
        </p:spPr>
      </p:pic>
      <p:pic>
        <p:nvPicPr>
          <p:cNvPr id="9" name="Picture 8" descr="A black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9DF70F9C-EB0B-F6CB-78E7-AB82B1474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67055" r="75137" b="21465"/>
          <a:stretch/>
        </p:blipFill>
        <p:spPr>
          <a:xfrm>
            <a:off x="0" y="3784368"/>
            <a:ext cx="2338648" cy="656706"/>
          </a:xfrm>
          <a:prstGeom prst="rect">
            <a:avLst/>
          </a:prstGeom>
        </p:spPr>
      </p:pic>
      <p:pic>
        <p:nvPicPr>
          <p:cNvPr id="10" name="Picture 9" descr="A black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54131FDD-F465-902B-2075-D741A38995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81403" r="75137" b="5519"/>
          <a:stretch/>
        </p:blipFill>
        <p:spPr>
          <a:xfrm>
            <a:off x="0" y="4995949"/>
            <a:ext cx="2338648" cy="74814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818C8-6868-4D09-87AE-9E3BB914157B}"/>
              </a:ext>
            </a:extLst>
          </p:cNvPr>
          <p:cNvSpPr txBox="1">
            <a:spLocks/>
          </p:cNvSpPr>
          <p:nvPr/>
        </p:nvSpPr>
        <p:spPr>
          <a:xfrm>
            <a:off x="2244436" y="1934151"/>
            <a:ext cx="9947564" cy="807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68738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  <a:tabLst>
                <a:tab pos="1546225" algn="l"/>
              </a:tabLst>
            </a:pPr>
            <a:r>
              <a:rPr lang="en-US" sz="2600" dirty="0"/>
              <a:t>What you value reveals your true self (6:21)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4AD301-104C-AB91-C58F-839E344EBB17}"/>
              </a:ext>
            </a:extLst>
          </p:cNvPr>
          <p:cNvSpPr txBox="1">
            <a:spLocks/>
          </p:cNvSpPr>
          <p:nvPr/>
        </p:nvSpPr>
        <p:spPr>
          <a:xfrm>
            <a:off x="2244436" y="2867895"/>
            <a:ext cx="9947564" cy="807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68738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  <a:tabLst>
                <a:tab pos="1944688" algn="l"/>
              </a:tabLst>
            </a:pPr>
            <a:r>
              <a:rPr lang="en-US" sz="2600" dirty="0"/>
              <a:t>The appeal of the things of earth (1 John 2:16)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DB9C0B3-C48B-1079-C187-F28ED663FF7F}"/>
              </a:ext>
            </a:extLst>
          </p:cNvPr>
          <p:cNvSpPr txBox="1">
            <a:spLocks/>
          </p:cNvSpPr>
          <p:nvPr/>
        </p:nvSpPr>
        <p:spPr>
          <a:xfrm>
            <a:off x="2244436" y="3801634"/>
            <a:ext cx="9947564" cy="1232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68738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  <a:tabLst>
                <a:tab pos="2170113" algn="l"/>
              </a:tabLst>
            </a:pPr>
            <a:r>
              <a:rPr lang="en-US" sz="2600" dirty="0"/>
              <a:t>What is most valuable to you in your life?</a:t>
            </a:r>
            <a:br>
              <a:rPr lang="en-US" sz="2600" dirty="0"/>
            </a:br>
            <a:r>
              <a:rPr lang="en-US" sz="2600" dirty="0"/>
              <a:t>Is God truly the Master you are serving? (6:24)</a:t>
            </a:r>
            <a:br>
              <a:rPr lang="en-US" sz="2600" dirty="0"/>
            </a:br>
            <a:r>
              <a:rPr lang="en-US" sz="2600" dirty="0"/>
              <a:t>How is that demonstrated in your choices and habits?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0EB0F0-90BF-9704-21CE-A6D3A4BFE42A}"/>
              </a:ext>
            </a:extLst>
          </p:cNvPr>
          <p:cNvSpPr txBox="1">
            <a:spLocks/>
          </p:cNvSpPr>
          <p:nvPr/>
        </p:nvSpPr>
        <p:spPr>
          <a:xfrm>
            <a:off x="2244436" y="5034634"/>
            <a:ext cx="9947564" cy="1232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68738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spcBef>
                <a:spcPts val="1500"/>
              </a:spcBef>
              <a:buNone/>
              <a:tabLst>
                <a:tab pos="1712913" algn="l"/>
              </a:tabLst>
            </a:pPr>
            <a:r>
              <a:rPr lang="en-US" sz="2600" dirty="0"/>
              <a:t>PERSPECTIVE </a:t>
            </a:r>
            <a:br>
              <a:rPr lang="en-US" sz="2600" dirty="0"/>
            </a:br>
            <a:r>
              <a:rPr lang="en-US" sz="2600" dirty="0"/>
              <a:t>– Lessen the appeal of earthly things by directing your HEART… </a:t>
            </a:r>
            <a:br>
              <a:rPr lang="en-US" sz="2600" dirty="0"/>
            </a:br>
            <a:r>
              <a:rPr lang="en-US" sz="2600" dirty="0"/>
              <a:t>– To keep on seeking things above (Col. 3:1-2)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54958-975B-0CC8-86FF-899BA852B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436" y="987940"/>
            <a:ext cx="9947564" cy="807608"/>
          </a:xfrm>
        </p:spPr>
        <p:txBody>
          <a:bodyPr>
            <a:noAutofit/>
          </a:bodyPr>
          <a:lstStyle/>
          <a:p>
            <a:pPr marL="0" indent="0">
              <a:spcBef>
                <a:spcPts val="1500"/>
              </a:spcBef>
              <a:buNone/>
              <a:tabLst>
                <a:tab pos="1546225" algn="l"/>
              </a:tabLst>
            </a:pPr>
            <a:r>
              <a:rPr lang="en-US" sz="2600" dirty="0"/>
              <a:t>Worry about everything or trust God in everything </a:t>
            </a:r>
            <a:br>
              <a:rPr lang="en-US" sz="2600" dirty="0"/>
            </a:br>
            <a:r>
              <a:rPr lang="en-US" sz="2600" dirty="0"/>
              <a:t>(6:25-26, 29-30, 31-32)</a:t>
            </a:r>
          </a:p>
        </p:txBody>
      </p:sp>
      <p:pic>
        <p:nvPicPr>
          <p:cNvPr id="10" name="Picture 9" descr="A black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A789140E-7A7F-E2A7-FAB0-176102846D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20772" r="75137" b="66523"/>
          <a:stretch/>
        </p:blipFill>
        <p:spPr>
          <a:xfrm>
            <a:off x="0" y="935778"/>
            <a:ext cx="2338648" cy="726770"/>
          </a:xfrm>
          <a:prstGeom prst="rect">
            <a:avLst/>
          </a:prstGeom>
        </p:spPr>
      </p:pic>
      <p:pic>
        <p:nvPicPr>
          <p:cNvPr id="11" name="Picture 10" descr="A black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ED1F1F6B-D1A4-5C27-B19A-A2C92F370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36774" r="75137" b="53635"/>
          <a:stretch/>
        </p:blipFill>
        <p:spPr>
          <a:xfrm>
            <a:off x="0" y="1980509"/>
            <a:ext cx="2338648" cy="548640"/>
          </a:xfrm>
          <a:prstGeom prst="rect">
            <a:avLst/>
          </a:prstGeom>
        </p:spPr>
      </p:pic>
      <p:pic>
        <p:nvPicPr>
          <p:cNvPr id="12" name="Picture 11" descr="A black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4B38C72-ADDB-1F85-4D05-9F27BCC1B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50316" r="75137" b="38858"/>
          <a:stretch/>
        </p:blipFill>
        <p:spPr>
          <a:xfrm>
            <a:off x="0" y="2847110"/>
            <a:ext cx="2338648" cy="619298"/>
          </a:xfrm>
          <a:prstGeom prst="rect">
            <a:avLst/>
          </a:prstGeom>
        </p:spPr>
      </p:pic>
      <p:pic>
        <p:nvPicPr>
          <p:cNvPr id="13" name="Picture 12" descr="A black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00762F8D-64D7-7FEC-3E69-D3357634D3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67055" r="75137" b="21465"/>
          <a:stretch/>
        </p:blipFill>
        <p:spPr>
          <a:xfrm>
            <a:off x="0" y="3784368"/>
            <a:ext cx="2338648" cy="656706"/>
          </a:xfrm>
          <a:prstGeom prst="rect">
            <a:avLst/>
          </a:prstGeom>
        </p:spPr>
      </p:pic>
      <p:pic>
        <p:nvPicPr>
          <p:cNvPr id="14" name="Picture 13" descr="A black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BAC5FC52-85D9-AE14-031A-810B0E17F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81403" r="75137" b="5519"/>
          <a:stretch/>
        </p:blipFill>
        <p:spPr>
          <a:xfrm>
            <a:off x="0" y="4995949"/>
            <a:ext cx="2338648" cy="74814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74E6B37-052D-52D1-0F79-4540BB0CF730}"/>
              </a:ext>
            </a:extLst>
          </p:cNvPr>
          <p:cNvSpPr txBox="1">
            <a:spLocks/>
          </p:cNvSpPr>
          <p:nvPr/>
        </p:nvSpPr>
        <p:spPr>
          <a:xfrm>
            <a:off x="2244436" y="1934151"/>
            <a:ext cx="9947564" cy="807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68738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  <a:tabLst>
                <a:tab pos="1546225" algn="l"/>
              </a:tabLst>
            </a:pPr>
            <a:r>
              <a:rPr lang="en-US" sz="2600" dirty="0"/>
              <a:t>Worry accomplishes nothing, while God keeps caring for His own (6:27)</a:t>
            </a:r>
            <a:br>
              <a:rPr lang="en-US" sz="2600" dirty="0"/>
            </a:br>
            <a:r>
              <a:rPr lang="en-US" sz="2600" dirty="0"/>
              <a:t>When God is first in my life, everything else finds its place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FC8098-16BB-A590-4F50-3A5BB9EA5D8F}"/>
              </a:ext>
            </a:extLst>
          </p:cNvPr>
          <p:cNvSpPr txBox="1">
            <a:spLocks/>
          </p:cNvSpPr>
          <p:nvPr/>
        </p:nvSpPr>
        <p:spPr>
          <a:xfrm>
            <a:off x="2244436" y="2867895"/>
            <a:ext cx="9947564" cy="807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68738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  <a:tabLst>
                <a:tab pos="1944688" algn="l"/>
              </a:tabLst>
            </a:pPr>
            <a:r>
              <a:rPr lang="en-US" sz="2600" dirty="0"/>
              <a:t>The tendency to get distracted or to focus on self (Matt. 14:30)</a:t>
            </a:r>
            <a:br>
              <a:rPr lang="en-US" sz="2600" dirty="0"/>
            </a:br>
            <a:r>
              <a:rPr lang="en-US" sz="2600" dirty="0"/>
              <a:t>The trap of letting material things overshadow spiritual (Luke 10:41)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6B827E-74D2-B2C1-4F3D-5B7EAB1F3CE6}"/>
              </a:ext>
            </a:extLst>
          </p:cNvPr>
          <p:cNvSpPr txBox="1">
            <a:spLocks/>
          </p:cNvSpPr>
          <p:nvPr/>
        </p:nvSpPr>
        <p:spPr>
          <a:xfrm>
            <a:off x="2244436" y="3801634"/>
            <a:ext cx="9947564" cy="1232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68738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  <a:tabLst>
                <a:tab pos="2170113" algn="l"/>
              </a:tabLst>
            </a:pPr>
            <a:r>
              <a:rPr lang="en-US" sz="2600" dirty="0"/>
              <a:t>Are you living a “God-first” life or a “needs-first” life?</a:t>
            </a:r>
            <a:br>
              <a:rPr lang="en-US" sz="2600" dirty="0"/>
            </a:br>
            <a:r>
              <a:rPr lang="en-US" sz="2600" dirty="0"/>
              <a:t>Are you trusting that God will provide? (Jer. 17:7-8)</a:t>
            </a:r>
            <a:br>
              <a:rPr lang="en-US" sz="2600" dirty="0"/>
            </a:br>
            <a:r>
              <a:rPr lang="en-US" sz="2600" dirty="0"/>
              <a:t>How is that demonstrated in your choices and habits?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FD8D777-90F4-ACC9-FC9E-F5971C6D7C4F}"/>
              </a:ext>
            </a:extLst>
          </p:cNvPr>
          <p:cNvSpPr txBox="1">
            <a:spLocks/>
          </p:cNvSpPr>
          <p:nvPr/>
        </p:nvSpPr>
        <p:spPr>
          <a:xfrm>
            <a:off x="2244436" y="5034634"/>
            <a:ext cx="9947564" cy="1232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68738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spcBef>
                <a:spcPts val="1500"/>
              </a:spcBef>
              <a:buNone/>
              <a:tabLst>
                <a:tab pos="1712913" algn="l"/>
              </a:tabLst>
            </a:pPr>
            <a:r>
              <a:rPr lang="en-US" sz="2600" dirty="0"/>
              <a:t>PRIORITIES </a:t>
            </a:r>
            <a:br>
              <a:rPr lang="en-US" sz="2600" dirty="0"/>
            </a:br>
            <a:r>
              <a:rPr lang="en-US" sz="2600" dirty="0"/>
              <a:t>– Lessen worry in your life by directing your MIND…</a:t>
            </a:r>
            <a:br>
              <a:rPr lang="en-US" sz="2600" dirty="0"/>
            </a:br>
            <a:r>
              <a:rPr lang="en-US" sz="2600" dirty="0"/>
              <a:t>– To keep on prioritizing the church &amp; God’s narrow way (Matt. 6:33)</a:t>
            </a:r>
          </a:p>
        </p:txBody>
      </p:sp>
    </p:spTree>
    <p:extLst>
      <p:ext uri="{BB962C8B-B14F-4D97-AF65-F5344CB8AC3E}">
        <p14:creationId xmlns:p14="http://schemas.microsoft.com/office/powerpoint/2010/main" val="20254975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896EBD-F4CB-BEFB-30E1-B149EBEE8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436" y="987940"/>
            <a:ext cx="9947564" cy="807608"/>
          </a:xfrm>
        </p:spPr>
        <p:txBody>
          <a:bodyPr>
            <a:noAutofit/>
          </a:bodyPr>
          <a:lstStyle/>
          <a:p>
            <a:pPr marL="0" indent="0">
              <a:spcBef>
                <a:spcPts val="1500"/>
              </a:spcBef>
              <a:buNone/>
              <a:tabLst>
                <a:tab pos="1546225" algn="l"/>
              </a:tabLst>
            </a:pPr>
            <a:r>
              <a:rPr lang="en-US" sz="2600" dirty="0"/>
              <a:t>Go through life on your own or talk to God all the time</a:t>
            </a:r>
          </a:p>
        </p:txBody>
      </p:sp>
      <p:pic>
        <p:nvPicPr>
          <p:cNvPr id="6" name="Picture 5" descr="A black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1B0F125B-40A6-35ED-985F-C087CFB82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20772" r="75137" b="66523"/>
          <a:stretch/>
        </p:blipFill>
        <p:spPr>
          <a:xfrm>
            <a:off x="0" y="935778"/>
            <a:ext cx="2338648" cy="726770"/>
          </a:xfrm>
          <a:prstGeom prst="rect">
            <a:avLst/>
          </a:prstGeom>
        </p:spPr>
      </p:pic>
      <p:pic>
        <p:nvPicPr>
          <p:cNvPr id="7" name="Picture 6" descr="A black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0D7C6D48-5C21-3160-9EED-E9C38CD723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36774" r="75137" b="53635"/>
          <a:stretch/>
        </p:blipFill>
        <p:spPr>
          <a:xfrm>
            <a:off x="0" y="1980509"/>
            <a:ext cx="2338648" cy="548640"/>
          </a:xfrm>
          <a:prstGeom prst="rect">
            <a:avLst/>
          </a:prstGeom>
        </p:spPr>
      </p:pic>
      <p:pic>
        <p:nvPicPr>
          <p:cNvPr id="8" name="Picture 7" descr="A black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66C2E715-6722-3351-0475-7F2567BDF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50316" r="75137" b="38858"/>
          <a:stretch/>
        </p:blipFill>
        <p:spPr>
          <a:xfrm>
            <a:off x="0" y="2847110"/>
            <a:ext cx="2338648" cy="619298"/>
          </a:xfrm>
          <a:prstGeom prst="rect">
            <a:avLst/>
          </a:prstGeom>
        </p:spPr>
      </p:pic>
      <p:pic>
        <p:nvPicPr>
          <p:cNvPr id="9" name="Picture 8" descr="A black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6310024A-E950-C177-21EE-26E7B05BF9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67055" r="75137" b="21465"/>
          <a:stretch/>
        </p:blipFill>
        <p:spPr>
          <a:xfrm>
            <a:off x="0" y="3784368"/>
            <a:ext cx="2338648" cy="656706"/>
          </a:xfrm>
          <a:prstGeom prst="rect">
            <a:avLst/>
          </a:prstGeom>
        </p:spPr>
      </p:pic>
      <p:pic>
        <p:nvPicPr>
          <p:cNvPr id="10" name="Picture 9" descr="A black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186012FD-FB75-172F-E750-5489760B6A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81403" r="75137" b="5519"/>
          <a:stretch/>
        </p:blipFill>
        <p:spPr>
          <a:xfrm>
            <a:off x="0" y="4995949"/>
            <a:ext cx="2338648" cy="74814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478F7BB-264C-0045-383F-2C4C373C356F}"/>
              </a:ext>
            </a:extLst>
          </p:cNvPr>
          <p:cNvSpPr txBox="1">
            <a:spLocks/>
          </p:cNvSpPr>
          <p:nvPr/>
        </p:nvSpPr>
        <p:spPr>
          <a:xfrm>
            <a:off x="2244436" y="1934151"/>
            <a:ext cx="9947564" cy="807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68738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  <a:tabLst>
                <a:tab pos="1546225" algn="l"/>
              </a:tabLst>
            </a:pPr>
            <a:r>
              <a:rPr lang="en-US" sz="2600" dirty="0"/>
              <a:t>God gives good things to those who keep asking Him (7:11)</a:t>
            </a:r>
            <a:br>
              <a:rPr lang="en-US" sz="2600" dirty="0"/>
            </a:br>
            <a:r>
              <a:rPr lang="en-US" sz="2600" dirty="0"/>
              <a:t>When my prayer life is consistent, peace surrounds me (Phil. 4:6-7)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C132CDC-CD23-1448-28E1-0734B1837F17}"/>
              </a:ext>
            </a:extLst>
          </p:cNvPr>
          <p:cNvSpPr txBox="1">
            <a:spLocks/>
          </p:cNvSpPr>
          <p:nvPr/>
        </p:nvSpPr>
        <p:spPr>
          <a:xfrm>
            <a:off x="2244436" y="2867895"/>
            <a:ext cx="9947564" cy="807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68738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  <a:tabLst>
                <a:tab pos="1944688" algn="l"/>
              </a:tabLst>
            </a:pPr>
            <a:r>
              <a:rPr lang="en-US" sz="2600" dirty="0"/>
              <a:t>Getting busy with life and forgetting to pray</a:t>
            </a:r>
            <a:br>
              <a:rPr lang="en-US" sz="2600" dirty="0"/>
            </a:br>
            <a:r>
              <a:rPr lang="en-US" sz="2600" dirty="0"/>
              <a:t>Thinking we’ve got life covered and use prayer </a:t>
            </a:r>
            <a:r>
              <a:rPr lang="en-US" sz="2600"/>
              <a:t>for emergencies</a:t>
            </a:r>
            <a:endParaRPr lang="en-US" sz="26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608999-8720-2EF1-6347-B7C4C2C0EF0A}"/>
              </a:ext>
            </a:extLst>
          </p:cNvPr>
          <p:cNvSpPr txBox="1">
            <a:spLocks/>
          </p:cNvSpPr>
          <p:nvPr/>
        </p:nvSpPr>
        <p:spPr>
          <a:xfrm>
            <a:off x="2244436" y="3801634"/>
            <a:ext cx="9947564" cy="1232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68738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  <a:tabLst>
                <a:tab pos="2170113" algn="l"/>
              </a:tabLst>
            </a:pPr>
            <a:r>
              <a:rPr lang="en-US" sz="2600" dirty="0"/>
              <a:t>Are you consistently pursuing God in prayer? (Heb. 4:16)</a:t>
            </a:r>
            <a:br>
              <a:rPr lang="en-US" sz="2600" dirty="0"/>
            </a:br>
            <a:r>
              <a:rPr lang="en-US" sz="2600" dirty="0"/>
              <a:t>Is your communion with God without ceasing? (1 Thess. 5:17)</a:t>
            </a:r>
            <a:br>
              <a:rPr lang="en-US" sz="2600" dirty="0"/>
            </a:br>
            <a:r>
              <a:rPr lang="en-US" sz="2600" dirty="0"/>
              <a:t>How is that demonstrated in your choices and habits?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97A157-9A38-FFFC-CAC4-E3410B19CDF5}"/>
              </a:ext>
            </a:extLst>
          </p:cNvPr>
          <p:cNvSpPr txBox="1">
            <a:spLocks/>
          </p:cNvSpPr>
          <p:nvPr/>
        </p:nvSpPr>
        <p:spPr>
          <a:xfrm>
            <a:off x="2244436" y="5034634"/>
            <a:ext cx="9947564" cy="1232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68738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spcBef>
                <a:spcPts val="1500"/>
              </a:spcBef>
              <a:buNone/>
              <a:tabLst>
                <a:tab pos="1712913" algn="l"/>
              </a:tabLst>
            </a:pPr>
            <a:r>
              <a:rPr lang="en-US" sz="2600" dirty="0"/>
              <a:t>PERSISTENCE </a:t>
            </a:r>
            <a:br>
              <a:rPr lang="en-US" sz="2600" dirty="0"/>
            </a:br>
            <a:r>
              <a:rPr lang="en-US" sz="2600" dirty="0"/>
              <a:t>– Lessen self-reliance by directing </a:t>
            </a:r>
            <a:r>
              <a:rPr lang="en-US" sz="2600"/>
              <a:t>your WILL…</a:t>
            </a:r>
            <a:br>
              <a:rPr lang="en-US" sz="2600" dirty="0"/>
            </a:br>
            <a:r>
              <a:rPr lang="en-US" sz="2600" dirty="0"/>
              <a:t>– To keep on asking God every day (Luke 18:1-8; 11:5-10)</a:t>
            </a:r>
          </a:p>
        </p:txBody>
      </p:sp>
    </p:spTree>
    <p:extLst>
      <p:ext uri="{BB962C8B-B14F-4D97-AF65-F5344CB8AC3E}">
        <p14:creationId xmlns:p14="http://schemas.microsoft.com/office/powerpoint/2010/main" val="13665760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3:16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17:30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Acts 22:16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Live a faithful GOD-centered life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3012355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434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21</cp:revision>
  <cp:lastPrinted>2025-04-13T18:24:42Z</cp:lastPrinted>
  <dcterms:created xsi:type="dcterms:W3CDTF">2024-12-31T23:52:29Z</dcterms:created>
  <dcterms:modified xsi:type="dcterms:W3CDTF">2025-07-27T12:33:57Z</dcterms:modified>
</cp:coreProperties>
</file>