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5"/>
  </p:notesMasterIdLst>
  <p:sldIdLst>
    <p:sldId id="2345" r:id="rId2"/>
    <p:sldId id="2346" r:id="rId3"/>
    <p:sldId id="2347" r:id="rId4"/>
    <p:sldId id="2348" r:id="rId5"/>
    <p:sldId id="2349" r:id="rId6"/>
    <p:sldId id="2350" r:id="rId7"/>
    <p:sldId id="2351" r:id="rId8"/>
    <p:sldId id="2352" r:id="rId9"/>
    <p:sldId id="2353" r:id="rId10"/>
    <p:sldId id="2354" r:id="rId11"/>
    <p:sldId id="2355" r:id="rId12"/>
    <p:sldId id="2356" r:id="rId13"/>
    <p:sldId id="2326" r:id="rId14"/>
    <p:sldId id="2357" r:id="rId15"/>
    <p:sldId id="2358" r:id="rId16"/>
    <p:sldId id="2359" r:id="rId17"/>
    <p:sldId id="2360" r:id="rId18"/>
    <p:sldId id="2361" r:id="rId19"/>
    <p:sldId id="2362" r:id="rId20"/>
    <p:sldId id="2363" r:id="rId21"/>
    <p:sldId id="2364" r:id="rId22"/>
    <p:sldId id="2171" r:id="rId23"/>
    <p:sldId id="2325" r:id="rId24"/>
  </p:sldIdLst>
  <p:sldSz cx="12192000" cy="6858000"/>
  <p:notesSz cx="7099300" cy="9385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BC0C57"/>
    <a:srgbClr val="FFFF00"/>
    <a:srgbClr val="FC2E0C"/>
    <a:srgbClr val="FC29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9FFE87-ED25-4B92-AEB2-F0A6128D1B51}" v="1" dt="2025-06-01T11:43:26.2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1094" autoAdjust="0"/>
  </p:normalViewPr>
  <p:slideViewPr>
    <p:cSldViewPr snapToGrid="0">
      <p:cViewPr varScale="1">
        <p:scale>
          <a:sx n="97" d="100"/>
          <a:sy n="97" d="100"/>
        </p:scale>
        <p:origin x="1122" y="96"/>
      </p:cViewPr>
      <p:guideLst>
        <p:guide orient="horz" pos="21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3162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9930" y="4458020"/>
            <a:ext cx="5679440" cy="422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159" tIns="94159" rIns="94159" bIns="9415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9930" y="4458020"/>
            <a:ext cx="5679440" cy="4223385"/>
          </a:xfrm>
          <a:prstGeom prst="rect">
            <a:avLst/>
          </a:prstGeom>
        </p:spPr>
        <p:txBody>
          <a:bodyPr spcFirstLastPara="1" wrap="square" lIns="94159" tIns="94159" rIns="94159" bIns="9415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4750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D1982F28-5AD0-F572-94D7-3FF4B0821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1BC9B617-F733-DAAF-34D0-B91B63D2354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BF8AB26-E914-3F49-0482-0BA44E2F80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886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CE9EC47-3BA2-C02B-1770-3D17F16290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1D03F185-AA92-B712-793A-C32E07695A5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8A6D787-F4B5-2912-4442-7942B465EF5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5783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DE26E1B8-757C-3D12-F741-433F904106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4BF77E7E-8119-BD21-EA7A-04698C11EE2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2B8CE02-9468-3427-C847-FC81FCF503B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5022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96CA4C4-3B8F-0779-F3AA-E9EBC6825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2FA65AC2-1203-BE5C-8716-24A586A38B1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A8A3155D-40DD-EF28-15B0-E50320AA871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59515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42A7803C-34E9-27A9-7A29-4E0D04C240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5E63478-77B3-8164-425A-2DED5ABC8B7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79E7A7A-A17B-2FAC-DD95-E77A7720086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532562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D3D10A36-6ECE-7DAA-AF23-E643A85388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327D36E-2B9D-E03C-1FD4-E4C62D53A79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FD792FEC-9E6F-9909-21D6-ADC4717D49F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95415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4218A596-132F-D639-895A-C0F51CAA2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F6BACE91-F892-AC14-018E-8996A654D1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60FEE2FF-C306-ECB2-C7D1-F00BCE3CA3A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66761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01CFBE77-C211-FE88-90CE-9FE9593DC0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59B4174-6889-10EF-1090-14B6578CD50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59ABFAA1-6CC3-C435-DC34-02861E6F95B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17613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199A7A1B-0423-60A3-0B03-057ECB109E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3C5FDA3E-07D9-E782-AEEE-6C72F756982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A03E2A5F-5BA6-4055-426B-DF6515A4C1E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46637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DDC03AD-7F14-03AA-4678-4DBDA26403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43FEFE5C-D824-C064-FFBE-D91E553761F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9FDF82D8-D84C-F3DA-72E9-C5A2FB1906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9752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0DF7080B-EB27-6925-E77A-AA4EE3E3FF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20561CA5-D025-CDEC-BA27-8518154DAB5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1CFE062-38E4-2B42-84BC-DB887BCA131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40335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BC0D0BE-92D9-3982-11A3-9598DC2246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5E7C8EB1-C2B0-6754-CEC9-0B1B78DE2E8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4A4ECA9-BDC9-B0C0-C1D4-FC25DF43EAC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39655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CE9B840E-B7AE-F7CA-E5B6-D270C42B6C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9D5A9924-364F-BE75-5C74-7957FA5E2ED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C9FF62BD-E954-741D-E3F4-D85B2224602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37467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55AA402-7F49-FC94-2FE1-D60EAFBA6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F3AF33C-4EF8-7868-F10A-7A1D10A973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0BCBC89-B529-564F-EFD2-F02F8FE445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78345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0BC8B23-ACDB-72EA-0FB8-2FA27FCECB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30F01A8-6823-349B-CBD7-F6BFEC50159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A5065A4C-6F0E-08E9-5E29-F4D68BF009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4585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150372E-C761-FF24-0ADC-03C1EDE85A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676AE3A-AD40-A6C2-3A57-1CE7F2567EA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A669DEE2-4478-8F5B-DF13-CB7A1DC4288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1672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482E14B-D75F-DF33-0453-9C2BC0763E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FBE4BCE-9A23-B8F9-D8DE-E253B2CF664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C565C71E-094A-AD95-8B54-3F6D7B8E871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4684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D2982D46-EDA7-8589-2A10-79E34D5DA0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BF6ED762-79C6-8C6A-A6BE-2D29F3937E6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90C419B-3AD7-DCF6-6BBD-96ABA6CB548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9668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F860090B-74CD-F1B3-0F1E-1D513C849B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B18248A2-50B1-6484-6154-7C328642015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35C9E49C-F2F1-F66D-972F-02B872AA43C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33204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4A59B252-0497-2F2A-E111-1865183019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E661ADD6-AE77-DF4D-5718-17F99C29D45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6F351B25-1462-48CB-CF2A-9A972530D08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7035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FF56143-7124-D6A8-5523-8FB46F4618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522B2BFE-89B8-B39D-1C26-E6DBC1245A6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CD38CC4-11EF-E757-5428-7FD9C0BDC8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83408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AE6A17D-FFF1-E9B9-BF89-240BFA366A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DE983CF0-DF98-BD24-2739-3D97F8E789D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6" y="4341931"/>
            <a:ext cx="5483947" cy="4113408"/>
          </a:xfrm>
          <a:prstGeom prst="rect">
            <a:avLst/>
          </a:prstGeom>
        </p:spPr>
        <p:txBody>
          <a:bodyPr spcFirstLastPara="1" wrap="square" lIns="91372" tIns="91372" rIns="91372" bIns="9137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9E22307-0677-D448-C052-2C2EEDE7AC1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1712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545430"/>
            <a:ext cx="11430000" cy="218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7200" b="1" dirty="0"/>
              <a:t>Survey of 2 Samuel</a:t>
            </a:r>
            <a:br>
              <a:rPr lang="en-US" sz="1400" b="1" dirty="0"/>
            </a:br>
            <a:br>
              <a:rPr lang="en-US" sz="1400" b="1" dirty="0"/>
            </a:br>
            <a:r>
              <a:rPr lang="en-US" sz="5400" b="1" dirty="0"/>
              <a:t>Lesson Seven</a:t>
            </a:r>
            <a:br>
              <a:rPr lang="en-US" sz="5400" b="1" dirty="0"/>
            </a:br>
            <a:endParaRPr lang="en-US"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6770747" y="3201225"/>
            <a:ext cx="5068328" cy="3183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4800" dirty="0"/>
              <a:t>Palm Beach Lakes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lang="en-US" sz="4000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600" dirty="0"/>
              <a:t>April-June  2025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lang="en-US" sz="4000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Dan Jenkins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2552032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466E735C-07B4-6358-C473-B80811B1FE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0274A081-D4EC-9B63-6693-B9232D0EB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07F1EA-F39E-AAD9-D185-86E23832191D}"/>
              </a:ext>
            </a:extLst>
          </p:cNvPr>
          <p:cNvSpPr txBox="1"/>
          <p:nvPr/>
        </p:nvSpPr>
        <p:spPr>
          <a:xfrm>
            <a:off x="411998" y="1467571"/>
            <a:ext cx="11475202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Frustration of inability to fully cover David’s life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joy of being part of Answering Macedonian Calls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Two more lessons to cover (highlight) the rest of 2 Samuel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1 Samuel David and Saul—shepherd, Goliath, Saul’s anger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2 Samuel David as king—from Judah to Israel to Jerusalem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David’s kingdom expansion—downward spiral after Bathsheba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Last study we looked at David and his children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Absalom, David’s son “overthrows” David then his “hairy” death</a:t>
            </a:r>
          </a:p>
        </p:txBody>
      </p:sp>
    </p:spTree>
    <p:extLst>
      <p:ext uri="{BB962C8B-B14F-4D97-AF65-F5344CB8AC3E}">
        <p14:creationId xmlns:p14="http://schemas.microsoft.com/office/powerpoint/2010/main" val="429146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09E23178-829F-0516-7724-956DC7199B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F6AA92D-5F1A-679E-D4F8-0B269A123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B1C912-7690-C85F-7AD0-44BE9B4F0660}"/>
              </a:ext>
            </a:extLst>
          </p:cNvPr>
          <p:cNvSpPr txBox="1"/>
          <p:nvPr/>
        </p:nvSpPr>
        <p:spPr>
          <a:xfrm>
            <a:off x="411998" y="1467571"/>
            <a:ext cx="11475202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Frustration of inability to fully cover David’s life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joy of being part of Answering Macedonian Calls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Two more lessons to cover (highlight) the rest of 2 Samuel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1 Samuel David and Saul—shepherd, Goliath, Saul’s anger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2 Samuel David as king—from Judah to Israel to Jerusalem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David’s kingdom expansion—downward spiral after Bathsheba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Last study we looked at David and his children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Absalom, David’s son “overthrows” David then his “hairy” death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This book shows a man after God’s heart dealing with evil</a:t>
            </a:r>
          </a:p>
        </p:txBody>
      </p:sp>
    </p:spTree>
    <p:extLst>
      <p:ext uri="{BB962C8B-B14F-4D97-AF65-F5344CB8AC3E}">
        <p14:creationId xmlns:p14="http://schemas.microsoft.com/office/powerpoint/2010/main" val="1687446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B18585CA-D3E6-EACA-E1E0-F18D32E86B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EE633CAC-0A24-A99D-9D99-0C9369404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111302-6CB0-8E29-30C4-53E5A496568F}"/>
              </a:ext>
            </a:extLst>
          </p:cNvPr>
          <p:cNvSpPr txBox="1"/>
          <p:nvPr/>
        </p:nvSpPr>
        <p:spPr>
          <a:xfrm>
            <a:off x="411998" y="1467571"/>
            <a:ext cx="11475202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Frustration of inability to fully cover David’s life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joy of being part of Answering Macedonian Calls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Two more lessons to cover (highlight) the rest of 2 Samuel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1 Samuel David and Saul—shepherd, Goliath, Saul’s anger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2 Samuel David as king—from Judah to Israel to Jerusalem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David’s kingdom expansion—downward spiral after Bathsheba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Last study we looked at David and his children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Absalom, David’s son “overthrows” David then his “hairy” death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This book shows a man after God’s heart dealing with evil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Today’s lesson: David’s return, his psalm, mighty men, 3 choices</a:t>
            </a:r>
            <a:endParaRPr lang="en-US" sz="23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98677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7B3C93D-43CD-BEC3-AD2D-7BBC2302B1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B69358D-3783-4568-A3EA-F9506474B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</p:spTree>
    <p:extLst>
      <p:ext uri="{BB962C8B-B14F-4D97-AF65-F5344CB8AC3E}">
        <p14:creationId xmlns:p14="http://schemas.microsoft.com/office/powerpoint/2010/main" val="2922938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0443EAB3-A8A6-D5B5-A4C8-90ED72353C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2A107EF-2C68-8173-BCC6-5CED6C6D3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7A7236-2AE7-AFC5-1E65-619848CFED77}"/>
              </a:ext>
            </a:extLst>
          </p:cNvPr>
          <p:cNvSpPr txBox="1"/>
          <p:nvPr/>
        </p:nvSpPr>
        <p:spPr>
          <a:xfrm>
            <a:off x="411998" y="1724243"/>
            <a:ext cx="114752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 returns to Jerusalem and finally all tribes support him (2 Sam. 19)</a:t>
            </a:r>
          </a:p>
        </p:txBody>
      </p:sp>
    </p:spTree>
    <p:extLst>
      <p:ext uri="{BB962C8B-B14F-4D97-AF65-F5344CB8AC3E}">
        <p14:creationId xmlns:p14="http://schemas.microsoft.com/office/powerpoint/2010/main" val="3962784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77B7BDE-C032-6402-246A-74AE0AE8EF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E034B4C5-6635-A46C-6B4B-D6396F136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C25012-E913-DDA3-4551-5B5BC4FBB69A}"/>
              </a:ext>
            </a:extLst>
          </p:cNvPr>
          <p:cNvSpPr txBox="1"/>
          <p:nvPr/>
        </p:nvSpPr>
        <p:spPr>
          <a:xfrm>
            <a:off x="411998" y="1724243"/>
            <a:ext cx="114752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 returns to Jerusalem and finally all tribes support him (2 Sam. 19)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Rebellion by Sheba, a Benjamite) beheaded by woman (</a:t>
            </a:r>
            <a:r>
              <a:rPr lang="en-US" sz="2500" b="1" dirty="0" err="1">
                <a:solidFill>
                  <a:schemeClr val="bg1"/>
                </a:solidFill>
              </a:rPr>
              <a:t>ch.</a:t>
            </a:r>
            <a:r>
              <a:rPr lang="en-US" sz="2500" b="1" dirty="0">
                <a:solidFill>
                  <a:schemeClr val="bg1"/>
                </a:solidFill>
              </a:rPr>
              <a:t> 20)</a:t>
            </a:r>
          </a:p>
        </p:txBody>
      </p:sp>
    </p:spTree>
    <p:extLst>
      <p:ext uri="{BB962C8B-B14F-4D97-AF65-F5344CB8AC3E}">
        <p14:creationId xmlns:p14="http://schemas.microsoft.com/office/powerpoint/2010/main" val="4282761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E66347C-2FBF-32F8-35EC-A4F06823BA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D41E0CE4-F3FD-60F9-DFAA-A3E4E2022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51C9AA-E6AB-22A5-862E-A5216359E1C4}"/>
              </a:ext>
            </a:extLst>
          </p:cNvPr>
          <p:cNvSpPr txBox="1"/>
          <p:nvPr/>
        </p:nvSpPr>
        <p:spPr>
          <a:xfrm>
            <a:off x="411998" y="1724243"/>
            <a:ext cx="1147520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 returns to Jerusalem and finally all tribes support him (2 Sam. 19)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Rebellion by Sheba, a Benjamite) beheaded by woman (</a:t>
            </a:r>
            <a:r>
              <a:rPr lang="en-US" sz="2500" b="1" dirty="0" err="1">
                <a:solidFill>
                  <a:schemeClr val="bg1"/>
                </a:solidFill>
              </a:rPr>
              <a:t>ch.</a:t>
            </a:r>
            <a:r>
              <a:rPr lang="en-US" sz="2500" b="1" dirty="0">
                <a:solidFill>
                  <a:schemeClr val="bg1"/>
                </a:solidFill>
              </a:rPr>
              <a:t> 20)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David’s psalm of deliverance (2 Sam. 21 &amp; Psa. 18—study next week)</a:t>
            </a:r>
          </a:p>
        </p:txBody>
      </p:sp>
    </p:spTree>
    <p:extLst>
      <p:ext uri="{BB962C8B-B14F-4D97-AF65-F5344CB8AC3E}">
        <p14:creationId xmlns:p14="http://schemas.microsoft.com/office/powerpoint/2010/main" val="18986200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0E6C5AF-3E55-E2C4-DA67-97BE05FED6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028B8770-33E1-E6F3-9814-3DBD3F3D4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CD7D8F-F5F2-6B74-D67D-E8BE7EF09E62}"/>
              </a:ext>
            </a:extLst>
          </p:cNvPr>
          <p:cNvSpPr txBox="1"/>
          <p:nvPr/>
        </p:nvSpPr>
        <p:spPr>
          <a:xfrm>
            <a:off x="411998" y="1724243"/>
            <a:ext cx="1147520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 returns to Jerusalem and finally all tribes support him (2 Sam. 19)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Rebellion by Sheba, a Benjamite) beheaded by woman (</a:t>
            </a:r>
            <a:r>
              <a:rPr lang="en-US" sz="2500" b="1" dirty="0" err="1">
                <a:solidFill>
                  <a:schemeClr val="bg1"/>
                </a:solidFill>
              </a:rPr>
              <a:t>ch.</a:t>
            </a:r>
            <a:r>
              <a:rPr lang="en-US" sz="2500" b="1" dirty="0">
                <a:solidFill>
                  <a:schemeClr val="bg1"/>
                </a:solidFill>
              </a:rPr>
              <a:t> 20)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David’s psalm of deliverance (2 Sam. 21 &amp; Psa. 18—study next week)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David’s mighty men: Joab not listed, but Uriah is (2 Sam. 22)</a:t>
            </a:r>
          </a:p>
        </p:txBody>
      </p:sp>
    </p:spTree>
    <p:extLst>
      <p:ext uri="{BB962C8B-B14F-4D97-AF65-F5344CB8AC3E}">
        <p14:creationId xmlns:p14="http://schemas.microsoft.com/office/powerpoint/2010/main" val="2468712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B52EAB7A-86F7-9136-0BA5-61DCB9D5D8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E160EFA-D2D2-E4CF-FB3B-A91299359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22116C-A373-402A-CF13-64B274480D58}"/>
              </a:ext>
            </a:extLst>
          </p:cNvPr>
          <p:cNvSpPr txBox="1"/>
          <p:nvPr/>
        </p:nvSpPr>
        <p:spPr>
          <a:xfrm>
            <a:off x="411998" y="1724243"/>
            <a:ext cx="1147520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 returns to Jerusalem and finally all tribes support him (2 Sam. 19)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Rebellion by Sheba, a Benjamite) beheaded by woman (</a:t>
            </a:r>
            <a:r>
              <a:rPr lang="en-US" sz="2500" b="1" dirty="0" err="1">
                <a:solidFill>
                  <a:schemeClr val="bg1"/>
                </a:solidFill>
              </a:rPr>
              <a:t>ch.</a:t>
            </a:r>
            <a:r>
              <a:rPr lang="en-US" sz="2500" b="1" dirty="0">
                <a:solidFill>
                  <a:schemeClr val="bg1"/>
                </a:solidFill>
              </a:rPr>
              <a:t> 20)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David’s psalm of deliverance (2 Sam. 21 &amp; Psa. 18—study next week)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David’s mighty men: Joab not listed, but Uriah is (2 Sam. 22)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David’s sin in numbering the people (2 Sam. 24 &amp; 1 Chron. 21:1)</a:t>
            </a:r>
          </a:p>
        </p:txBody>
      </p:sp>
    </p:spTree>
    <p:extLst>
      <p:ext uri="{BB962C8B-B14F-4D97-AF65-F5344CB8AC3E}">
        <p14:creationId xmlns:p14="http://schemas.microsoft.com/office/powerpoint/2010/main" val="1344190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AA2A3288-6D75-EB61-F81A-E69B31109F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11E07D8F-9031-6EA7-7C57-654AC91B9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3546FF-ABFA-DD7F-ACD0-EA08FF79C4E0}"/>
              </a:ext>
            </a:extLst>
          </p:cNvPr>
          <p:cNvSpPr txBox="1"/>
          <p:nvPr/>
        </p:nvSpPr>
        <p:spPr>
          <a:xfrm>
            <a:off x="411998" y="1724243"/>
            <a:ext cx="1147520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 returns to Jerusalem and finally all tribes support him (2 Sam. 19)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Rebellion by Sheba, a Benjamite) beheaded by woman (</a:t>
            </a:r>
            <a:r>
              <a:rPr lang="en-US" sz="2500" b="1" dirty="0" err="1">
                <a:solidFill>
                  <a:schemeClr val="bg1"/>
                </a:solidFill>
              </a:rPr>
              <a:t>ch.</a:t>
            </a:r>
            <a:r>
              <a:rPr lang="en-US" sz="2500" b="1" dirty="0">
                <a:solidFill>
                  <a:schemeClr val="bg1"/>
                </a:solidFill>
              </a:rPr>
              <a:t> 20)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David’s psalm of deliverance (2 Sam. 21 &amp; Psa. 18—study next week)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David’s mighty men: Joab not listed, but Uriah is (2 Sam. 22)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David’s sin in numbering the people (2 Sam. 24 &amp; 1 Chron. 21:1)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Consequences of David’s sin and his three choices (2 Sam. 24:10-17)</a:t>
            </a:r>
          </a:p>
        </p:txBody>
      </p:sp>
    </p:spTree>
    <p:extLst>
      <p:ext uri="{BB962C8B-B14F-4D97-AF65-F5344CB8AC3E}">
        <p14:creationId xmlns:p14="http://schemas.microsoft.com/office/powerpoint/2010/main" val="698667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DD1CF90E-64A5-08CD-BD8B-E83D9AC2D8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6E77D43D-2464-B5D6-E294-E33E26054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</p:spTree>
    <p:extLst>
      <p:ext uri="{BB962C8B-B14F-4D97-AF65-F5344CB8AC3E}">
        <p14:creationId xmlns:p14="http://schemas.microsoft.com/office/powerpoint/2010/main" val="150724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E5509D21-981A-63EB-2966-86BF1BC977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3E53B52D-1319-DD82-67F4-CCB2F43A8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ECA9F7-AD3E-1549-323A-0B66E90F2CFB}"/>
              </a:ext>
            </a:extLst>
          </p:cNvPr>
          <p:cNvSpPr txBox="1"/>
          <p:nvPr/>
        </p:nvSpPr>
        <p:spPr>
          <a:xfrm>
            <a:off x="411998" y="1724243"/>
            <a:ext cx="11475202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 returns to Jerusalem and finally all tribes support him (2 Sam. 19)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Rebellion by Sheba, a Benjamite) beheaded by woman (</a:t>
            </a:r>
            <a:r>
              <a:rPr lang="en-US" sz="2500" b="1" dirty="0" err="1">
                <a:solidFill>
                  <a:schemeClr val="bg1"/>
                </a:solidFill>
              </a:rPr>
              <a:t>ch.</a:t>
            </a:r>
            <a:r>
              <a:rPr lang="en-US" sz="2500" b="1" dirty="0">
                <a:solidFill>
                  <a:schemeClr val="bg1"/>
                </a:solidFill>
              </a:rPr>
              <a:t> 20)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David’s psalm of deliverance (2 Sam. 21 &amp; Psa. 18—study next week)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David’s mighty men: Joab not listed, but Uriah is (2 Sam. 22)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David’s sin in numbering the people (2 Sam. 24 &amp; 1 Chron. 21:1)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Consequences of David’s sin and his three choices (2 Sam. 24:10-17)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Sacrificial worship of David to removed God’s anger (2 Sam. 24:18-25)</a:t>
            </a:r>
          </a:p>
        </p:txBody>
      </p:sp>
    </p:spTree>
    <p:extLst>
      <p:ext uri="{BB962C8B-B14F-4D97-AF65-F5344CB8AC3E}">
        <p14:creationId xmlns:p14="http://schemas.microsoft.com/office/powerpoint/2010/main" val="3138402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8129AEE-F884-E7E9-76FE-ABF7B71919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678E25B-E1D9-4060-A708-21E3FA408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13243D-E0ED-AFF8-697D-424A5721BE36}"/>
              </a:ext>
            </a:extLst>
          </p:cNvPr>
          <p:cNvSpPr txBox="1"/>
          <p:nvPr/>
        </p:nvSpPr>
        <p:spPr>
          <a:xfrm>
            <a:off x="411998" y="1724243"/>
            <a:ext cx="1147520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 returns to Jerusalem and finally all tribes support him (2 Sam. 19)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Rebellion by Sheba, a Benjamite) beheaded by woman (</a:t>
            </a:r>
            <a:r>
              <a:rPr lang="en-US" sz="2500" b="1" dirty="0" err="1">
                <a:solidFill>
                  <a:schemeClr val="bg1"/>
                </a:solidFill>
              </a:rPr>
              <a:t>ch.</a:t>
            </a:r>
            <a:r>
              <a:rPr lang="en-US" sz="2500" b="1" dirty="0">
                <a:solidFill>
                  <a:schemeClr val="bg1"/>
                </a:solidFill>
              </a:rPr>
              <a:t> 20)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David’s psalm of deliverance (2 Sam. 21 &amp; Psa. 18—study next week)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David’s mighty men: Joab not listed, but Uriah is (2 Sam. 22)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David’s sin in numbering the people (2 Sam. 24 &amp; 1 Chron. 21:1)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Consequences of David’s sin and his three choices (2 Sam. 24:10-17)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Sacrificial worship of David to removed God’s anger (2 Sam. 24:18-25)</a:t>
            </a:r>
          </a:p>
          <a:p>
            <a:pPr marL="342900" indent="-3429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  <a:latin typeface="+mj-lt"/>
              </a:rPr>
              <a:t>The unusual ending of this book—David’s death in 1 Kings</a:t>
            </a:r>
            <a:endParaRPr lang="en-US" sz="23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80659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ECFF3CF-5B4C-B573-DA6A-7745A078A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EA06B91-013A-208F-C16E-B26802D5C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Revised Possible Lesson Plan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60CCFDE0-6051-7036-9010-2388B47A4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37" y="1584697"/>
            <a:ext cx="11163852" cy="4978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 6	- Introduction and Overview of the book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Ap.13	- David: King over Judah;  Ishbosheth; Abner and Joab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Ap.20	- David rules over Judah, Israel and the nations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Ap.27 - </a:t>
            </a:r>
            <a:r>
              <a:rPr lang="en-US" altLang="en-US" sz="2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Jerusalem taken and made capital; ark &amp; Uzzah; plans for temple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Ma. 4 – Guest teacher: Dan Winkler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Ma11 - David &amp; Bathsheba, Uriah, and Nathan, Psalm 51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Ma18 - David and his enemies: Saul, Abner, Absalom, Joab</a:t>
            </a:r>
          </a:p>
          <a:p>
            <a:pPr lvl="3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Ma25-  David and his children—Tamar, Amnon, rebellion by Absalom</a:t>
            </a:r>
          </a:p>
          <a:p>
            <a:pPr lvl="3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Jun. 1	- David and his last days </a:t>
            </a:r>
          </a:p>
          <a:p>
            <a:pPr lvl="3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Jun. 8 – Life Change Events in our lives, from David’s life</a:t>
            </a: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8240CC-3C50-3F75-1214-867FDF8F4795}"/>
              </a:ext>
            </a:extLst>
          </p:cNvPr>
          <p:cNvSpPr txBox="1"/>
          <p:nvPr/>
        </p:nvSpPr>
        <p:spPr>
          <a:xfrm rot="1712281">
            <a:off x="2427131" y="2909402"/>
            <a:ext cx="8800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Do Not Project—Study Notes</a:t>
            </a:r>
          </a:p>
        </p:txBody>
      </p:sp>
    </p:spTree>
    <p:extLst>
      <p:ext uri="{BB962C8B-B14F-4D97-AF65-F5344CB8AC3E}">
        <p14:creationId xmlns:p14="http://schemas.microsoft.com/office/powerpoint/2010/main" val="13200682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83272891-20A6-35D5-E247-F72DC44A69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264AD3F9-B68D-2BDA-484A-1107EDE92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Jesus—”the House of David”  2 Sam. 7</a:t>
            </a:r>
          </a:p>
        </p:txBody>
      </p:sp>
      <p:pic>
        <p:nvPicPr>
          <p:cNvPr id="1026" name="Picture 2" descr="1 Chronicles 14:1-6 David’s Family | If I Walked With Jesus">
            <a:extLst>
              <a:ext uri="{FF2B5EF4-FFF2-40B4-BE49-F238E27FC236}">
                <a16:creationId xmlns:a16="http://schemas.microsoft.com/office/drawing/2014/main" id="{21A8D430-B368-4E82-57F2-CDFB87258E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28" y="159656"/>
            <a:ext cx="11915944" cy="656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095EC2E-25F3-3796-6509-0692F13F0360}"/>
              </a:ext>
            </a:extLst>
          </p:cNvPr>
          <p:cNvSpPr/>
          <p:nvPr/>
        </p:nvSpPr>
        <p:spPr>
          <a:xfrm>
            <a:off x="1595825" y="3291840"/>
            <a:ext cx="7733072" cy="2714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CAD7DF-CB2D-2BA5-2669-60C3EC821F09}"/>
              </a:ext>
            </a:extLst>
          </p:cNvPr>
          <p:cNvSpPr/>
          <p:nvPr/>
        </p:nvSpPr>
        <p:spPr>
          <a:xfrm>
            <a:off x="304800" y="6039047"/>
            <a:ext cx="3338286" cy="6304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6D55ED7-5E20-1C57-B75F-6B8854E8D0BB}"/>
              </a:ext>
            </a:extLst>
          </p:cNvPr>
          <p:cNvSpPr/>
          <p:nvPr/>
        </p:nvSpPr>
        <p:spPr>
          <a:xfrm>
            <a:off x="4437247" y="2540268"/>
            <a:ext cx="1071272" cy="471638"/>
          </a:xfrm>
          <a:prstGeom prst="ellipse">
            <a:avLst/>
          </a:prstGeom>
          <a:solidFill>
            <a:srgbClr val="4472C4">
              <a:alpha val="0"/>
            </a:srgbClr>
          </a:solidFill>
          <a:ln w="57150">
            <a:solidFill>
              <a:srgbClr val="BC0C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FE26018-FB03-609F-4804-BE33B35D6040}"/>
              </a:ext>
            </a:extLst>
          </p:cNvPr>
          <p:cNvSpPr/>
          <p:nvPr/>
        </p:nvSpPr>
        <p:spPr>
          <a:xfrm>
            <a:off x="3126606" y="2577890"/>
            <a:ext cx="973756" cy="384285"/>
          </a:xfrm>
          <a:prstGeom prst="ellipse">
            <a:avLst/>
          </a:prstGeom>
          <a:solidFill>
            <a:srgbClr val="4472C4">
              <a:alpha val="0"/>
            </a:srgbClr>
          </a:solidFill>
          <a:ln w="57150">
            <a:solidFill>
              <a:srgbClr val="BC0C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4857AE2-9C4E-DE1C-0B9E-32D09844ED68}"/>
              </a:ext>
            </a:extLst>
          </p:cNvPr>
          <p:cNvSpPr/>
          <p:nvPr/>
        </p:nvSpPr>
        <p:spPr>
          <a:xfrm>
            <a:off x="526168" y="2556311"/>
            <a:ext cx="1071272" cy="471638"/>
          </a:xfrm>
          <a:prstGeom prst="ellipse">
            <a:avLst/>
          </a:prstGeom>
          <a:solidFill>
            <a:srgbClr val="4472C4">
              <a:alpha val="0"/>
            </a:srgbClr>
          </a:solidFill>
          <a:ln w="57150">
            <a:solidFill>
              <a:srgbClr val="BC0C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0D797A7-CF9F-9EF3-9974-165262262F8E}"/>
              </a:ext>
            </a:extLst>
          </p:cNvPr>
          <p:cNvSpPr/>
          <p:nvPr/>
        </p:nvSpPr>
        <p:spPr>
          <a:xfrm>
            <a:off x="3144252" y="2874672"/>
            <a:ext cx="973756" cy="384285"/>
          </a:xfrm>
          <a:prstGeom prst="ellipse">
            <a:avLst/>
          </a:prstGeom>
          <a:solidFill>
            <a:srgbClr val="4472C4">
              <a:alpha val="0"/>
            </a:srgbClr>
          </a:solidFill>
          <a:ln w="57150">
            <a:solidFill>
              <a:srgbClr val="BC0C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A92331-F0C1-58E8-0164-FC1C14B16E64}"/>
              </a:ext>
            </a:extLst>
          </p:cNvPr>
          <p:cNvSpPr txBox="1"/>
          <p:nvPr/>
        </p:nvSpPr>
        <p:spPr>
          <a:xfrm rot="1712281">
            <a:off x="2427131" y="2909402"/>
            <a:ext cx="8800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Do Not Project—Study Notes</a:t>
            </a:r>
          </a:p>
        </p:txBody>
      </p:sp>
    </p:spTree>
    <p:extLst>
      <p:ext uri="{BB962C8B-B14F-4D97-AF65-F5344CB8AC3E}">
        <p14:creationId xmlns:p14="http://schemas.microsoft.com/office/powerpoint/2010/main" val="1535099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4376C2F8-B073-3F30-DEDD-FD7916BD8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9E297BA9-BE1B-CC1B-B56B-4765E4891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806550-3AC6-735C-EA99-B6D28AE3F585}"/>
              </a:ext>
            </a:extLst>
          </p:cNvPr>
          <p:cNvSpPr txBox="1"/>
          <p:nvPr/>
        </p:nvSpPr>
        <p:spPr>
          <a:xfrm>
            <a:off x="411998" y="1467571"/>
            <a:ext cx="114752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Frustration of inability to fully cover David’s life</a:t>
            </a:r>
          </a:p>
        </p:txBody>
      </p:sp>
    </p:spTree>
    <p:extLst>
      <p:ext uri="{BB962C8B-B14F-4D97-AF65-F5344CB8AC3E}">
        <p14:creationId xmlns:p14="http://schemas.microsoft.com/office/powerpoint/2010/main" val="2681400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9EBC4D0-ED49-B4E7-D618-50760EA062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07EF14F7-B72F-AB2D-1B91-609500EE9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7FE3F9-817C-B589-846C-7F1625A9F62C}"/>
              </a:ext>
            </a:extLst>
          </p:cNvPr>
          <p:cNvSpPr txBox="1"/>
          <p:nvPr/>
        </p:nvSpPr>
        <p:spPr>
          <a:xfrm>
            <a:off x="411998" y="1467571"/>
            <a:ext cx="1147520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Frustration of inability to fully cover David’s life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joy of being part of Answering Macedonian Calls</a:t>
            </a:r>
          </a:p>
        </p:txBody>
      </p:sp>
    </p:spTree>
    <p:extLst>
      <p:ext uri="{BB962C8B-B14F-4D97-AF65-F5344CB8AC3E}">
        <p14:creationId xmlns:p14="http://schemas.microsoft.com/office/powerpoint/2010/main" val="3159730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AB35F0BC-F155-59D6-3A89-766BCA86A6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CD07948E-A24C-FDE3-36DD-AC778D07B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41F2F0-8AAF-CFB0-E5DB-8E455A125954}"/>
              </a:ext>
            </a:extLst>
          </p:cNvPr>
          <p:cNvSpPr txBox="1"/>
          <p:nvPr/>
        </p:nvSpPr>
        <p:spPr>
          <a:xfrm>
            <a:off x="411998" y="1467571"/>
            <a:ext cx="1147520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Frustration of inability to fully cover David’s life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joy of being part of Answering Macedonian Calls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Two more lessons to cover (highlight) the rest of 2 Samuel</a:t>
            </a:r>
          </a:p>
        </p:txBody>
      </p:sp>
    </p:spTree>
    <p:extLst>
      <p:ext uri="{BB962C8B-B14F-4D97-AF65-F5344CB8AC3E}">
        <p14:creationId xmlns:p14="http://schemas.microsoft.com/office/powerpoint/2010/main" val="1102861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90AAF86-A5B9-3152-4EC3-5ED784AFFB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D296FD8C-273C-F897-B5E7-8F8A52A11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BEF073-38A5-BBFB-1E0B-2DD2C3B7FF25}"/>
              </a:ext>
            </a:extLst>
          </p:cNvPr>
          <p:cNvSpPr txBox="1"/>
          <p:nvPr/>
        </p:nvSpPr>
        <p:spPr>
          <a:xfrm>
            <a:off x="411998" y="1467571"/>
            <a:ext cx="11475202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Frustration of inability to fully cover David’s life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joy of being part of Answering Macedonian Calls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Two more lessons to cover (highlight) the rest of 2 Samuel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1 Samuel David and Saul—shepherd, Goliath, Saul’s anger</a:t>
            </a:r>
          </a:p>
        </p:txBody>
      </p:sp>
    </p:spTree>
    <p:extLst>
      <p:ext uri="{BB962C8B-B14F-4D97-AF65-F5344CB8AC3E}">
        <p14:creationId xmlns:p14="http://schemas.microsoft.com/office/powerpoint/2010/main" val="2022188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FC0B2D0D-FC04-0038-BBFF-946A0865BC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2E34696B-AAB1-CF4D-1ADE-BAB7CFE18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CD28B7-62EB-C1B0-CD3C-2482CFFE7C9B}"/>
              </a:ext>
            </a:extLst>
          </p:cNvPr>
          <p:cNvSpPr txBox="1"/>
          <p:nvPr/>
        </p:nvSpPr>
        <p:spPr>
          <a:xfrm>
            <a:off x="411998" y="1467571"/>
            <a:ext cx="11475202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Frustration of inability to fully cover David’s life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joy of being part of Answering Macedonian Calls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Two more lessons to cover (highlight) the rest of 2 Samuel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1 Samuel David and Saul—shepherd, Goliath, Saul’s anger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2 Samuel David as king—from Judah to Israel to Jerusalem</a:t>
            </a:r>
          </a:p>
        </p:txBody>
      </p:sp>
    </p:spTree>
    <p:extLst>
      <p:ext uri="{BB962C8B-B14F-4D97-AF65-F5344CB8AC3E}">
        <p14:creationId xmlns:p14="http://schemas.microsoft.com/office/powerpoint/2010/main" val="1254697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43BD9F4-558A-CC78-1E81-E3838D6DF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E4D79B2C-FCFC-2FE2-198C-D703953F7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9D29EF-16CA-B831-FA70-4F5CFB081C06}"/>
              </a:ext>
            </a:extLst>
          </p:cNvPr>
          <p:cNvSpPr txBox="1"/>
          <p:nvPr/>
        </p:nvSpPr>
        <p:spPr>
          <a:xfrm>
            <a:off x="411998" y="1467571"/>
            <a:ext cx="11475202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Frustration of inability to fully cover David’s life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joy of being part of Answering Macedonian Calls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Two more lessons to cover (highlight) the rest of 2 Samuel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1 Samuel David and Saul—shepherd, Goliath, Saul’s anger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2 Samuel David as king—from Judah to Israel to Jerusalem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David’s kingdom expansion—downward spiral after Bathsheba</a:t>
            </a:r>
          </a:p>
        </p:txBody>
      </p:sp>
    </p:spTree>
    <p:extLst>
      <p:ext uri="{BB962C8B-B14F-4D97-AF65-F5344CB8AC3E}">
        <p14:creationId xmlns:p14="http://schemas.microsoft.com/office/powerpoint/2010/main" val="1245190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2C0C646D-E55D-7195-540E-0CE42C1061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40448788-5DB0-5ED9-69E7-E19F4DE65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Closing Days of David’s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28A53D-F620-11FD-E3DE-2164052902C2}"/>
              </a:ext>
            </a:extLst>
          </p:cNvPr>
          <p:cNvSpPr txBox="1"/>
          <p:nvPr/>
        </p:nvSpPr>
        <p:spPr>
          <a:xfrm>
            <a:off x="411998" y="1467571"/>
            <a:ext cx="11475202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Frustration of inability to fully cover David’s life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joy of being part of Answering Macedonian Calls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Two more lessons to cover (highlight) the rest of 2 Samuel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1 Samuel David and Saul—shepherd, Goliath, Saul’s anger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2 Samuel David as king—from Judah to Israel to Jerusalem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David’s kingdom expansion—downward spiral after Bathsheba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+mj-lt"/>
              </a:rPr>
              <a:t>Last study we looked at David and his children</a:t>
            </a:r>
          </a:p>
        </p:txBody>
      </p:sp>
    </p:spTree>
    <p:extLst>
      <p:ext uri="{BB962C8B-B14F-4D97-AF65-F5344CB8AC3E}">
        <p14:creationId xmlns:p14="http://schemas.microsoft.com/office/powerpoint/2010/main" val="3604343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4746</TotalTime>
  <Words>1445</Words>
  <Application>Microsoft Office PowerPoint</Application>
  <PresentationFormat>Widescreen</PresentationFormat>
  <Paragraphs>131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Cambria</vt:lpstr>
      <vt:lpstr>Office Theme</vt:lpstr>
      <vt:lpstr>Survey of 2 Samuel  Lesson Seven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David Sproule</cp:lastModifiedBy>
  <cp:revision>315</cp:revision>
  <cp:lastPrinted>2025-06-01T11:51:02Z</cp:lastPrinted>
  <dcterms:modified xsi:type="dcterms:W3CDTF">2025-06-01T12:33:18Z</dcterms:modified>
</cp:coreProperties>
</file>