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2" r:id="rId6"/>
    <p:sldId id="271" r:id="rId7"/>
    <p:sldId id="270" r:id="rId8"/>
    <p:sldId id="261" r:id="rId9"/>
    <p:sldId id="263" r:id="rId10"/>
    <p:sldId id="264" r:id="rId11"/>
    <p:sldId id="273" r:id="rId12"/>
    <p:sldId id="258" r:id="rId13"/>
    <p:sldId id="285" r:id="rId14"/>
    <p:sldId id="275" r:id="rId15"/>
    <p:sldId id="286" r:id="rId16"/>
    <p:sldId id="274" r:id="rId17"/>
    <p:sldId id="287" r:id="rId18"/>
    <p:sldId id="276" r:id="rId19"/>
    <p:sldId id="288" r:id="rId20"/>
    <p:sldId id="284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CC8-84F0-50DB-9F63-3493343B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976A6-E4CD-4CDB-0FF6-66BE9513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55C7-CBA1-4FCB-95C2-BCAE1F8D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1A63-488A-5732-47F2-977EF75A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033F-8476-D3EF-C165-ACF9909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colorful blocks&#10;&#10;Description automatically generated">
            <a:extLst>
              <a:ext uri="{FF2B5EF4-FFF2-40B4-BE49-F238E27FC236}">
                <a16:creationId xmlns:a16="http://schemas.microsoft.com/office/drawing/2014/main" id="{3002AFF0-00DE-B23E-2E7F-DC88BF345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5B2-D168-156F-FF15-6EBC924E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57A18-CDD9-D7E2-431D-600572E3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65C5-8E4D-68C8-E74B-7A7CE1C3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80D9E-9A23-5ECE-0C3D-70740C1F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F598-1C31-4A48-B3B4-86DB32E8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913C-F8ED-214F-B06D-AB079EA0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8CAA4-A69A-CDB9-F60D-591EDAEA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4EF2-5DF0-3665-3BCF-6E937036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9992-B033-CF68-590C-5C30C064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A6A8-ADCA-5383-A16F-6C6EFBBF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47A4-DBB9-4270-B0C8-0FC6CCFA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49727-1317-B2DD-7323-E060656B0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60BB5-C91B-7A0D-53BA-50DF1BE7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1B5C-CE9D-3FD5-1551-94E36D4D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E684-AF16-EE56-0E2A-93392978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0FCC4-934F-32E3-EB78-2883002E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D3DB-72F4-C669-B60D-8FDCFE486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A395-940E-9BCE-B2FB-9266F70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DB58-FBA1-1934-5E59-81EB4FA3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D4D4B-9821-A63F-6F05-24DEE7D9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9CED-26BD-10F6-91C2-DB9D6C52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238CE-E377-788C-DF6A-682DE843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74DE-DE43-C923-832F-6C3F106F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06E7-C627-F6C3-4D72-0A1E9D87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A3E8-D985-B3AD-CBCF-3F3927AC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4680-6788-A4FA-AF4D-0FF8CBFF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2827-A978-6697-FF47-293C1628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2145C-E3D6-A415-8CF5-F5D89005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6A5F2-6893-4E19-E263-5BD06445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7920A-49A7-0E0F-1699-2688E20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63445-4DD9-500B-6DA0-F2A417AD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1CD8-0DA6-4BB7-8CC6-49594CC8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BF8B0-D366-955F-38F1-BD297577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DC4B2-DC53-8C75-CECC-2C35325E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7FAC4-6892-1775-FC16-15EC0887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484E-F78F-4B46-CB8A-4FCE64367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D347C-B27F-BCAE-5672-87E6B63E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E48F4-7EA7-2920-012C-D128377B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C040C-2009-6AAC-F77D-E06344CE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4DA6-79FC-263E-3484-101C172B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F215C-575A-11C5-D1F7-AFB573B4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D5425-1B79-CB56-8132-76DD1EFB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C8A91-909A-8ECE-6CED-CF74E846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C1B63-99F6-D957-402A-5758B172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6D3D1-E0F2-D6BE-C606-72F3C830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1272-017B-35E3-3A36-27A3BD25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7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F535-697F-34B1-B512-EE16A3AF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3278-9123-5B43-0D38-C24DC564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6EBD5-3679-9036-274F-796D1675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1A145-4576-76FE-C82B-8A502B3D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B9B5-9B78-4C9B-4C50-1F8D4E22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5FDE2-2B54-FA2C-EFAA-44C4063E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6EB9F777-BD0B-79F2-A4F5-C7723F1A3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404F-FB3B-643A-93A0-0669C72D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1981155" cy="50469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 marL="1255713" indent="-228600">
              <a:buFont typeface="Calibri" panose="020F0502020204030204" pitchFamily="34" charset="0"/>
              <a:buChar char="◦"/>
              <a:defRPr sz="2000"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482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455F-74F6-AD4E-4284-EAA58E9F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9A50C-E16C-C80E-E447-7BC870C48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887AD-1003-4FE6-5F5A-21D8EF52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2A6BB-8306-40CF-19C2-2D931219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77908-572B-13DD-B936-C261F89D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691E5-1A1F-BEEA-C897-F4A3535C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0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E338-614D-D150-7775-086160C1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540CF-D9C7-FE14-E900-A1CCCBB2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D8F6A-91B3-B5A1-3B33-AE50287D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DF61-E6EE-019E-7ED5-B491F29E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8D993-F1B9-8A59-B9BA-3B0AFBDE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4FED3-0939-8188-A0E9-FA42075F3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E52FE-C631-F46C-C053-D40DBFB0C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0B3A-5B0F-D00D-39C6-E36B079E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DE5C-9121-13B1-C3CC-23D1DE6B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0277D-2FD9-311F-C758-A61C1F48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9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1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9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CA-4124-08A3-AE3F-7AF794B7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66F9-EA76-0D06-005D-395E828B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0147-DCE7-DBF9-E7A5-6F9BDB26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109D-18AC-871B-7A1A-7A8A85B3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71E6-E5B6-4DED-9903-270CB5A7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0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29D5-DB47-E722-D8B4-526DE0F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094F-5449-F673-6B6A-6D769866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94B76-2BBD-004D-4BAA-11ECE892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5E7DD-CC7D-FA63-EBD6-CFB731A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C8F24-ABAF-9E19-CB25-A7277A7B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1B79C-0442-AF62-621A-16430E36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28B3-3B40-106A-9452-2B85A454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52FE-6BE9-7159-05EC-C7180925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C404-BF40-A4E1-0902-CD52ED38D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D268B-A4D4-C706-9CBA-7ACCED121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09B72-74DB-5B85-1FFE-E5208DE5C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9C7EE-EC67-89C4-4D45-9B365C42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458E7-DF9B-786E-E463-FF17751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44D54-FE44-16F4-DBBA-94CF7CD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4F47-8626-FF77-3ECD-D1204096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A2543-69C6-29B9-0E6E-F55E3F77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CA1CD-8131-7A89-7C06-339A1388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7521-6616-7E5D-6FF9-EA8D6B3C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5BE3-B502-9798-78A7-7BE8FCA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3A89-2719-6E32-860E-F391ABC8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0F9D8-0587-81A5-52CD-EE5516AB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FEB5-26C3-F174-49CA-2B012774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5F8-4871-AEAD-80DF-3456A1E6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19E7E-E8CA-73DD-BCED-85E52F2D8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B0D5-3FE8-0D15-9998-28306036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8374-9086-7357-8A1F-56E75C32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4442C-F059-F618-E86B-BA47E89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7A5-45A9-C6DC-2617-7106523C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D6AB5-6AD3-A9F6-89B9-F336D56F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00839-F811-4AF5-1B24-47E9DAB6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8018-507D-1FE3-2DB6-1B8A147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1095-F83D-8702-4D61-15510D3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99D6-2437-3285-4C71-84959D0C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0C266-2716-8148-9ACB-230E2B9F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E0C4-E0DB-20D3-786E-2DE73BEA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BD74-BDEE-261E-7164-AC4D0DD7A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F858-02A9-4BC3-AE19-576588CD916B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D3E2-D465-0733-E829-F94D76CA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9996-EDEE-BABB-52EA-00AC4F69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4983E-B9A6-1271-213C-C44474A2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E7D0D-9CE0-5B89-36B7-42CDF68D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33C28-71DE-8D5E-210E-2F44ADD13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C3E0-1B7F-45FB-B043-3E2D15130FC0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AB9E-5CE7-9AEC-2902-4239B3195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D5990-9759-B785-B407-4F3193249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3E60-1CD0-4701-B616-D035BAD6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7505-B868-4D9A-A0C2-FCC6D674DB9E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3A78-2CE8-40E4-A09E-F503B410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F0AFC-3707-5596-1BB4-DDE9764D86A4}"/>
              </a:ext>
            </a:extLst>
          </p:cNvPr>
          <p:cNvGrpSpPr/>
          <p:nvPr/>
        </p:nvGrpSpPr>
        <p:grpSpPr>
          <a:xfrm>
            <a:off x="3252654" y="2092789"/>
            <a:ext cx="5809155" cy="2730176"/>
            <a:chOff x="3252654" y="2092789"/>
            <a:chExt cx="5809155" cy="2730176"/>
          </a:xfrm>
        </p:grpSpPr>
        <p:pic>
          <p:nvPicPr>
            <p:cNvPr id="4" name="Picture 3" descr="A logo for a church&#10;&#10;Description automatically generated">
              <a:extLst>
                <a:ext uri="{FF2B5EF4-FFF2-40B4-BE49-F238E27FC236}">
                  <a16:creationId xmlns:a16="http://schemas.microsoft.com/office/drawing/2014/main" id="{B2D042F4-9596-9F89-1A76-C64510BB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4" y="2092789"/>
              <a:ext cx="3936993" cy="27301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F72E14-7E8C-55F8-B1BB-D7E8D429F342}"/>
                </a:ext>
              </a:extLst>
            </p:cNvPr>
            <p:cNvSpPr/>
            <p:nvPr/>
          </p:nvSpPr>
          <p:spPr>
            <a:xfrm>
              <a:off x="5604667" y="2936502"/>
              <a:ext cx="1566318" cy="672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379FA138-FD03-1045-836D-73D4A307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75" y="2283750"/>
              <a:ext cx="2965734" cy="149767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D6F72-2A77-63A1-0A37-46CEA6DCD46C}"/>
              </a:ext>
            </a:extLst>
          </p:cNvPr>
          <p:cNvSpPr/>
          <p:nvPr/>
        </p:nvSpPr>
        <p:spPr>
          <a:xfrm>
            <a:off x="258418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the Gospel &amp; Invite to Worship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C7E67-851F-2A7C-BE7B-EC8C2A14D467}"/>
              </a:ext>
            </a:extLst>
          </p:cNvPr>
          <p:cNvSpPr/>
          <p:nvPr/>
        </p:nvSpPr>
        <p:spPr>
          <a:xfrm>
            <a:off x="3256382" y="308112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B103A6-6BCF-B5E2-1737-52B3A7DE903E}"/>
              </a:ext>
            </a:extLst>
          </p:cNvPr>
          <p:cNvSpPr/>
          <p:nvPr/>
        </p:nvSpPr>
        <p:spPr>
          <a:xfrm>
            <a:off x="2809802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339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AA55-E842-5FFD-A1C3-3CBFCD78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1" y="1498862"/>
            <a:ext cx="10775623" cy="471580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Pre-Worship Greeters</a:t>
            </a:r>
          </a:p>
          <a:p>
            <a:r>
              <a:rPr lang="en-US" b="1" dirty="0">
                <a:solidFill>
                  <a:schemeClr val="bg1"/>
                </a:solidFill>
              </a:rPr>
              <a:t>Guest Escorts </a:t>
            </a:r>
            <a:r>
              <a:rPr lang="en-US" dirty="0">
                <a:solidFill>
                  <a:schemeClr val="bg1"/>
                </a:solidFill>
              </a:rPr>
              <a:t>(Walk them to Bible class, especially the children)</a:t>
            </a:r>
          </a:p>
          <a:p>
            <a:r>
              <a:rPr lang="en-US" b="1" dirty="0">
                <a:solidFill>
                  <a:schemeClr val="bg1"/>
                </a:solidFill>
              </a:rPr>
              <a:t>Post-Worship Greeters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41A5F-B2A2-01DE-5D33-D2D52299AEDF}"/>
              </a:ext>
            </a:extLst>
          </p:cNvPr>
          <p:cNvSpPr/>
          <p:nvPr/>
        </p:nvSpPr>
        <p:spPr>
          <a:xfrm>
            <a:off x="1010239" y="260058"/>
            <a:ext cx="10171521" cy="8419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75A5367-2350-FAF8-7551-03D08C91E3F1}"/>
              </a:ext>
            </a:extLst>
          </p:cNvPr>
          <p:cNvSpPr/>
          <p:nvPr/>
        </p:nvSpPr>
        <p:spPr>
          <a:xfrm>
            <a:off x="6988628" y="2845836"/>
            <a:ext cx="4786604" cy="1175658"/>
          </a:xfrm>
          <a:prstGeom prst="wedgeRoundRectCallout">
            <a:avLst>
              <a:gd name="adj1" fmla="val -66039"/>
              <a:gd name="adj2" fmla="val -2385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See Eugene Williams</a:t>
            </a:r>
          </a:p>
        </p:txBody>
      </p:sp>
    </p:spTree>
    <p:extLst>
      <p:ext uri="{BB962C8B-B14F-4D97-AF65-F5344CB8AC3E}">
        <p14:creationId xmlns:p14="http://schemas.microsoft.com/office/powerpoint/2010/main" val="37122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F0AFC-3707-5596-1BB4-DDE9764D86A4}"/>
              </a:ext>
            </a:extLst>
          </p:cNvPr>
          <p:cNvGrpSpPr/>
          <p:nvPr/>
        </p:nvGrpSpPr>
        <p:grpSpPr>
          <a:xfrm>
            <a:off x="3252654" y="2092789"/>
            <a:ext cx="5809155" cy="2730176"/>
            <a:chOff x="3252654" y="2092789"/>
            <a:chExt cx="5809155" cy="2730176"/>
          </a:xfrm>
        </p:grpSpPr>
        <p:pic>
          <p:nvPicPr>
            <p:cNvPr id="4" name="Picture 3" descr="A logo for a church&#10;&#10;Description automatically generated">
              <a:extLst>
                <a:ext uri="{FF2B5EF4-FFF2-40B4-BE49-F238E27FC236}">
                  <a16:creationId xmlns:a16="http://schemas.microsoft.com/office/drawing/2014/main" id="{B2D042F4-9596-9F89-1A76-C64510BB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4" y="2092789"/>
              <a:ext cx="3936993" cy="27301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F72E14-7E8C-55F8-B1BB-D7E8D429F342}"/>
                </a:ext>
              </a:extLst>
            </p:cNvPr>
            <p:cNvSpPr/>
            <p:nvPr/>
          </p:nvSpPr>
          <p:spPr>
            <a:xfrm>
              <a:off x="5604667" y="2936502"/>
              <a:ext cx="1566318" cy="672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379FA138-FD03-1045-836D-73D4A307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75" y="2283750"/>
              <a:ext cx="2965734" cy="149767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D6F72-2A77-63A1-0A37-46CEA6DCD46C}"/>
              </a:ext>
            </a:extLst>
          </p:cNvPr>
          <p:cNvSpPr/>
          <p:nvPr/>
        </p:nvSpPr>
        <p:spPr>
          <a:xfrm>
            <a:off x="258418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the Gospel &amp; Invite to Worship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C7E67-851F-2A7C-BE7B-EC8C2A14D467}"/>
              </a:ext>
            </a:extLst>
          </p:cNvPr>
          <p:cNvSpPr/>
          <p:nvPr/>
        </p:nvSpPr>
        <p:spPr>
          <a:xfrm>
            <a:off x="3256382" y="308112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8BC70F-5BD8-E20A-79BF-CAC645859E0A}"/>
              </a:ext>
            </a:extLst>
          </p:cNvPr>
          <p:cNvSpPr/>
          <p:nvPr/>
        </p:nvSpPr>
        <p:spPr>
          <a:xfrm>
            <a:off x="6254346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Up with Guests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Worship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56ACCB-D16A-2A62-E97F-088AA02B40F6}"/>
              </a:ext>
            </a:extLst>
          </p:cNvPr>
          <p:cNvSpPr/>
          <p:nvPr/>
        </p:nvSpPr>
        <p:spPr>
          <a:xfrm>
            <a:off x="9252310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&amp; Convert Guests to Christ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B103A6-6BCF-B5E2-1737-52B3A7DE903E}"/>
              </a:ext>
            </a:extLst>
          </p:cNvPr>
          <p:cNvSpPr/>
          <p:nvPr/>
        </p:nvSpPr>
        <p:spPr>
          <a:xfrm>
            <a:off x="2809802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CBDB9B-2FAB-E1CF-77D9-987A882094CD}"/>
              </a:ext>
            </a:extLst>
          </p:cNvPr>
          <p:cNvSpPr/>
          <p:nvPr/>
        </p:nvSpPr>
        <p:spPr>
          <a:xfrm>
            <a:off x="8805730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0C24FC-FC70-7ED9-7FF1-C1977C702C32}"/>
              </a:ext>
            </a:extLst>
          </p:cNvPr>
          <p:cNvSpPr/>
          <p:nvPr/>
        </p:nvSpPr>
        <p:spPr>
          <a:xfrm>
            <a:off x="5833931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B1E682-5BB5-57D4-C5BF-4F0F0531ECC0}"/>
              </a:ext>
            </a:extLst>
          </p:cNvPr>
          <p:cNvSpPr/>
          <p:nvPr/>
        </p:nvSpPr>
        <p:spPr>
          <a:xfrm>
            <a:off x="9252310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 New Members into PBL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4D35CD-F543-A610-C968-1651EB280E19}"/>
              </a:ext>
            </a:extLst>
          </p:cNvPr>
          <p:cNvSpPr/>
          <p:nvPr/>
        </p:nvSpPr>
        <p:spPr>
          <a:xfrm>
            <a:off x="9252310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&amp; Encourage the Brethren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BDB2C6A-827A-8A5C-C174-CA14F647DA63}"/>
              </a:ext>
            </a:extLst>
          </p:cNvPr>
          <p:cNvSpPr/>
          <p:nvPr/>
        </p:nvSpPr>
        <p:spPr>
          <a:xfrm rot="5400000">
            <a:off x="10304711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B2C3C-D1FC-58FF-26E0-755590EFA1E8}"/>
              </a:ext>
            </a:extLst>
          </p:cNvPr>
          <p:cNvSpPr/>
          <p:nvPr/>
        </p:nvSpPr>
        <p:spPr>
          <a:xfrm rot="5400000">
            <a:off x="10304711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AA55-E842-5FFD-A1C3-3CBFCD78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1" y="1498862"/>
            <a:ext cx="11124416" cy="471580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Excel Spreadsheet Wizard </a:t>
            </a:r>
            <a:r>
              <a:rPr lang="en-US" dirty="0">
                <a:solidFill>
                  <a:schemeClr val="bg1"/>
                </a:solidFill>
              </a:rPr>
              <a:t>(for contacts with widows and shut-ins)</a:t>
            </a:r>
          </a:p>
          <a:p>
            <a:r>
              <a:rPr lang="en-US" b="1" dirty="0">
                <a:solidFill>
                  <a:schemeClr val="bg1"/>
                </a:solidFill>
              </a:rPr>
              <a:t>Electronic Communications Expert </a:t>
            </a:r>
            <a:r>
              <a:rPr lang="en-US" dirty="0">
                <a:solidFill>
                  <a:schemeClr val="bg1"/>
                </a:solidFill>
              </a:rPr>
              <a:t>(for contacts with widows &amp; shut-ins)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41A5F-B2A2-01DE-5D33-D2D52299AEDF}"/>
              </a:ext>
            </a:extLst>
          </p:cNvPr>
          <p:cNvSpPr/>
          <p:nvPr/>
        </p:nvSpPr>
        <p:spPr>
          <a:xfrm>
            <a:off x="1010239" y="260058"/>
            <a:ext cx="10171521" cy="8419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600" b="1" dirty="0">
                <a:solidFill>
                  <a:prstClr val="white"/>
                </a:solidFill>
              </a:rPr>
              <a:t>Serve &amp; Encourage the Brethren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68307A3-C430-22DD-9AD6-03C67C645F75}"/>
              </a:ext>
            </a:extLst>
          </p:cNvPr>
          <p:cNvSpPr/>
          <p:nvPr/>
        </p:nvSpPr>
        <p:spPr>
          <a:xfrm>
            <a:off x="6988628" y="2995128"/>
            <a:ext cx="4786604" cy="1175658"/>
          </a:xfrm>
          <a:prstGeom prst="wedgeRoundRectCallout">
            <a:avLst>
              <a:gd name="adj1" fmla="val -66039"/>
              <a:gd name="adj2" fmla="val -2385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See John Hoelzer</a:t>
            </a:r>
          </a:p>
        </p:txBody>
      </p:sp>
    </p:spTree>
    <p:extLst>
      <p:ext uri="{BB962C8B-B14F-4D97-AF65-F5344CB8AC3E}">
        <p14:creationId xmlns:p14="http://schemas.microsoft.com/office/powerpoint/2010/main" val="93893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F0AFC-3707-5596-1BB4-DDE9764D86A4}"/>
              </a:ext>
            </a:extLst>
          </p:cNvPr>
          <p:cNvGrpSpPr/>
          <p:nvPr/>
        </p:nvGrpSpPr>
        <p:grpSpPr>
          <a:xfrm>
            <a:off x="3252654" y="2092789"/>
            <a:ext cx="5809155" cy="2730176"/>
            <a:chOff x="3252654" y="2092789"/>
            <a:chExt cx="5809155" cy="2730176"/>
          </a:xfrm>
        </p:grpSpPr>
        <p:pic>
          <p:nvPicPr>
            <p:cNvPr id="4" name="Picture 3" descr="A logo for a church&#10;&#10;Description automatically generated">
              <a:extLst>
                <a:ext uri="{FF2B5EF4-FFF2-40B4-BE49-F238E27FC236}">
                  <a16:creationId xmlns:a16="http://schemas.microsoft.com/office/drawing/2014/main" id="{B2D042F4-9596-9F89-1A76-C64510BB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4" y="2092789"/>
              <a:ext cx="3936993" cy="27301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F72E14-7E8C-55F8-B1BB-D7E8D429F342}"/>
                </a:ext>
              </a:extLst>
            </p:cNvPr>
            <p:cNvSpPr/>
            <p:nvPr/>
          </p:nvSpPr>
          <p:spPr>
            <a:xfrm>
              <a:off x="5604667" y="2936502"/>
              <a:ext cx="1566318" cy="672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379FA138-FD03-1045-836D-73D4A307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75" y="2283750"/>
              <a:ext cx="2965734" cy="149767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D6F72-2A77-63A1-0A37-46CEA6DCD46C}"/>
              </a:ext>
            </a:extLst>
          </p:cNvPr>
          <p:cNvSpPr/>
          <p:nvPr/>
        </p:nvSpPr>
        <p:spPr>
          <a:xfrm>
            <a:off x="258418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the Gospel &amp; Invite to Worship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C7E67-851F-2A7C-BE7B-EC8C2A14D467}"/>
              </a:ext>
            </a:extLst>
          </p:cNvPr>
          <p:cNvSpPr/>
          <p:nvPr/>
        </p:nvSpPr>
        <p:spPr>
          <a:xfrm>
            <a:off x="3256382" y="308112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8BC70F-5BD8-E20A-79BF-CAC645859E0A}"/>
              </a:ext>
            </a:extLst>
          </p:cNvPr>
          <p:cNvSpPr/>
          <p:nvPr/>
        </p:nvSpPr>
        <p:spPr>
          <a:xfrm>
            <a:off x="6254346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Up with Guests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Worship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56ACCB-D16A-2A62-E97F-088AA02B40F6}"/>
              </a:ext>
            </a:extLst>
          </p:cNvPr>
          <p:cNvSpPr/>
          <p:nvPr/>
        </p:nvSpPr>
        <p:spPr>
          <a:xfrm>
            <a:off x="9252310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&amp; Convert Guests to Christ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B103A6-6BCF-B5E2-1737-52B3A7DE903E}"/>
              </a:ext>
            </a:extLst>
          </p:cNvPr>
          <p:cNvSpPr/>
          <p:nvPr/>
        </p:nvSpPr>
        <p:spPr>
          <a:xfrm>
            <a:off x="2809802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CBDB9B-2FAB-E1CF-77D9-987A882094CD}"/>
              </a:ext>
            </a:extLst>
          </p:cNvPr>
          <p:cNvSpPr/>
          <p:nvPr/>
        </p:nvSpPr>
        <p:spPr>
          <a:xfrm>
            <a:off x="8805730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0C24FC-FC70-7ED9-7FF1-C1977C702C32}"/>
              </a:ext>
            </a:extLst>
          </p:cNvPr>
          <p:cNvSpPr/>
          <p:nvPr/>
        </p:nvSpPr>
        <p:spPr>
          <a:xfrm>
            <a:off x="5833931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B1E682-5BB5-57D4-C5BF-4F0F0531ECC0}"/>
              </a:ext>
            </a:extLst>
          </p:cNvPr>
          <p:cNvSpPr/>
          <p:nvPr/>
        </p:nvSpPr>
        <p:spPr>
          <a:xfrm>
            <a:off x="9252310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 New Members into PBL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0005C9-B63B-1883-D325-967FB7A83472}"/>
              </a:ext>
            </a:extLst>
          </p:cNvPr>
          <p:cNvSpPr/>
          <p:nvPr/>
        </p:nvSpPr>
        <p:spPr>
          <a:xfrm>
            <a:off x="258418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&amp; Serve in Worship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2DF2A2-A3DB-5C35-D8AC-BEFF1DE00C72}"/>
              </a:ext>
            </a:extLst>
          </p:cNvPr>
          <p:cNvSpPr/>
          <p:nvPr/>
        </p:nvSpPr>
        <p:spPr>
          <a:xfrm>
            <a:off x="3256382" y="4711147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and Adults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9F7ACC-19B5-DC03-A6A1-FD5C0C1154ED}"/>
              </a:ext>
            </a:extLst>
          </p:cNvPr>
          <p:cNvSpPr/>
          <p:nvPr/>
        </p:nvSpPr>
        <p:spPr>
          <a:xfrm>
            <a:off x="6254346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Brethren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4D35CD-F543-A610-C968-1651EB280E19}"/>
              </a:ext>
            </a:extLst>
          </p:cNvPr>
          <p:cNvSpPr/>
          <p:nvPr/>
        </p:nvSpPr>
        <p:spPr>
          <a:xfrm>
            <a:off x="9252310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&amp; Encourage the Brethren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448CE3-5A3D-4A13-F2B9-C38EF339981B}"/>
              </a:ext>
            </a:extLst>
          </p:cNvPr>
          <p:cNvSpPr/>
          <p:nvPr/>
        </p:nvSpPr>
        <p:spPr>
          <a:xfrm rot="10800000">
            <a:off x="2809802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6B596D6-3321-DA09-5D1F-520A4E554CDE}"/>
              </a:ext>
            </a:extLst>
          </p:cNvPr>
          <p:cNvSpPr/>
          <p:nvPr/>
        </p:nvSpPr>
        <p:spPr>
          <a:xfrm rot="10800000">
            <a:off x="8805730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FE2E63C-21C3-7665-934F-C8E094F22F01}"/>
              </a:ext>
            </a:extLst>
          </p:cNvPr>
          <p:cNvSpPr/>
          <p:nvPr/>
        </p:nvSpPr>
        <p:spPr>
          <a:xfrm rot="10800000">
            <a:off x="5833931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BDB2C6A-827A-8A5C-C174-CA14F647DA63}"/>
              </a:ext>
            </a:extLst>
          </p:cNvPr>
          <p:cNvSpPr/>
          <p:nvPr/>
        </p:nvSpPr>
        <p:spPr>
          <a:xfrm rot="5400000">
            <a:off x="10304711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B2C3C-D1FC-58FF-26E0-755590EFA1E8}"/>
              </a:ext>
            </a:extLst>
          </p:cNvPr>
          <p:cNvSpPr/>
          <p:nvPr/>
        </p:nvSpPr>
        <p:spPr>
          <a:xfrm rot="5400000">
            <a:off x="10304711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409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AA55-E842-5FFD-A1C3-3CBFCD78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03" y="1526854"/>
            <a:ext cx="6536063" cy="899103"/>
          </a:xfrm>
        </p:spPr>
        <p:txBody>
          <a:bodyPr>
            <a:normAutofit/>
          </a:bodyPr>
          <a:lstStyle/>
          <a:p>
            <a:pPr marL="168275" indent="-168275"/>
            <a:r>
              <a:rPr lang="en-US" sz="2400" b="1" dirty="0">
                <a:solidFill>
                  <a:schemeClr val="bg1"/>
                </a:solidFill>
              </a:rPr>
              <a:t>Bake communion bread for one month</a:t>
            </a:r>
          </a:p>
          <a:p>
            <a:pPr marL="168275" indent="-168275"/>
            <a:r>
              <a:rPr lang="en-US" sz="2400" b="1" dirty="0">
                <a:solidFill>
                  <a:schemeClr val="bg1"/>
                </a:solidFill>
              </a:rPr>
              <a:t>Prepare communion trays for one month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41A5F-B2A2-01DE-5D33-D2D52299AEDF}"/>
              </a:ext>
            </a:extLst>
          </p:cNvPr>
          <p:cNvSpPr/>
          <p:nvPr/>
        </p:nvSpPr>
        <p:spPr>
          <a:xfrm>
            <a:off x="1010239" y="260058"/>
            <a:ext cx="10171521" cy="8419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600" b="1" dirty="0">
                <a:solidFill>
                  <a:prstClr val="white"/>
                </a:solidFill>
              </a:rPr>
              <a:t>Prepare for &amp; Serve in Worship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11B6F9-1C81-D10C-A651-FE6F49FC73E2}"/>
              </a:ext>
            </a:extLst>
          </p:cNvPr>
          <p:cNvSpPr/>
          <p:nvPr/>
        </p:nvSpPr>
        <p:spPr>
          <a:xfrm>
            <a:off x="339011" y="1489338"/>
            <a:ext cx="11504645" cy="100193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337155-7B2D-75E5-9861-FE039BAC36E4}"/>
              </a:ext>
            </a:extLst>
          </p:cNvPr>
          <p:cNvSpPr/>
          <p:nvPr/>
        </p:nvSpPr>
        <p:spPr>
          <a:xfrm>
            <a:off x="8854750" y="1489336"/>
            <a:ext cx="2988905" cy="10019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See Victor Colage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B4817F-E5EC-5BC2-A111-A49EB209E317}"/>
              </a:ext>
            </a:extLst>
          </p:cNvPr>
          <p:cNvGrpSpPr/>
          <p:nvPr/>
        </p:nvGrpSpPr>
        <p:grpSpPr>
          <a:xfrm>
            <a:off x="342122" y="2850950"/>
            <a:ext cx="11526415" cy="561519"/>
            <a:chOff x="342122" y="2867479"/>
            <a:chExt cx="11526415" cy="561519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812A0F7-CAD0-99BF-7304-C624BB04ACD7}"/>
                </a:ext>
              </a:extLst>
            </p:cNvPr>
            <p:cNvSpPr txBox="1">
              <a:spLocks/>
            </p:cNvSpPr>
            <p:nvPr/>
          </p:nvSpPr>
          <p:spPr>
            <a:xfrm>
              <a:off x="430792" y="2932798"/>
              <a:ext cx="10383386" cy="477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 indent="-168275"/>
              <a:r>
                <a:rPr lang="en-US" sz="2400" b="1" dirty="0">
                  <a:solidFill>
                    <a:schemeClr val="bg1"/>
                  </a:solidFill>
                </a:rPr>
                <a:t>Men to supervise boys who pick up attendance cards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8D0127-658B-93AF-65E6-890EC82E8AB6}"/>
                </a:ext>
              </a:extLst>
            </p:cNvPr>
            <p:cNvSpPr/>
            <p:nvPr/>
          </p:nvSpPr>
          <p:spPr>
            <a:xfrm>
              <a:off x="342122" y="2867479"/>
              <a:ext cx="11504645" cy="561517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2DD8019-43CD-23B6-6D04-59C249A39EDF}"/>
                </a:ext>
              </a:extLst>
            </p:cNvPr>
            <p:cNvSpPr/>
            <p:nvPr/>
          </p:nvSpPr>
          <p:spPr>
            <a:xfrm>
              <a:off x="8858339" y="2867481"/>
              <a:ext cx="3010198" cy="561517"/>
            </a:xfrm>
            <a:prstGeom prst="roundRect">
              <a:avLst>
                <a:gd name="adj" fmla="val 2996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See Jeff Goodale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9F1C85-7058-1723-A993-4493C1A551C3}"/>
              </a:ext>
            </a:extLst>
          </p:cNvPr>
          <p:cNvGrpSpPr/>
          <p:nvPr/>
        </p:nvGrpSpPr>
        <p:grpSpPr>
          <a:xfrm>
            <a:off x="342122" y="3718565"/>
            <a:ext cx="11526415" cy="561519"/>
            <a:chOff x="343677" y="3583820"/>
            <a:chExt cx="11526415" cy="561519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9FC55D39-B915-2BF8-E7D3-9429107BFF2B}"/>
                </a:ext>
              </a:extLst>
            </p:cNvPr>
            <p:cNvSpPr txBox="1">
              <a:spLocks/>
            </p:cNvSpPr>
            <p:nvPr/>
          </p:nvSpPr>
          <p:spPr>
            <a:xfrm>
              <a:off x="432347" y="3649139"/>
              <a:ext cx="10383386" cy="477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 indent="-168275"/>
              <a:r>
                <a:rPr lang="en-US" sz="2400" b="1" dirty="0">
                  <a:solidFill>
                    <a:schemeClr val="bg1"/>
                  </a:solidFill>
                </a:rPr>
                <a:t>Men to serve at the table, usher, lead prayers, read Scripture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C6FF5AB-0772-E298-BC8A-EAE905CD1519}"/>
                </a:ext>
              </a:extLst>
            </p:cNvPr>
            <p:cNvSpPr/>
            <p:nvPr/>
          </p:nvSpPr>
          <p:spPr>
            <a:xfrm>
              <a:off x="343677" y="3583820"/>
              <a:ext cx="11504645" cy="561517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3FF7A02-7D1C-A320-AC9A-DC13F03B626E}"/>
                </a:ext>
              </a:extLst>
            </p:cNvPr>
            <p:cNvSpPr/>
            <p:nvPr/>
          </p:nvSpPr>
          <p:spPr>
            <a:xfrm>
              <a:off x="8859894" y="3583822"/>
              <a:ext cx="3010198" cy="561517"/>
            </a:xfrm>
            <a:prstGeom prst="roundRect">
              <a:avLst>
                <a:gd name="adj" fmla="val 2996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See Rick Hall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C0C748-5421-2218-8F16-B206022CB961}"/>
              </a:ext>
            </a:extLst>
          </p:cNvPr>
          <p:cNvGrpSpPr/>
          <p:nvPr/>
        </p:nvGrpSpPr>
        <p:grpSpPr>
          <a:xfrm>
            <a:off x="342122" y="4586180"/>
            <a:ext cx="11526415" cy="561519"/>
            <a:chOff x="343677" y="4452315"/>
            <a:chExt cx="11526415" cy="561519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49C2D1C7-BA33-DA62-1093-A939153C5A6A}"/>
                </a:ext>
              </a:extLst>
            </p:cNvPr>
            <p:cNvSpPr txBox="1">
              <a:spLocks/>
            </p:cNvSpPr>
            <p:nvPr/>
          </p:nvSpPr>
          <p:spPr>
            <a:xfrm>
              <a:off x="432347" y="4517634"/>
              <a:ext cx="10383386" cy="477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 indent="-168275"/>
              <a:r>
                <a:rPr lang="en-US" sz="2400" b="1" dirty="0">
                  <a:solidFill>
                    <a:schemeClr val="bg1"/>
                  </a:solidFill>
                </a:rPr>
                <a:t>Men to run the sound system or PowerPoint during services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5B57E6E-5FC7-A10A-E356-9CFFE4A9E988}"/>
                </a:ext>
              </a:extLst>
            </p:cNvPr>
            <p:cNvSpPr/>
            <p:nvPr/>
          </p:nvSpPr>
          <p:spPr>
            <a:xfrm>
              <a:off x="343677" y="4452315"/>
              <a:ext cx="11504645" cy="561517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9C8F5B0-27E5-D616-B671-15D500CCEF45}"/>
                </a:ext>
              </a:extLst>
            </p:cNvPr>
            <p:cNvSpPr/>
            <p:nvPr/>
          </p:nvSpPr>
          <p:spPr>
            <a:xfrm>
              <a:off x="8859894" y="4452317"/>
              <a:ext cx="3010198" cy="561517"/>
            </a:xfrm>
            <a:prstGeom prst="roundRect">
              <a:avLst>
                <a:gd name="adj" fmla="val 2996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See Buzz Nelson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7F37F6-9B47-07BA-B1B0-F458214F63F4}"/>
              </a:ext>
            </a:extLst>
          </p:cNvPr>
          <p:cNvGrpSpPr/>
          <p:nvPr/>
        </p:nvGrpSpPr>
        <p:grpSpPr>
          <a:xfrm>
            <a:off x="342122" y="5453795"/>
            <a:ext cx="11526415" cy="561519"/>
            <a:chOff x="339011" y="5435139"/>
            <a:chExt cx="11526415" cy="561519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91A18A63-8FB9-B696-B631-469C468E1075}"/>
                </a:ext>
              </a:extLst>
            </p:cNvPr>
            <p:cNvSpPr txBox="1">
              <a:spLocks/>
            </p:cNvSpPr>
            <p:nvPr/>
          </p:nvSpPr>
          <p:spPr>
            <a:xfrm>
              <a:off x="427681" y="5500458"/>
              <a:ext cx="10383386" cy="477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8275" indent="-168275"/>
              <a:r>
                <a:rPr lang="en-US" sz="2400" b="1" dirty="0">
                  <a:solidFill>
                    <a:schemeClr val="bg1"/>
                  </a:solidFill>
                </a:rPr>
                <a:t>Lady to help schedule Nursery Attendants for Sunday mornings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A9CBA3E-20F8-6A57-8821-8317779B9FA6}"/>
                </a:ext>
              </a:extLst>
            </p:cNvPr>
            <p:cNvSpPr/>
            <p:nvPr/>
          </p:nvSpPr>
          <p:spPr>
            <a:xfrm>
              <a:off x="339011" y="5435139"/>
              <a:ext cx="11504645" cy="561517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26459B-8C0C-EE3B-0338-B89D9F4961E5}"/>
                </a:ext>
              </a:extLst>
            </p:cNvPr>
            <p:cNvSpPr/>
            <p:nvPr/>
          </p:nvSpPr>
          <p:spPr>
            <a:xfrm>
              <a:off x="8855228" y="5435141"/>
              <a:ext cx="3010198" cy="561517"/>
            </a:xfrm>
            <a:prstGeom prst="roundRect">
              <a:avLst>
                <a:gd name="adj" fmla="val 2996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See Mary Porter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5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F0AFC-3707-5596-1BB4-DDE9764D86A4}"/>
              </a:ext>
            </a:extLst>
          </p:cNvPr>
          <p:cNvGrpSpPr/>
          <p:nvPr/>
        </p:nvGrpSpPr>
        <p:grpSpPr>
          <a:xfrm>
            <a:off x="3252654" y="2092789"/>
            <a:ext cx="5809155" cy="2730176"/>
            <a:chOff x="3252654" y="2092789"/>
            <a:chExt cx="5809155" cy="2730176"/>
          </a:xfrm>
        </p:grpSpPr>
        <p:pic>
          <p:nvPicPr>
            <p:cNvPr id="4" name="Picture 3" descr="A logo for a church&#10;&#10;Description automatically generated">
              <a:extLst>
                <a:ext uri="{FF2B5EF4-FFF2-40B4-BE49-F238E27FC236}">
                  <a16:creationId xmlns:a16="http://schemas.microsoft.com/office/drawing/2014/main" id="{B2D042F4-9596-9F89-1A76-C64510BB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4" y="2092789"/>
              <a:ext cx="3936993" cy="27301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F72E14-7E8C-55F8-B1BB-D7E8D429F342}"/>
                </a:ext>
              </a:extLst>
            </p:cNvPr>
            <p:cNvSpPr/>
            <p:nvPr/>
          </p:nvSpPr>
          <p:spPr>
            <a:xfrm>
              <a:off x="5604667" y="2936502"/>
              <a:ext cx="1566318" cy="672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379FA138-FD03-1045-836D-73D4A307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75" y="2283750"/>
              <a:ext cx="2965734" cy="149767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D6F72-2A77-63A1-0A37-46CEA6DCD46C}"/>
              </a:ext>
            </a:extLst>
          </p:cNvPr>
          <p:cNvSpPr/>
          <p:nvPr/>
        </p:nvSpPr>
        <p:spPr>
          <a:xfrm>
            <a:off x="258418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the Gospel &amp; Invite to Worship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604A93-2CA7-F3EB-8BD8-4A50C5660B83}"/>
              </a:ext>
            </a:extLst>
          </p:cNvPr>
          <p:cNvSpPr/>
          <p:nvPr/>
        </p:nvSpPr>
        <p:spPr>
          <a:xfrm>
            <a:off x="258418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Church Property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C7E67-851F-2A7C-BE7B-EC8C2A14D467}"/>
              </a:ext>
            </a:extLst>
          </p:cNvPr>
          <p:cNvSpPr/>
          <p:nvPr/>
        </p:nvSpPr>
        <p:spPr>
          <a:xfrm>
            <a:off x="3256382" y="308112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8BC70F-5BD8-E20A-79BF-CAC645859E0A}"/>
              </a:ext>
            </a:extLst>
          </p:cNvPr>
          <p:cNvSpPr/>
          <p:nvPr/>
        </p:nvSpPr>
        <p:spPr>
          <a:xfrm>
            <a:off x="6254346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Up with Guests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Worship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56ACCB-D16A-2A62-E97F-088AA02B40F6}"/>
              </a:ext>
            </a:extLst>
          </p:cNvPr>
          <p:cNvSpPr/>
          <p:nvPr/>
        </p:nvSpPr>
        <p:spPr>
          <a:xfrm>
            <a:off x="9252310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&amp; Convert Guests to Christ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B103A6-6BCF-B5E2-1737-52B3A7DE903E}"/>
              </a:ext>
            </a:extLst>
          </p:cNvPr>
          <p:cNvSpPr/>
          <p:nvPr/>
        </p:nvSpPr>
        <p:spPr>
          <a:xfrm>
            <a:off x="2809802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CBDB9B-2FAB-E1CF-77D9-987A882094CD}"/>
              </a:ext>
            </a:extLst>
          </p:cNvPr>
          <p:cNvSpPr/>
          <p:nvPr/>
        </p:nvSpPr>
        <p:spPr>
          <a:xfrm>
            <a:off x="8805730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0C24FC-FC70-7ED9-7FF1-C1977C702C32}"/>
              </a:ext>
            </a:extLst>
          </p:cNvPr>
          <p:cNvSpPr/>
          <p:nvPr/>
        </p:nvSpPr>
        <p:spPr>
          <a:xfrm>
            <a:off x="5833931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B1E682-5BB5-57D4-C5BF-4F0F0531ECC0}"/>
              </a:ext>
            </a:extLst>
          </p:cNvPr>
          <p:cNvSpPr/>
          <p:nvPr/>
        </p:nvSpPr>
        <p:spPr>
          <a:xfrm>
            <a:off x="9252310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 New Members into PBL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0005C9-B63B-1883-D325-967FB7A83472}"/>
              </a:ext>
            </a:extLst>
          </p:cNvPr>
          <p:cNvSpPr/>
          <p:nvPr/>
        </p:nvSpPr>
        <p:spPr>
          <a:xfrm>
            <a:off x="258418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&amp; Serve in Worship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2DF2A2-A3DB-5C35-D8AC-BEFF1DE00C72}"/>
              </a:ext>
            </a:extLst>
          </p:cNvPr>
          <p:cNvSpPr/>
          <p:nvPr/>
        </p:nvSpPr>
        <p:spPr>
          <a:xfrm>
            <a:off x="3256382" y="4711147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and Adults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9F7ACC-19B5-DC03-A6A1-FD5C0C1154ED}"/>
              </a:ext>
            </a:extLst>
          </p:cNvPr>
          <p:cNvSpPr/>
          <p:nvPr/>
        </p:nvSpPr>
        <p:spPr>
          <a:xfrm>
            <a:off x="6254346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Brethren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4D35CD-F543-A610-C968-1651EB280E19}"/>
              </a:ext>
            </a:extLst>
          </p:cNvPr>
          <p:cNvSpPr/>
          <p:nvPr/>
        </p:nvSpPr>
        <p:spPr>
          <a:xfrm>
            <a:off x="9252310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&amp; Encourage the Brethren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448CE3-5A3D-4A13-F2B9-C38EF339981B}"/>
              </a:ext>
            </a:extLst>
          </p:cNvPr>
          <p:cNvSpPr/>
          <p:nvPr/>
        </p:nvSpPr>
        <p:spPr>
          <a:xfrm rot="10800000">
            <a:off x="2809802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6B596D6-3321-DA09-5D1F-520A4E554CDE}"/>
              </a:ext>
            </a:extLst>
          </p:cNvPr>
          <p:cNvSpPr/>
          <p:nvPr/>
        </p:nvSpPr>
        <p:spPr>
          <a:xfrm rot="10800000">
            <a:off x="8805730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FE2E63C-21C3-7665-934F-C8E094F22F01}"/>
              </a:ext>
            </a:extLst>
          </p:cNvPr>
          <p:cNvSpPr/>
          <p:nvPr/>
        </p:nvSpPr>
        <p:spPr>
          <a:xfrm rot="10800000">
            <a:off x="5833931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BDB2C6A-827A-8A5C-C174-CA14F647DA63}"/>
              </a:ext>
            </a:extLst>
          </p:cNvPr>
          <p:cNvSpPr/>
          <p:nvPr/>
        </p:nvSpPr>
        <p:spPr>
          <a:xfrm rot="5400000">
            <a:off x="10304711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B2C3C-D1FC-58FF-26E0-755590EFA1E8}"/>
              </a:ext>
            </a:extLst>
          </p:cNvPr>
          <p:cNvSpPr/>
          <p:nvPr/>
        </p:nvSpPr>
        <p:spPr>
          <a:xfrm rot="5400000">
            <a:off x="10304711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E8F7E46-7458-EFA8-9544-FB6043001C21}"/>
              </a:ext>
            </a:extLst>
          </p:cNvPr>
          <p:cNvSpPr/>
          <p:nvPr/>
        </p:nvSpPr>
        <p:spPr>
          <a:xfrm rot="16200000">
            <a:off x="1310820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896F22E-8E2B-3ABD-88C1-71AB17D03721}"/>
              </a:ext>
            </a:extLst>
          </p:cNvPr>
          <p:cNvSpPr/>
          <p:nvPr/>
        </p:nvSpPr>
        <p:spPr>
          <a:xfrm rot="16200000">
            <a:off x="1310820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1735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AA55-E842-5FFD-A1C3-3CBFCD78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1" y="1498862"/>
            <a:ext cx="11124416" cy="471580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Cleaning out and rearranging the store building</a:t>
            </a:r>
          </a:p>
          <a:p>
            <a:r>
              <a:rPr lang="en-US" b="1" dirty="0">
                <a:solidFill>
                  <a:schemeClr val="bg1"/>
                </a:solidFill>
              </a:rPr>
              <a:t>Pulling weeds</a:t>
            </a:r>
          </a:p>
          <a:p>
            <a:r>
              <a:rPr lang="en-US" b="1" dirty="0">
                <a:solidFill>
                  <a:schemeClr val="bg1"/>
                </a:solidFill>
              </a:rPr>
              <a:t>Pressure washing the curbs</a:t>
            </a:r>
          </a:p>
          <a:p>
            <a:r>
              <a:rPr lang="en-US" b="1" dirty="0">
                <a:solidFill>
                  <a:schemeClr val="bg1"/>
                </a:solidFill>
              </a:rPr>
              <a:t>Touch-up painting the walls inside of the building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41A5F-B2A2-01DE-5D33-D2D52299AEDF}"/>
              </a:ext>
            </a:extLst>
          </p:cNvPr>
          <p:cNvSpPr/>
          <p:nvPr/>
        </p:nvSpPr>
        <p:spPr>
          <a:xfrm>
            <a:off x="1010239" y="260058"/>
            <a:ext cx="10171521" cy="8419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3600" b="1" dirty="0">
                <a:solidFill>
                  <a:prstClr val="white"/>
                </a:solidFill>
              </a:rPr>
              <a:t>Maintain Church Property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AAB7458-C205-F7BF-037B-34FBA3CCD346}"/>
              </a:ext>
            </a:extLst>
          </p:cNvPr>
          <p:cNvSpPr/>
          <p:nvPr/>
        </p:nvSpPr>
        <p:spPr>
          <a:xfrm>
            <a:off x="8397552" y="2071398"/>
            <a:ext cx="3498980" cy="858415"/>
          </a:xfrm>
          <a:prstGeom prst="wedgeRoundRectCallout">
            <a:avLst>
              <a:gd name="adj1" fmla="val -66039"/>
              <a:gd name="adj2" fmla="val -2385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See Ivan Villard</a:t>
            </a:r>
          </a:p>
        </p:txBody>
      </p:sp>
    </p:spTree>
    <p:extLst>
      <p:ext uri="{BB962C8B-B14F-4D97-AF65-F5344CB8AC3E}">
        <p14:creationId xmlns:p14="http://schemas.microsoft.com/office/powerpoint/2010/main" val="21788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F0AFC-3707-5596-1BB4-DDE9764D86A4}"/>
              </a:ext>
            </a:extLst>
          </p:cNvPr>
          <p:cNvGrpSpPr/>
          <p:nvPr/>
        </p:nvGrpSpPr>
        <p:grpSpPr>
          <a:xfrm>
            <a:off x="3252654" y="2092789"/>
            <a:ext cx="5809155" cy="2730176"/>
            <a:chOff x="3252654" y="2092789"/>
            <a:chExt cx="5809155" cy="2730176"/>
          </a:xfrm>
        </p:grpSpPr>
        <p:pic>
          <p:nvPicPr>
            <p:cNvPr id="4" name="Picture 3" descr="A logo for a church&#10;&#10;Description automatically generated">
              <a:extLst>
                <a:ext uri="{FF2B5EF4-FFF2-40B4-BE49-F238E27FC236}">
                  <a16:creationId xmlns:a16="http://schemas.microsoft.com/office/drawing/2014/main" id="{B2D042F4-9596-9F89-1A76-C64510BB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4" y="2092789"/>
              <a:ext cx="3936993" cy="273017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F72E14-7E8C-55F8-B1BB-D7E8D429F342}"/>
                </a:ext>
              </a:extLst>
            </p:cNvPr>
            <p:cNvSpPr/>
            <p:nvPr/>
          </p:nvSpPr>
          <p:spPr>
            <a:xfrm>
              <a:off x="5604667" y="2936502"/>
              <a:ext cx="1566318" cy="672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379FA138-FD03-1045-836D-73D4A307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75" y="2283750"/>
              <a:ext cx="2965734" cy="1497674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7D6F72-2A77-63A1-0A37-46CEA6DCD46C}"/>
              </a:ext>
            </a:extLst>
          </p:cNvPr>
          <p:cNvSpPr/>
          <p:nvPr/>
        </p:nvSpPr>
        <p:spPr>
          <a:xfrm>
            <a:off x="258418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the Gospel &amp; Invite to Worship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604A93-2CA7-F3EB-8BD8-4A50C5660B83}"/>
              </a:ext>
            </a:extLst>
          </p:cNvPr>
          <p:cNvSpPr/>
          <p:nvPr/>
        </p:nvSpPr>
        <p:spPr>
          <a:xfrm>
            <a:off x="258418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Church Property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AC7E67-851F-2A7C-BE7B-EC8C2A14D467}"/>
              </a:ext>
            </a:extLst>
          </p:cNvPr>
          <p:cNvSpPr/>
          <p:nvPr/>
        </p:nvSpPr>
        <p:spPr>
          <a:xfrm>
            <a:off x="3256382" y="308112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 Guests &amp; Make Them Feel at Home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8BC70F-5BD8-E20A-79BF-CAC645859E0A}"/>
              </a:ext>
            </a:extLst>
          </p:cNvPr>
          <p:cNvSpPr/>
          <p:nvPr/>
        </p:nvSpPr>
        <p:spPr>
          <a:xfrm>
            <a:off x="6254346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Up with Guests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Worship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56ACCB-D16A-2A62-E97F-088AA02B40F6}"/>
              </a:ext>
            </a:extLst>
          </p:cNvPr>
          <p:cNvSpPr/>
          <p:nvPr/>
        </p:nvSpPr>
        <p:spPr>
          <a:xfrm>
            <a:off x="9252310" y="308113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&amp; Convert Guests to Christ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B103A6-6BCF-B5E2-1737-52B3A7DE903E}"/>
              </a:ext>
            </a:extLst>
          </p:cNvPr>
          <p:cNvSpPr/>
          <p:nvPr/>
        </p:nvSpPr>
        <p:spPr>
          <a:xfrm>
            <a:off x="2809802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CBDB9B-2FAB-E1CF-77D9-987A882094CD}"/>
              </a:ext>
            </a:extLst>
          </p:cNvPr>
          <p:cNvSpPr/>
          <p:nvPr/>
        </p:nvSpPr>
        <p:spPr>
          <a:xfrm>
            <a:off x="8805730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0C24FC-FC70-7ED9-7FF1-C1977C702C32}"/>
              </a:ext>
            </a:extLst>
          </p:cNvPr>
          <p:cNvSpPr/>
          <p:nvPr/>
        </p:nvSpPr>
        <p:spPr>
          <a:xfrm>
            <a:off x="5833931" y="824946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B1E682-5BB5-57D4-C5BF-4F0F0531ECC0}"/>
              </a:ext>
            </a:extLst>
          </p:cNvPr>
          <p:cNvSpPr/>
          <p:nvPr/>
        </p:nvSpPr>
        <p:spPr>
          <a:xfrm>
            <a:off x="9252310" y="2509631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Incorporate New Members into PBL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0005C9-B63B-1883-D325-967FB7A83472}"/>
              </a:ext>
            </a:extLst>
          </p:cNvPr>
          <p:cNvSpPr/>
          <p:nvPr/>
        </p:nvSpPr>
        <p:spPr>
          <a:xfrm>
            <a:off x="258418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&amp; Serve in Worship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2DF2A2-A3DB-5C35-D8AC-BEFF1DE00C72}"/>
              </a:ext>
            </a:extLst>
          </p:cNvPr>
          <p:cNvSpPr/>
          <p:nvPr/>
        </p:nvSpPr>
        <p:spPr>
          <a:xfrm>
            <a:off x="3256382" y="4711147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and Adults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9F7ACC-19B5-DC03-A6A1-FD5C0C1154ED}"/>
              </a:ext>
            </a:extLst>
          </p:cNvPr>
          <p:cNvSpPr/>
          <p:nvPr/>
        </p:nvSpPr>
        <p:spPr>
          <a:xfrm>
            <a:off x="6254346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Brethren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4D35CD-F543-A610-C968-1651EB280E19}"/>
              </a:ext>
            </a:extLst>
          </p:cNvPr>
          <p:cNvSpPr/>
          <p:nvPr/>
        </p:nvSpPr>
        <p:spPr>
          <a:xfrm>
            <a:off x="9252310" y="4711148"/>
            <a:ext cx="2681272" cy="1828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&amp; Encourage the Brethren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9448CE3-5A3D-4A13-F2B9-C38EF339981B}"/>
              </a:ext>
            </a:extLst>
          </p:cNvPr>
          <p:cNvSpPr/>
          <p:nvPr/>
        </p:nvSpPr>
        <p:spPr>
          <a:xfrm rot="10800000">
            <a:off x="2809802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6B596D6-3321-DA09-5D1F-520A4E554CDE}"/>
              </a:ext>
            </a:extLst>
          </p:cNvPr>
          <p:cNvSpPr/>
          <p:nvPr/>
        </p:nvSpPr>
        <p:spPr>
          <a:xfrm rot="10800000">
            <a:off x="8805730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FE2E63C-21C3-7665-934F-C8E094F22F01}"/>
              </a:ext>
            </a:extLst>
          </p:cNvPr>
          <p:cNvSpPr/>
          <p:nvPr/>
        </p:nvSpPr>
        <p:spPr>
          <a:xfrm rot="10800000">
            <a:off x="5833931" y="5227981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BDB2C6A-827A-8A5C-C174-CA14F647DA63}"/>
              </a:ext>
            </a:extLst>
          </p:cNvPr>
          <p:cNvSpPr/>
          <p:nvPr/>
        </p:nvSpPr>
        <p:spPr>
          <a:xfrm rot="5400000">
            <a:off x="10304711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B2C3C-D1FC-58FF-26E0-755590EFA1E8}"/>
              </a:ext>
            </a:extLst>
          </p:cNvPr>
          <p:cNvSpPr/>
          <p:nvPr/>
        </p:nvSpPr>
        <p:spPr>
          <a:xfrm rot="5400000">
            <a:off x="10304711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E8F7E46-7458-EFA8-9544-FB6043001C21}"/>
              </a:ext>
            </a:extLst>
          </p:cNvPr>
          <p:cNvSpPr/>
          <p:nvPr/>
        </p:nvSpPr>
        <p:spPr>
          <a:xfrm rot="16200000">
            <a:off x="1310820" y="2010189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896F22E-8E2B-3ABD-88C1-71AB17D03721}"/>
              </a:ext>
            </a:extLst>
          </p:cNvPr>
          <p:cNvSpPr/>
          <p:nvPr/>
        </p:nvSpPr>
        <p:spPr>
          <a:xfrm rot="16200000">
            <a:off x="1310820" y="4221647"/>
            <a:ext cx="576469" cy="6261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48012"/>
      </p:ext>
    </p:extLst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4"/>
            <a:ext cx="12072892" cy="50469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Questions to Ask at the End of Every </a:t>
            </a:r>
            <a:r>
              <a:rPr lang="en-US" dirty="0" err="1">
                <a:solidFill>
                  <a:schemeClr val="bg1"/>
                </a:solidFill>
                <a:highlight>
                  <a:srgbClr val="0C74C6"/>
                </a:highlight>
              </a:rPr>
              <a:t>GOD-Given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Day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EYES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look for opportunities (Gal. 6:10), for souls needing the gospel (John 4:35), etc.?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EARS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hear needs (Rom. 12:15), to listen cries for help (Acts 16:9), etc.?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TONGUE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talk about Jesus (Mark 16:15), to encourage (Heb. 3:13), etc.?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SHOULDERS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bear burdens (Gal. 6:2), to help the weak (Rom. 15:1), etc.?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HANDS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write (3 John 11), to comfort (2 Cor. 1:3-5), etc.?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FEET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visit (Jas. 1:26), to teach (Acts 8:4), etc.?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Did I use my </a:t>
            </a:r>
            <a:r>
              <a:rPr lang="en-US" dirty="0" err="1"/>
              <a:t>GOD-given</a:t>
            </a:r>
            <a:r>
              <a:rPr lang="en-US" dirty="0"/>
              <a:t> “MORE” for Him today? </a:t>
            </a:r>
          </a:p>
          <a:p>
            <a:pPr lvl="2">
              <a:lnSpc>
                <a:spcPct val="75000"/>
              </a:lnSpc>
            </a:pPr>
            <a:r>
              <a:rPr lang="en-US" dirty="0"/>
              <a:t>To “increase more and more” for Him (1 Thess. 1:2-3 + 4:9-10a + 3:12 + 4:10b)?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The Early Church Found a PLACE for EVERY PART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When the church began in Acts 2, the Lord “ADDED” every PART to His church (2:41, 47)</a:t>
            </a:r>
            <a:endParaRPr lang="en-US" sz="3600" dirty="0"/>
          </a:p>
          <a:p>
            <a:pPr lvl="1"/>
            <a:r>
              <a:rPr lang="en-US" dirty="0"/>
              <a:t>What were these parts going to do? Was there a place for each one? Some of them…</a:t>
            </a:r>
            <a:endParaRPr lang="en-US" sz="3600" dirty="0"/>
          </a:p>
          <a:p>
            <a:pPr lvl="2"/>
            <a:r>
              <a:rPr lang="en-US" dirty="0"/>
              <a:t>Taught in-home Bible studies (5:42; 9:10-18; 18:26)</a:t>
            </a:r>
            <a:endParaRPr lang="en-US" sz="3200" dirty="0"/>
          </a:p>
          <a:p>
            <a:pPr lvl="2"/>
            <a:r>
              <a:rPr lang="en-US" dirty="0"/>
              <a:t>Cared for the widows (6:1-6)</a:t>
            </a:r>
            <a:endParaRPr lang="en-US" sz="3200" dirty="0"/>
          </a:p>
          <a:p>
            <a:pPr lvl="2"/>
            <a:r>
              <a:rPr lang="en-US" dirty="0"/>
              <a:t>Took on undesirable tasks (8:2; 5:6, 10; 15:22)</a:t>
            </a:r>
            <a:endParaRPr lang="en-US" sz="3200" dirty="0"/>
          </a:p>
          <a:p>
            <a:pPr lvl="2"/>
            <a:r>
              <a:rPr lang="en-US" dirty="0"/>
              <a:t>Helped new members create bonds in the church (9:26-28)</a:t>
            </a:r>
            <a:endParaRPr lang="en-US" sz="3200" dirty="0"/>
          </a:p>
          <a:p>
            <a:pPr lvl="2"/>
            <a:r>
              <a:rPr lang="en-US" dirty="0"/>
              <a:t>Used personal skills to do good works for brethren (9:36)</a:t>
            </a:r>
            <a:endParaRPr lang="en-US" sz="3200" dirty="0"/>
          </a:p>
          <a:p>
            <a:pPr lvl="2"/>
            <a:r>
              <a:rPr lang="en-US" dirty="0"/>
              <a:t>Built up, commended &amp; motivated brethren (11:23; 14:22-23; 15:32)</a:t>
            </a:r>
            <a:endParaRPr lang="en-US" sz="3200" dirty="0"/>
          </a:p>
          <a:p>
            <a:pPr lvl="2"/>
            <a:r>
              <a:rPr lang="en-US" dirty="0"/>
              <a:t>Reached out to help others get involved (11:25-26)</a:t>
            </a:r>
            <a:endParaRPr lang="en-US" sz="3200" dirty="0"/>
          </a:p>
          <a:p>
            <a:pPr lvl="2"/>
            <a:r>
              <a:rPr lang="en-US" dirty="0"/>
              <a:t>Prayed for specific needs and people (12:5, 12; 20:36; 21:5)</a:t>
            </a:r>
            <a:endParaRPr lang="en-US" sz="3200" dirty="0"/>
          </a:p>
          <a:p>
            <a:pPr lvl="2"/>
            <a:r>
              <a:rPr lang="en-US" dirty="0"/>
              <a:t>Hosted brethren in their homes (12:12; 16:15, 40; 18:3; 21:4-8)</a:t>
            </a:r>
          </a:p>
          <a:p>
            <a:pPr lvl="2"/>
            <a:r>
              <a:rPr lang="en-US" dirty="0"/>
              <a:t>Greeted guests at the door (12:13)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04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The Early Church Found a PLACE for EVERY PART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When the church began in Acts 2, the Lord “ADDED” every PART to His church (2:41, 47)</a:t>
            </a:r>
            <a:endParaRPr lang="en-US" sz="3600" dirty="0"/>
          </a:p>
          <a:p>
            <a:pPr lvl="1"/>
            <a:r>
              <a:rPr lang="en-US" dirty="0"/>
              <a:t>What were these parts going to do? Was there a place for each one? Some of them…</a:t>
            </a:r>
            <a:endParaRPr lang="en-US" sz="3600" dirty="0"/>
          </a:p>
          <a:p>
            <a:pPr lvl="2"/>
            <a:r>
              <a:rPr lang="en-US" dirty="0"/>
              <a:t>Encouraged and mentored young people (12:25; 15:37, 39; 16:1-3)</a:t>
            </a:r>
            <a:endParaRPr lang="en-US" sz="3200" dirty="0"/>
          </a:p>
          <a:p>
            <a:pPr lvl="2"/>
            <a:r>
              <a:rPr lang="en-US" dirty="0"/>
              <a:t>Took care of their missionaries (14:28; 9:25; 15:40; 17:10; 27:3)</a:t>
            </a:r>
            <a:endParaRPr lang="en-US" sz="3200" dirty="0"/>
          </a:p>
          <a:p>
            <a:pPr lvl="2"/>
            <a:r>
              <a:rPr lang="en-US" dirty="0"/>
              <a:t>Provided food for brethren (16:34; 20:11; 24:23)</a:t>
            </a:r>
            <a:endParaRPr lang="en-US" sz="3200" dirty="0"/>
          </a:p>
          <a:p>
            <a:pPr lvl="2"/>
            <a:r>
              <a:rPr lang="en-US" dirty="0"/>
              <a:t>Visited and supported brethren in need (24:23)</a:t>
            </a:r>
            <a:endParaRPr lang="en-US" sz="3200" dirty="0"/>
          </a:p>
          <a:p>
            <a:pPr lvl="2"/>
            <a:r>
              <a:rPr lang="en-US" dirty="0"/>
              <a:t>Greatly helped the brethren (18:27)</a:t>
            </a:r>
            <a:endParaRPr lang="en-US" sz="3200" dirty="0"/>
          </a:p>
          <a:p>
            <a:pPr lvl="2"/>
            <a:r>
              <a:rPr lang="en-US" dirty="0"/>
              <a:t>Prepared the Lord’s Supper (20:7)</a:t>
            </a:r>
            <a:endParaRPr lang="en-US" sz="3200" dirty="0"/>
          </a:p>
          <a:p>
            <a:pPr lvl="2"/>
            <a:r>
              <a:rPr lang="en-US" dirty="0"/>
              <a:t>Opened and closed the meeting place (20:8)</a:t>
            </a:r>
            <a:endParaRPr lang="en-US" sz="3200" dirty="0"/>
          </a:p>
          <a:p>
            <a:pPr lvl="2"/>
            <a:r>
              <a:rPr lang="en-US" dirty="0"/>
              <a:t>Supported the weak (20:35)</a:t>
            </a:r>
          </a:p>
          <a:p>
            <a:pPr lvl="1"/>
            <a:r>
              <a:rPr lang="en-US" dirty="0"/>
              <a:t>Some of these were public roles for all to see</a:t>
            </a:r>
          </a:p>
          <a:p>
            <a:pPr lvl="1"/>
            <a:r>
              <a:rPr lang="en-US" dirty="0"/>
              <a:t>Some of these were behind-the-scenes roles that no one saw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36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The Early Church Found a PLACE for EVERY PART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  <a:endParaRPr lang="en-US" dirty="0">
              <a:highlight>
                <a:srgbClr val="0C74C6"/>
              </a:highlight>
            </a:endParaRPr>
          </a:p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Part Has a Place Today in PBL Forever 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endParaRPr lang="en-US" dirty="0">
              <a:solidFill>
                <a:schemeClr val="bg1"/>
              </a:solidFill>
              <a:highlight>
                <a:srgbClr val="0C74C6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1082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67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23" name="Picture 22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10AF438-FB7F-A52B-5B40-9B66FAC8F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5728" r="61212" b="8654"/>
          <a:stretch/>
        </p:blipFill>
        <p:spPr>
          <a:xfrm>
            <a:off x="1469852" y="2487168"/>
            <a:ext cx="3555045" cy="3730752"/>
          </a:xfrm>
          <a:prstGeom prst="rect">
            <a:avLst/>
          </a:prstGeom>
        </p:spPr>
      </p:pic>
      <p:pic>
        <p:nvPicPr>
          <p:cNvPr id="35" name="Picture 34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FBC0655-70EC-2F7E-A406-D0551EDC6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43506" r="62338" b="18197"/>
          <a:stretch/>
        </p:blipFill>
        <p:spPr>
          <a:xfrm>
            <a:off x="2971800" y="3008920"/>
            <a:ext cx="1944264" cy="2568920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48" name="Picture 47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3FE96B25-673D-045A-1419-07BFDC614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t="38138" r="1991" b="55645"/>
          <a:stretch/>
        </p:blipFill>
        <p:spPr>
          <a:xfrm>
            <a:off x="7597790" y="2525197"/>
            <a:ext cx="4085504" cy="497630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23" name="Picture 22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10AF438-FB7F-A52B-5B40-9B66FAC8F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5728" r="61212" b="8654"/>
          <a:stretch/>
        </p:blipFill>
        <p:spPr>
          <a:xfrm>
            <a:off x="1469852" y="2487168"/>
            <a:ext cx="3555045" cy="3730752"/>
          </a:xfrm>
          <a:prstGeom prst="rect">
            <a:avLst/>
          </a:prstGeom>
        </p:spPr>
      </p:pic>
      <p:pic>
        <p:nvPicPr>
          <p:cNvPr id="35" name="Picture 34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FBC0655-70EC-2F7E-A406-D0551EDC6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43506" r="62338" b="18197"/>
          <a:stretch/>
        </p:blipFill>
        <p:spPr>
          <a:xfrm>
            <a:off x="2971800" y="3008920"/>
            <a:ext cx="1944264" cy="2568920"/>
          </a:xfrm>
          <a:prstGeom prst="rect">
            <a:avLst/>
          </a:prstGeom>
        </p:spPr>
      </p:pic>
      <p:pic>
        <p:nvPicPr>
          <p:cNvPr id="52" name="Picture 51" descr="A logo with text and arrows&#10;&#10;Description automatically generated">
            <a:extLst>
              <a:ext uri="{FF2B5EF4-FFF2-40B4-BE49-F238E27FC236}">
                <a16:creationId xmlns:a16="http://schemas.microsoft.com/office/drawing/2014/main" id="{B9E2A7EC-5E1D-77E2-3C25-CA735555EA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9" t="44382" r="10215" b="49401"/>
          <a:stretch/>
        </p:blipFill>
        <p:spPr>
          <a:xfrm>
            <a:off x="7560526" y="3032446"/>
            <a:ext cx="3173506" cy="497630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48" name="Picture 47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3FE96B25-673D-045A-1419-07BFDC614B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t="38138" r="1991" b="55645"/>
          <a:stretch/>
        </p:blipFill>
        <p:spPr>
          <a:xfrm>
            <a:off x="7597790" y="2525197"/>
            <a:ext cx="4085504" cy="497630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pic>
        <p:nvPicPr>
          <p:cNvPr id="55" name="Picture 54" descr="A logo on a black background&#10;&#10;Description automatically generated">
            <a:extLst>
              <a:ext uri="{FF2B5EF4-FFF2-40B4-BE49-F238E27FC236}">
                <a16:creationId xmlns:a16="http://schemas.microsoft.com/office/drawing/2014/main" id="{E127BBEC-8F3B-6C1D-D367-C77F3C3112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48847" r="36882" b="3573"/>
          <a:stretch/>
        </p:blipFill>
        <p:spPr>
          <a:xfrm>
            <a:off x="4204447" y="3367855"/>
            <a:ext cx="3173506" cy="31914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a cross on it&#10;&#10;Description automatically generated">
            <a:extLst>
              <a:ext uri="{FF2B5EF4-FFF2-40B4-BE49-F238E27FC236}">
                <a16:creationId xmlns:a16="http://schemas.microsoft.com/office/drawing/2014/main" id="{8B847649-A0DE-7EA4-8887-4D3A91E20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51174" r="36886" b="4460"/>
          <a:stretch/>
        </p:blipFill>
        <p:spPr>
          <a:xfrm>
            <a:off x="4204447" y="3523302"/>
            <a:ext cx="3173506" cy="2976109"/>
          </a:xfrm>
          <a:prstGeom prst="rect">
            <a:avLst/>
          </a:prstGeom>
        </p:spPr>
      </p:pic>
      <p:pic>
        <p:nvPicPr>
          <p:cNvPr id="27" name="Picture 26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95E255BA-DFAC-8B6F-B76B-4595F9A0D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4" t="62005" b="17329"/>
          <a:stretch/>
        </p:blipFill>
        <p:spPr>
          <a:xfrm>
            <a:off x="7167104" y="4249808"/>
            <a:ext cx="3778801" cy="1386231"/>
          </a:xfrm>
          <a:prstGeom prst="rect">
            <a:avLst/>
          </a:prstGeom>
        </p:spPr>
      </p:pic>
      <p:pic>
        <p:nvPicPr>
          <p:cNvPr id="41" name="Picture 40" descr="A logo with a cross and a blue arrow&#10;&#10;Description automatically generated">
            <a:extLst>
              <a:ext uri="{FF2B5EF4-FFF2-40B4-BE49-F238E27FC236}">
                <a16:creationId xmlns:a16="http://schemas.microsoft.com/office/drawing/2014/main" id="{8B0076DA-41C0-8F1A-089A-04460AA7A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28169" b="47946"/>
          <a:stretch/>
        </p:blipFill>
        <p:spPr>
          <a:xfrm>
            <a:off x="3401567" y="104904"/>
            <a:ext cx="4809745" cy="3475546"/>
          </a:xfrm>
          <a:prstGeom prst="rect">
            <a:avLst/>
          </a:prstGeom>
        </p:spPr>
      </p:pic>
      <p:pic>
        <p:nvPicPr>
          <p:cNvPr id="23" name="Picture 22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10AF438-FB7F-A52B-5B40-9B66FAC8FA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5728" r="61212" b="8654"/>
          <a:stretch/>
        </p:blipFill>
        <p:spPr>
          <a:xfrm>
            <a:off x="1469852" y="2487168"/>
            <a:ext cx="3555045" cy="3730752"/>
          </a:xfrm>
          <a:prstGeom prst="rect">
            <a:avLst/>
          </a:prstGeom>
        </p:spPr>
      </p:pic>
      <p:pic>
        <p:nvPicPr>
          <p:cNvPr id="35" name="Picture 34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9FBC0655-70EC-2F7E-A406-D0551EDC6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43506" r="62338" b="18197"/>
          <a:stretch/>
        </p:blipFill>
        <p:spPr>
          <a:xfrm>
            <a:off x="2971800" y="3008920"/>
            <a:ext cx="1944264" cy="2568920"/>
          </a:xfrm>
          <a:prstGeom prst="rect">
            <a:avLst/>
          </a:prstGeom>
        </p:spPr>
      </p:pic>
      <p:pic>
        <p:nvPicPr>
          <p:cNvPr id="52" name="Picture 51" descr="A logo with text and arrows&#10;&#10;Description automatically generated">
            <a:extLst>
              <a:ext uri="{FF2B5EF4-FFF2-40B4-BE49-F238E27FC236}">
                <a16:creationId xmlns:a16="http://schemas.microsoft.com/office/drawing/2014/main" id="{B9E2A7EC-5E1D-77E2-3C25-CA735555EA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9" t="44382" r="10215" b="49401"/>
          <a:stretch/>
        </p:blipFill>
        <p:spPr>
          <a:xfrm>
            <a:off x="7560526" y="3032446"/>
            <a:ext cx="3173506" cy="497630"/>
          </a:xfrm>
          <a:prstGeom prst="rect">
            <a:avLst/>
          </a:prstGeom>
        </p:spPr>
      </p:pic>
      <p:pic>
        <p:nvPicPr>
          <p:cNvPr id="38" name="Picture 3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A35EF64F-0999-7260-7655-597825C75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6341" y="3463548"/>
            <a:ext cx="1636658" cy="604386"/>
          </a:xfrm>
          <a:prstGeom prst="rect">
            <a:avLst/>
          </a:prstGeom>
        </p:spPr>
      </p:pic>
      <p:pic>
        <p:nvPicPr>
          <p:cNvPr id="48" name="Picture 47" descr="A blue and white logo with white text and blue arrow pointing up&#10;&#10;Description automatically generated">
            <a:extLst>
              <a:ext uri="{FF2B5EF4-FFF2-40B4-BE49-F238E27FC236}">
                <a16:creationId xmlns:a16="http://schemas.microsoft.com/office/drawing/2014/main" id="{3FE96B25-673D-045A-1419-07BFDC614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t="38138" r="1991" b="55645"/>
          <a:stretch/>
        </p:blipFill>
        <p:spPr>
          <a:xfrm>
            <a:off x="7597790" y="2525197"/>
            <a:ext cx="4085504" cy="497630"/>
          </a:xfrm>
          <a:prstGeom prst="rect">
            <a:avLst/>
          </a:prstGeom>
        </p:spPr>
      </p:pic>
      <p:pic>
        <p:nvPicPr>
          <p:cNvPr id="33" name="Picture 32" descr="A blue and white logo with a cross and a black background&#10;&#10;Description automatically generated">
            <a:extLst>
              <a:ext uri="{FF2B5EF4-FFF2-40B4-BE49-F238E27FC236}">
                <a16:creationId xmlns:a16="http://schemas.microsoft.com/office/drawing/2014/main" id="{8C2001C8-9057-1435-0B4A-76E4E3939E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30858" r="21559" b="61955"/>
          <a:stretch/>
        </p:blipFill>
        <p:spPr>
          <a:xfrm>
            <a:off x="7597790" y="1949905"/>
            <a:ext cx="1826917" cy="575292"/>
          </a:xfrm>
          <a:prstGeom prst="rect">
            <a:avLst/>
          </a:prstGeom>
        </p:spPr>
      </p:pic>
      <p:pic>
        <p:nvPicPr>
          <p:cNvPr id="55" name="Picture 54" descr="A logo on a black background&#10;&#10;Description automatically generated">
            <a:extLst>
              <a:ext uri="{FF2B5EF4-FFF2-40B4-BE49-F238E27FC236}">
                <a16:creationId xmlns:a16="http://schemas.microsoft.com/office/drawing/2014/main" id="{E127BBEC-8F3B-6C1D-D367-C77F3C3112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48847" r="36882" b="3573"/>
          <a:stretch/>
        </p:blipFill>
        <p:spPr>
          <a:xfrm>
            <a:off x="4204447" y="3367855"/>
            <a:ext cx="3173506" cy="31914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B45E2-9FD1-3F5C-446C-2E606242985B}"/>
              </a:ext>
            </a:extLst>
          </p:cNvPr>
          <p:cNvSpPr/>
          <p:nvPr/>
        </p:nvSpPr>
        <p:spPr>
          <a:xfrm>
            <a:off x="4327352" y="3500283"/>
            <a:ext cx="2919885" cy="2919885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 descr="A blue and white circle with a cross on it&#10;&#10;Description automatically generated">
            <a:extLst>
              <a:ext uri="{FF2B5EF4-FFF2-40B4-BE49-F238E27FC236}">
                <a16:creationId xmlns:a16="http://schemas.microsoft.com/office/drawing/2014/main" id="{A445CBEF-F7CA-EDB0-9EF3-54BA6FCC1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2" t="30857" r="36886" b="50232"/>
          <a:stretch/>
        </p:blipFill>
        <p:spPr>
          <a:xfrm>
            <a:off x="7206341" y="1949906"/>
            <a:ext cx="449280" cy="1513640"/>
          </a:xfrm>
          <a:prstGeom prst="rect">
            <a:avLst/>
          </a:prstGeom>
        </p:spPr>
      </p:pic>
      <p:pic>
        <p:nvPicPr>
          <p:cNvPr id="8" name="Picture 7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BD21A43E-BA0B-931E-512F-C5ADD19A2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1" t="49768" r="26599" b="42681"/>
          <a:stretch/>
        </p:blipFill>
        <p:spPr>
          <a:xfrm>
            <a:off x="7205472" y="3465576"/>
            <a:ext cx="1636658" cy="6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The Early Church Found a PLACE for EVERY PART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  <a:endParaRPr lang="en-US" dirty="0">
              <a:highlight>
                <a:srgbClr val="0C74C6"/>
              </a:highlight>
            </a:endParaRPr>
          </a:p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Part Has a Place Today in PBL Forever 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Every Part Has a Place Today in the Work at Palm Beach Lakes 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endParaRPr lang="en-US" dirty="0">
              <a:solidFill>
                <a:schemeClr val="bg1"/>
              </a:solidFill>
              <a:highlight>
                <a:srgbClr val="0C74C6"/>
              </a:highlight>
            </a:endParaRPr>
          </a:p>
          <a:p>
            <a:endParaRPr lang="en-US" dirty="0">
              <a:solidFill>
                <a:schemeClr val="bg1"/>
              </a:solidFill>
              <a:highlight>
                <a:srgbClr val="0C74C6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02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972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2025-05-07T18:54:00Z</dcterms:created>
  <dcterms:modified xsi:type="dcterms:W3CDTF">2025-05-28T22:42:49Z</dcterms:modified>
</cp:coreProperties>
</file>