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3" r:id="rId3"/>
    <p:sldId id="264" r:id="rId4"/>
    <p:sldId id="265" r:id="rId5"/>
    <p:sldId id="262" r:id="rId6"/>
  </p:sldIdLst>
  <p:sldSz cx="12192000" cy="6858000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4762B"/>
    <a:srgbClr val="073363"/>
    <a:srgbClr val="08275A"/>
    <a:srgbClr val="E4B262"/>
    <a:srgbClr val="F2D7A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07" d="100"/>
          <a:sy n="107" d="100"/>
        </p:scale>
        <p:origin x="612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3446BB-60EC-0357-CE4D-22A5417E771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E5E3CDC-36CD-61A1-DD75-2DBEDB566D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F131A86-DCD9-4D30-39ED-B036B8805A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147328-7681-40EF-ADC4-74BDD81DEC7E}" type="datetimeFigureOut">
              <a:rPr lang="en-US" smtClean="0"/>
              <a:t>6/22/2025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D10C1F0-4CF9-EF45-CABB-ED58AFED3A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0BACB1C-5981-AADB-155C-7C62EB3D78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5B064D-8B1E-46A7-BD31-0D51EDC8111B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8" descr="A person wearing a robe&#10;&#10;Description automatically generated">
            <a:extLst>
              <a:ext uri="{FF2B5EF4-FFF2-40B4-BE49-F238E27FC236}">
                <a16:creationId xmlns:a16="http://schemas.microsoft.com/office/drawing/2014/main" id="{B61C9949-E484-A53F-D6DC-D0D2C5BE0E5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85976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2CE5EE1-F53D-9F31-BD70-0BB94DBE4D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147328-7681-40EF-ADC4-74BDD81DEC7E}" type="datetimeFigureOut">
              <a:rPr lang="en-US" smtClean="0"/>
              <a:t>6/22/2025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7D7DC72-962A-E439-73E2-6647A8DE04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7241ACF-2FAE-8FD2-0C82-C94D57FCA1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5B064D-8B1E-46A7-BD31-0D51EDC811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94566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DFEA9B-A917-0FB3-8E70-9D33C1F51A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C99A46-401A-4399-37E0-32C15DA7E0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043E7F2-AE11-E844-2EB4-E3E3C62FD74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5AB48BC-C6E8-081F-EE59-6A5BF0FC80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147328-7681-40EF-ADC4-74BDD81DEC7E}" type="datetimeFigureOut">
              <a:rPr lang="en-US" smtClean="0"/>
              <a:t>6/22/2025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5A9ED39-B136-98DA-4C9B-533D0C2FB3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5FDD04F-E728-3FD5-0252-F7AD52EF09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5B064D-8B1E-46A7-BD31-0D51EDC811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927002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FB1AA5-ACE3-2888-D392-26978E13C2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235513C-EEC7-A69E-48DA-DC8174B5737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20AEAF6-4192-836D-57AB-8AA6C92DF41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75F61B8-1013-22E1-F55B-BFB07E7803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147328-7681-40EF-ADC4-74BDD81DEC7E}" type="datetimeFigureOut">
              <a:rPr lang="en-US" smtClean="0"/>
              <a:t>6/22/2025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0915E6A-73B0-A93E-00CE-029FCBD8D4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033392F-FC4B-153B-157E-D729BF7D8D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5B064D-8B1E-46A7-BD31-0D51EDC811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262330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727C44-7F5D-CD88-CA42-E1B256C074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4378A39-FDDA-0003-721F-A4864FCA3D4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4D53262-36DC-3860-4C48-A458D1E387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147328-7681-40EF-ADC4-74BDD81DEC7E}" type="datetimeFigureOut">
              <a:rPr lang="en-US" smtClean="0"/>
              <a:t>6/22/2025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63B37D2-CD24-47A3-FE2B-F64CE04603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6CBD448-1E26-2D1F-E258-C8F9CD2C1E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5B064D-8B1E-46A7-BD31-0D51EDC811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117594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F625793-7CC7-D264-F7E0-C4BAC1D6891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C0ABE8E-3FD6-3E00-0606-8A99B5EE58D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98882BF-43FD-7F3F-28F9-860580519E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147328-7681-40EF-ADC4-74BDD81DEC7E}" type="datetimeFigureOut">
              <a:rPr lang="en-US" smtClean="0"/>
              <a:t>6/22/2025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521DA5A-25BA-5435-3506-76BA996E17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1E85078-5F27-5CF3-68EF-9DFE583122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5B064D-8B1E-46A7-BD31-0D51EDC811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49706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erson holding a white cloth&#10;&#10;Description automatically generated">
            <a:extLst>
              <a:ext uri="{FF2B5EF4-FFF2-40B4-BE49-F238E27FC236}">
                <a16:creationId xmlns:a16="http://schemas.microsoft.com/office/drawing/2014/main" id="{C630C0DA-348E-0AE5-809E-A11C468B0FC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" name="Picture 1" descr="A frame with text on it&#10;&#10;Description automatically generated">
            <a:extLst>
              <a:ext uri="{FF2B5EF4-FFF2-40B4-BE49-F238E27FC236}">
                <a16:creationId xmlns:a16="http://schemas.microsoft.com/office/drawing/2014/main" id="{B706BE25-B8CB-B920-A529-B7D40D59578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7976"/>
          <a:stretch/>
        </p:blipFill>
        <p:spPr>
          <a:xfrm>
            <a:off x="504" y="6033155"/>
            <a:ext cx="12190992" cy="824561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E49289-FA61-1A8F-8D2B-4702B94A1E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6836" y="1639329"/>
            <a:ext cx="11849147" cy="5218669"/>
          </a:xfrm>
        </p:spPr>
        <p:txBody>
          <a:bodyPr>
            <a:normAutofit/>
          </a:bodyPr>
          <a:lstStyle>
            <a:lvl1pPr marL="346075" indent="-346075">
              <a:defRPr sz="3200" b="1">
                <a:solidFill>
                  <a:schemeClr val="bg1"/>
                </a:solidFill>
                <a:effectLst>
                  <a:glow rad="63500">
                    <a:schemeClr val="tx1"/>
                  </a:glow>
                </a:effectLst>
              </a:defRPr>
            </a:lvl1pPr>
            <a:lvl2pPr marL="687388" indent="-233363">
              <a:buFont typeface="Calibri" panose="020F0502020204030204" pitchFamily="34" charset="0"/>
              <a:buChar char="−"/>
              <a:defRPr sz="2800" b="1">
                <a:solidFill>
                  <a:schemeClr val="bg1"/>
                </a:solidFill>
                <a:effectLst>
                  <a:glow rad="63500">
                    <a:schemeClr val="tx1"/>
                  </a:glow>
                </a:effectLst>
              </a:defRPr>
            </a:lvl2pPr>
            <a:lvl3pPr>
              <a:defRPr sz="2400" b="1">
                <a:solidFill>
                  <a:schemeClr val="bg1"/>
                </a:solidFill>
                <a:effectLst>
                  <a:glow rad="63500">
                    <a:schemeClr val="tx1"/>
                  </a:glow>
                </a:effectLst>
              </a:defRPr>
            </a:lvl3pPr>
            <a:lvl4pPr>
              <a:defRPr sz="2000" b="1">
                <a:solidFill>
                  <a:schemeClr val="bg1"/>
                </a:solidFill>
                <a:effectLst>
                  <a:glow rad="63500">
                    <a:schemeClr val="tx1"/>
                  </a:glow>
                </a:effectLst>
              </a:defRPr>
            </a:lvl4pPr>
            <a:lvl5pPr>
              <a:defRPr sz="2000" b="1">
                <a:solidFill>
                  <a:schemeClr val="bg1"/>
                </a:solidFill>
                <a:effectLst>
                  <a:glow rad="63500">
                    <a:schemeClr val="tx1"/>
                  </a:glow>
                </a:effectLst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0194189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erson holding a white cloth&#10;&#10;Description automatically generated">
            <a:extLst>
              <a:ext uri="{FF2B5EF4-FFF2-40B4-BE49-F238E27FC236}">
                <a16:creationId xmlns:a16="http://schemas.microsoft.com/office/drawing/2014/main" id="{5C15C093-F6AC-5676-8C02-4098B2AC61F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" name="Picture 1" descr="A frame with text on it&#10;&#10;Description automatically generated">
            <a:extLst>
              <a:ext uri="{FF2B5EF4-FFF2-40B4-BE49-F238E27FC236}">
                <a16:creationId xmlns:a16="http://schemas.microsoft.com/office/drawing/2014/main" id="{F6839B6D-B938-7E1A-2503-E9CA11BC509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7976"/>
          <a:stretch/>
        </p:blipFill>
        <p:spPr>
          <a:xfrm>
            <a:off x="504" y="6033155"/>
            <a:ext cx="12190992" cy="824561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E49289-FA61-1A8F-8D2B-4702B94A1E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6836" y="1639329"/>
            <a:ext cx="11849147" cy="5218669"/>
          </a:xfrm>
        </p:spPr>
        <p:txBody>
          <a:bodyPr>
            <a:normAutofit/>
          </a:bodyPr>
          <a:lstStyle>
            <a:lvl1pPr marL="346075" indent="-346075">
              <a:defRPr sz="3200" b="1">
                <a:solidFill>
                  <a:schemeClr val="bg1"/>
                </a:solidFill>
                <a:effectLst>
                  <a:glow rad="63500">
                    <a:schemeClr val="tx1"/>
                  </a:glow>
                </a:effectLst>
              </a:defRPr>
            </a:lvl1pPr>
            <a:lvl2pPr marL="687388" indent="-233363">
              <a:buFont typeface="Calibri" panose="020F0502020204030204" pitchFamily="34" charset="0"/>
              <a:buChar char="−"/>
              <a:defRPr sz="2800" b="1">
                <a:solidFill>
                  <a:schemeClr val="bg1"/>
                </a:solidFill>
                <a:effectLst>
                  <a:glow rad="63500">
                    <a:schemeClr val="tx1"/>
                  </a:glow>
                </a:effectLst>
              </a:defRPr>
            </a:lvl2pPr>
            <a:lvl3pPr>
              <a:defRPr sz="2400" b="1">
                <a:solidFill>
                  <a:schemeClr val="bg1"/>
                </a:solidFill>
                <a:effectLst>
                  <a:glow rad="63500">
                    <a:schemeClr val="tx1"/>
                  </a:glow>
                </a:effectLst>
              </a:defRPr>
            </a:lvl3pPr>
            <a:lvl4pPr>
              <a:defRPr sz="2000" b="1">
                <a:solidFill>
                  <a:schemeClr val="bg1"/>
                </a:solidFill>
                <a:effectLst>
                  <a:glow rad="63500">
                    <a:schemeClr val="tx1"/>
                  </a:glow>
                </a:effectLst>
              </a:defRPr>
            </a:lvl4pPr>
            <a:lvl5pPr>
              <a:defRPr sz="2000" b="1">
                <a:solidFill>
                  <a:schemeClr val="bg1"/>
                </a:solidFill>
                <a:effectLst>
                  <a:glow rad="63500">
                    <a:schemeClr val="tx1"/>
                  </a:glow>
                </a:effectLst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4341348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erson holding a white cloth&#10;&#10;Description automatically generated">
            <a:extLst>
              <a:ext uri="{FF2B5EF4-FFF2-40B4-BE49-F238E27FC236}">
                <a16:creationId xmlns:a16="http://schemas.microsoft.com/office/drawing/2014/main" id="{A24D88CF-1D2E-3BD0-1FED-C8B6CBD979B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" name="Picture 1" descr="A frame with text on it&#10;&#10;Description automatically generated">
            <a:extLst>
              <a:ext uri="{FF2B5EF4-FFF2-40B4-BE49-F238E27FC236}">
                <a16:creationId xmlns:a16="http://schemas.microsoft.com/office/drawing/2014/main" id="{46AD27EA-FA46-47AB-0506-F9FA9566ECE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7976"/>
          <a:stretch/>
        </p:blipFill>
        <p:spPr>
          <a:xfrm>
            <a:off x="504" y="6033155"/>
            <a:ext cx="12190992" cy="824561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E49289-FA61-1A8F-8D2B-4702B94A1E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6836" y="1639329"/>
            <a:ext cx="11849147" cy="5218669"/>
          </a:xfrm>
        </p:spPr>
        <p:txBody>
          <a:bodyPr>
            <a:normAutofit/>
          </a:bodyPr>
          <a:lstStyle>
            <a:lvl1pPr marL="346075" indent="-346075">
              <a:defRPr sz="2800" b="1">
                <a:solidFill>
                  <a:schemeClr val="bg1"/>
                </a:solidFill>
                <a:effectLst>
                  <a:glow rad="63500">
                    <a:schemeClr val="tx1"/>
                  </a:glow>
                </a:effectLst>
              </a:defRPr>
            </a:lvl1pPr>
            <a:lvl2pPr marL="687388" indent="-233363">
              <a:buFont typeface="Calibri" panose="020F0502020204030204" pitchFamily="34" charset="0"/>
              <a:buChar char="−"/>
              <a:defRPr sz="2400" b="1">
                <a:solidFill>
                  <a:schemeClr val="bg1"/>
                </a:solidFill>
                <a:effectLst>
                  <a:glow rad="63500">
                    <a:schemeClr val="tx1"/>
                  </a:glow>
                </a:effectLst>
              </a:defRPr>
            </a:lvl2pPr>
            <a:lvl3pPr>
              <a:defRPr sz="2400" b="1">
                <a:solidFill>
                  <a:schemeClr val="bg1"/>
                </a:solidFill>
                <a:effectLst>
                  <a:glow rad="63500">
                    <a:schemeClr val="tx1"/>
                  </a:glow>
                </a:effectLst>
              </a:defRPr>
            </a:lvl3pPr>
            <a:lvl4pPr>
              <a:defRPr sz="2000" b="1">
                <a:solidFill>
                  <a:schemeClr val="bg1"/>
                </a:solidFill>
                <a:effectLst>
                  <a:glow rad="63500">
                    <a:schemeClr val="tx1"/>
                  </a:glow>
                </a:effectLst>
              </a:defRPr>
            </a:lvl4pPr>
            <a:lvl5pPr>
              <a:defRPr sz="2000" b="1">
                <a:solidFill>
                  <a:schemeClr val="bg1"/>
                </a:solidFill>
                <a:effectLst>
                  <a:glow rad="63500">
                    <a:schemeClr val="tx1"/>
                  </a:glow>
                </a:effectLst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851410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erson holding a white cloth&#10;&#10;Description automatically generated">
            <a:extLst>
              <a:ext uri="{FF2B5EF4-FFF2-40B4-BE49-F238E27FC236}">
                <a16:creationId xmlns:a16="http://schemas.microsoft.com/office/drawing/2014/main" id="{2705FB43-3FB0-4D74-3358-F7F8C9CAAF9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" name="Picture 1" descr="A frame with text on it&#10;&#10;Description automatically generated">
            <a:extLst>
              <a:ext uri="{FF2B5EF4-FFF2-40B4-BE49-F238E27FC236}">
                <a16:creationId xmlns:a16="http://schemas.microsoft.com/office/drawing/2014/main" id="{687D25B6-7D11-5A8F-119C-5373E620C7D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7976"/>
          <a:stretch/>
        </p:blipFill>
        <p:spPr>
          <a:xfrm>
            <a:off x="504" y="6033155"/>
            <a:ext cx="12190992" cy="824561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E49289-FA61-1A8F-8D2B-4702B94A1E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6836" y="1696995"/>
            <a:ext cx="11849147" cy="5161004"/>
          </a:xfrm>
        </p:spPr>
        <p:txBody>
          <a:bodyPr>
            <a:normAutofit/>
          </a:bodyPr>
          <a:lstStyle>
            <a:lvl1pPr marL="347663" indent="-347663">
              <a:defRPr sz="3200" b="1">
                <a:solidFill>
                  <a:schemeClr val="bg1"/>
                </a:solidFill>
                <a:effectLst>
                  <a:glow rad="63500">
                    <a:schemeClr val="tx1"/>
                  </a:glow>
                </a:effectLst>
              </a:defRPr>
            </a:lvl1pPr>
            <a:lvl2pPr marL="1033463" indent="-347663">
              <a:buFont typeface="Calibri" panose="020F0502020204030204" pitchFamily="34" charset="0"/>
              <a:buChar char="−"/>
              <a:defRPr sz="2800" b="1">
                <a:solidFill>
                  <a:schemeClr val="bg1"/>
                </a:solidFill>
                <a:effectLst>
                  <a:glow rad="63500">
                    <a:schemeClr val="tx1"/>
                  </a:glow>
                </a:effectLst>
              </a:defRPr>
            </a:lvl2pPr>
            <a:lvl3pPr>
              <a:defRPr sz="2400" b="1">
                <a:solidFill>
                  <a:schemeClr val="bg1"/>
                </a:solidFill>
                <a:effectLst>
                  <a:glow rad="63500">
                    <a:schemeClr val="tx1"/>
                  </a:glow>
                </a:effectLst>
              </a:defRPr>
            </a:lvl3pPr>
            <a:lvl4pPr>
              <a:defRPr sz="2000" b="1">
                <a:solidFill>
                  <a:schemeClr val="bg1"/>
                </a:solidFill>
                <a:effectLst>
                  <a:glow rad="63500">
                    <a:schemeClr val="tx1"/>
                  </a:glow>
                </a:effectLst>
              </a:defRPr>
            </a:lvl4pPr>
            <a:lvl5pPr>
              <a:defRPr sz="2000" b="1">
                <a:solidFill>
                  <a:schemeClr val="bg1"/>
                </a:solidFill>
                <a:effectLst>
                  <a:glow rad="63500">
                    <a:schemeClr val="tx1"/>
                  </a:glow>
                </a:effectLst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2106587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BD2851-4961-52C0-85D6-64F316EAB0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507080E-D79F-9681-2D2A-A2C30C23F56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9F8AA5D-AB30-C529-0317-DB58213766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147328-7681-40EF-ADC4-74BDD81DEC7E}" type="datetimeFigureOut">
              <a:rPr lang="en-US" smtClean="0"/>
              <a:t>6/22/2025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1F5C853-59C8-EAF4-5484-DB18A5E8B1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7CBFB93-5FB4-2AD1-F3E0-8283D4ADC4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5B064D-8B1E-46A7-BD31-0D51EDC811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94240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F7DD47-4114-3723-0347-4E23289F22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A27478-49F6-3706-B572-062FA387107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A45E90B-1C49-18CB-73D5-8C9A2BD13A7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0B68C33-5EE5-3959-4A99-66FBF8D687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147328-7681-40EF-ADC4-74BDD81DEC7E}" type="datetimeFigureOut">
              <a:rPr lang="en-US" smtClean="0"/>
              <a:t>6/22/2025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E8E66AD-AFE5-CB8D-9362-2463F521FF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D9D031A-56B7-C0C1-C841-E792099B45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5B064D-8B1E-46A7-BD31-0D51EDC811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52847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72CB98-3296-3D46-CE0B-23C3E63040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0F8035D-045B-0E08-9967-04C42CC5DA5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B2D9D58-FDA1-A0A3-1CA8-4DEB044B22F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E53BAE6-C3BE-4E0C-8A72-47333A67DB4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0D44917-0A55-2C64-AFB0-E99CD457419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8F1701F-5D37-C6B8-FA48-BE5A1A2E7D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147328-7681-40EF-ADC4-74BDD81DEC7E}" type="datetimeFigureOut">
              <a:rPr lang="en-US" smtClean="0"/>
              <a:t>6/22/2025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931962A-1E17-52B7-9B5E-601951D6D9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BD9C46D-BF37-E78F-B8CF-802BAA4614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5B064D-8B1E-46A7-BD31-0D51EDC811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10481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FADD84-C6B1-02C4-6AB9-0F02FB0799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4C52901-90C3-B363-DE99-E1DA4D359D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147328-7681-40EF-ADC4-74BDD81DEC7E}" type="datetimeFigureOut">
              <a:rPr lang="en-US" smtClean="0"/>
              <a:t>6/22/2025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00A509E-B387-6019-67EB-03DB31B4FC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C103503-7EEF-B55A-18A5-03771B35EE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5B064D-8B1E-46A7-BD31-0D51EDC811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54863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08FE4D8-36F4-AC36-36FF-9F82827E6F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7D3C21C-F2CF-58DC-29D3-3E958CEDB33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7C14438-4658-E4DE-DEA5-ED264D8D498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147328-7681-40EF-ADC4-74BDD81DEC7E}" type="datetimeFigureOut">
              <a:rPr lang="en-US" smtClean="0"/>
              <a:t>6/22/2025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CC360E7-4732-9DA6-0971-9C1DFD4413C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71275A5-167E-10EC-2A2B-CB9A1C240A5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5B064D-8B1E-46A7-BD31-0D51EDC811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74090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6" r:id="rId2"/>
    <p:sldLayoutId id="2147483673" r:id="rId3"/>
    <p:sldLayoutId id="2147483674" r:id="rId4"/>
    <p:sldLayoutId id="2147483672" r:id="rId5"/>
    <p:sldLayoutId id="2147483651" r:id="rId6"/>
    <p:sldLayoutId id="2147483652" r:id="rId7"/>
    <p:sldLayoutId id="2147483653" r:id="rId8"/>
    <p:sldLayoutId id="2147483654" r:id="rId9"/>
    <p:sldLayoutId id="2147483655" r:id="rId10"/>
    <p:sldLayoutId id="2147483656" r:id="rId11"/>
    <p:sldLayoutId id="2147483657" r:id="rId12"/>
    <p:sldLayoutId id="2147483658" r:id="rId13"/>
    <p:sldLayoutId id="2147483659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black background with white text&#10;&#10;Description automatically generated">
            <a:extLst>
              <a:ext uri="{FF2B5EF4-FFF2-40B4-BE49-F238E27FC236}">
                <a16:creationId xmlns:a16="http://schemas.microsoft.com/office/drawing/2014/main" id="{ABB8441F-1953-409D-D6E3-75903180AD9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574" b="36847"/>
          <a:stretch/>
        </p:blipFill>
        <p:spPr>
          <a:xfrm>
            <a:off x="504" y="2028304"/>
            <a:ext cx="12190992" cy="2302627"/>
          </a:xfrm>
          <a:prstGeom prst="rect">
            <a:avLst/>
          </a:prstGeom>
        </p:spPr>
      </p:pic>
      <p:pic>
        <p:nvPicPr>
          <p:cNvPr id="7" name="Picture 6" descr="A black background with white text&#10;&#10;Description automatically generated">
            <a:extLst>
              <a:ext uri="{FF2B5EF4-FFF2-40B4-BE49-F238E27FC236}">
                <a16:creationId xmlns:a16="http://schemas.microsoft.com/office/drawing/2014/main" id="{A7DBA7BC-EB3F-2135-F180-8C0DF064306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" y="283"/>
            <a:ext cx="12190992" cy="6857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41905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B48879E-D88C-14CC-49D8-77786D8546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6836" y="1639329"/>
            <a:ext cx="11955164" cy="5218669"/>
          </a:xfrm>
        </p:spPr>
        <p:txBody>
          <a:bodyPr>
            <a:normAutofit/>
          </a:bodyPr>
          <a:lstStyle/>
          <a:p>
            <a:r>
              <a:rPr lang="en-US" dirty="0"/>
              <a:t>Jesus calls a tax collector—a despised “traitor” in the Jewish mind</a:t>
            </a:r>
          </a:p>
          <a:p>
            <a:r>
              <a:rPr lang="en-US" dirty="0"/>
              <a:t>Jesus sees what others overlook—a surprising target for evangelism</a:t>
            </a:r>
          </a:p>
          <a:p>
            <a:r>
              <a:rPr lang="en-US" dirty="0"/>
              <a:t>Matthew/Levi “left all” (Luke 5:28) and followed Jesus</a:t>
            </a:r>
          </a:p>
          <a:p>
            <a:r>
              <a:rPr lang="en-US" dirty="0"/>
              <a:t>Following Jesus means leaving behind our old life, placing Him first</a:t>
            </a:r>
          </a:p>
        </p:txBody>
      </p:sp>
    </p:spTree>
    <p:extLst>
      <p:ext uri="{BB962C8B-B14F-4D97-AF65-F5344CB8AC3E}">
        <p14:creationId xmlns:p14="http://schemas.microsoft.com/office/powerpoint/2010/main" val="42940350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B48879E-D88C-14CC-49D8-77786D85461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Matthew shows concern for his friends and associates (Luke 5:29)</a:t>
            </a:r>
          </a:p>
          <a:p>
            <a:r>
              <a:rPr lang="en-US" dirty="0"/>
              <a:t>Jesus reclines at the table with outcasts (9:10-11)</a:t>
            </a:r>
          </a:p>
          <a:p>
            <a:r>
              <a:rPr lang="en-US" dirty="0"/>
              <a:t>The Great Physician’s mission was to heal all sin-sick souls (9:12)</a:t>
            </a:r>
          </a:p>
          <a:p>
            <a:r>
              <a:rPr lang="en-US" dirty="0"/>
              <a:t>Jesus seeks hearts of mercy over ritual performers who will not repent (Luke 5:31-32; Hos. 6:6)</a:t>
            </a:r>
          </a:p>
          <a:p>
            <a:r>
              <a:rPr lang="en-US" dirty="0"/>
              <a:t>We must see people through Jesus’ eyes – with compassion, not condemnation</a:t>
            </a:r>
          </a:p>
        </p:txBody>
      </p:sp>
    </p:spTree>
    <p:extLst>
      <p:ext uri="{BB962C8B-B14F-4D97-AF65-F5344CB8AC3E}">
        <p14:creationId xmlns:p14="http://schemas.microsoft.com/office/powerpoint/2010/main" val="2165876166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B48879E-D88C-14CC-49D8-77786D8546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6836" y="1603469"/>
            <a:ext cx="11849147" cy="4904907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Jesus is questioned regarding man’s traditions versus His teachings (9:14)</a:t>
            </a:r>
          </a:p>
          <a:p>
            <a:r>
              <a:rPr lang="en-US" dirty="0"/>
              <a:t>Jesus uses three illustrations to emphasize that His new covenant and kingdom are (1) not compatible with old Jewish/manmade traditions and (2) not some attachment or amendment to the old system (9:15-17)</a:t>
            </a:r>
          </a:p>
          <a:p>
            <a:pPr lvl="1"/>
            <a:r>
              <a:rPr lang="en-US" dirty="0"/>
              <a:t>The bridegroom – Mourning was inconsistent/incompatible with the joy of Christ’s presence and His new teachings</a:t>
            </a:r>
          </a:p>
          <a:p>
            <a:pPr lvl="1"/>
            <a:r>
              <a:rPr lang="en-US" dirty="0"/>
              <a:t>New patch on old garment – Jesus’ new covenant was not a patch for the old covenant, which could not take away sins (Heb. 8:8-13; 9:15-17; 10:1-14)</a:t>
            </a:r>
          </a:p>
          <a:p>
            <a:pPr lvl="1"/>
            <a:r>
              <a:rPr lang="en-US" dirty="0"/>
              <a:t>New wine in old wineskins – Jesus’ new covenant was not to be affected by processes of the old traditions but was to be kept pure (Mark 7:1-13)</a:t>
            </a:r>
          </a:p>
          <a:p>
            <a:r>
              <a:rPr lang="en-US" dirty="0"/>
              <a:t>Jesus’ new order:</a:t>
            </a:r>
          </a:p>
          <a:p>
            <a:pPr lvl="1"/>
            <a:r>
              <a:rPr lang="en-US" dirty="0"/>
              <a:t>Did not come to reform or be influenced by the old but to take it out of the way (Matt. 5:17)</a:t>
            </a:r>
          </a:p>
          <a:p>
            <a:pPr lvl="1"/>
            <a:r>
              <a:rPr lang="en-US" dirty="0"/>
              <a:t>Did not fit (was incompatible with) the manmade mold of religion (Matt. 15:1-14)</a:t>
            </a:r>
          </a:p>
          <a:p>
            <a:pPr lvl="1"/>
            <a:r>
              <a:rPr lang="en-US" dirty="0"/>
              <a:t>Came to give salvation to all sinners, regardless of their background (2 Cor. 5:17)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2772697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89EE7111-BBB3-9719-9B4C-DC363849D87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dirty="0"/>
              <a:t>Believe that Jesus is the Son of God – John 8:24</a:t>
            </a:r>
          </a:p>
          <a:p>
            <a:pPr>
              <a:lnSpc>
                <a:spcPct val="100000"/>
              </a:lnSpc>
            </a:pPr>
            <a:r>
              <a:rPr lang="en-US" dirty="0"/>
              <a:t>Repent of your sins and turn toward God – Luke 13:3</a:t>
            </a:r>
          </a:p>
          <a:p>
            <a:pPr>
              <a:lnSpc>
                <a:spcPct val="100000"/>
              </a:lnSpc>
            </a:pPr>
            <a:r>
              <a:rPr lang="en-US" dirty="0"/>
              <a:t>Confess your faith in Jesus Christ – Matthew 10:32</a:t>
            </a:r>
          </a:p>
          <a:p>
            <a:pPr>
              <a:lnSpc>
                <a:spcPct val="100000"/>
              </a:lnSpc>
            </a:pPr>
            <a:r>
              <a:rPr lang="en-US" dirty="0"/>
              <a:t>Be immersed into Christ – Mark 16:16</a:t>
            </a:r>
          </a:p>
          <a:p>
            <a:pPr lvl="1">
              <a:lnSpc>
                <a:spcPct val="100000"/>
              </a:lnSpc>
            </a:pPr>
            <a:r>
              <a:rPr lang="en-US" dirty="0"/>
              <a:t>God will forgive all of your sins – Acts 2:38</a:t>
            </a:r>
          </a:p>
          <a:p>
            <a:pPr lvl="1">
              <a:lnSpc>
                <a:spcPct val="100000"/>
              </a:lnSpc>
            </a:pPr>
            <a:r>
              <a:rPr lang="en-US" dirty="0"/>
              <a:t>God will add you to His church – Acts 2:47</a:t>
            </a:r>
          </a:p>
          <a:p>
            <a:pPr lvl="1">
              <a:lnSpc>
                <a:spcPct val="100000"/>
              </a:lnSpc>
            </a:pPr>
            <a:r>
              <a:rPr lang="en-US" dirty="0"/>
              <a:t>God will register you in heaven – Hebrews 12:23</a:t>
            </a:r>
          </a:p>
          <a:p>
            <a:pPr>
              <a:lnSpc>
                <a:spcPct val="100000"/>
              </a:lnSpc>
            </a:pPr>
            <a:r>
              <a:rPr lang="en-US" dirty="0"/>
              <a:t>Be a faithful disciple of Christ – Matthew 25:23</a:t>
            </a:r>
          </a:p>
        </p:txBody>
      </p:sp>
    </p:spTree>
    <p:extLst>
      <p:ext uri="{BB962C8B-B14F-4D97-AF65-F5344CB8AC3E}">
        <p14:creationId xmlns:p14="http://schemas.microsoft.com/office/powerpoint/2010/main" val="2370918479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1882</TotalTime>
  <Words>397</Words>
  <Application>Microsoft Office PowerPoint</Application>
  <PresentationFormat>Widescreen</PresentationFormat>
  <Paragraphs>26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David Sproule</dc:creator>
  <cp:lastModifiedBy>David Sproule</cp:lastModifiedBy>
  <cp:revision>17</cp:revision>
  <cp:lastPrinted>2025-04-13T18:24:42Z</cp:lastPrinted>
  <dcterms:created xsi:type="dcterms:W3CDTF">2024-12-31T23:52:29Z</dcterms:created>
  <dcterms:modified xsi:type="dcterms:W3CDTF">2025-06-22T20:26:03Z</dcterms:modified>
</cp:coreProperties>
</file>