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sldIdLst>
    <p:sldId id="1440" r:id="rId2"/>
    <p:sldId id="2374" r:id="rId3"/>
    <p:sldId id="2351" r:id="rId4"/>
    <p:sldId id="2375" r:id="rId5"/>
    <p:sldId id="2376" r:id="rId6"/>
    <p:sldId id="2377" r:id="rId7"/>
    <p:sldId id="2378" r:id="rId8"/>
    <p:sldId id="2381" r:id="rId9"/>
    <p:sldId id="2382" r:id="rId10"/>
    <p:sldId id="2368" r:id="rId11"/>
    <p:sldId id="2383" r:id="rId12"/>
    <p:sldId id="2384" r:id="rId13"/>
    <p:sldId id="2385" r:id="rId14"/>
    <p:sldId id="2386" r:id="rId15"/>
    <p:sldId id="2387" r:id="rId16"/>
    <p:sldId id="2388" r:id="rId17"/>
    <p:sldId id="2389" r:id="rId18"/>
    <p:sldId id="2391" r:id="rId19"/>
    <p:sldId id="2392" r:id="rId20"/>
    <p:sldId id="2393" r:id="rId21"/>
    <p:sldId id="2394" r:id="rId22"/>
    <p:sldId id="2395" r:id="rId23"/>
    <p:sldId id="2390" r:id="rId24"/>
    <p:sldId id="2396" r:id="rId25"/>
    <p:sldId id="2397" r:id="rId26"/>
    <p:sldId id="2398" r:id="rId27"/>
    <p:sldId id="2404" r:id="rId28"/>
    <p:sldId id="2373" r:id="rId29"/>
    <p:sldId id="2400" r:id="rId30"/>
    <p:sldId id="2401" r:id="rId31"/>
    <p:sldId id="2402" r:id="rId32"/>
    <p:sldId id="2403" r:id="rId33"/>
    <p:sldId id="2405" r:id="rId34"/>
    <p:sldId id="2362" r:id="rId35"/>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472C4"/>
    <a:srgbClr val="BC0C57"/>
    <a:srgbClr val="FC2E0C"/>
    <a:srgbClr val="FC2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02" autoAdjust="0"/>
    <p:restoredTop sz="91094" autoAdjust="0"/>
  </p:normalViewPr>
  <p:slideViewPr>
    <p:cSldViewPr snapToGrid="0">
      <p:cViewPr varScale="1">
        <p:scale>
          <a:sx n="86" d="100"/>
          <a:sy n="86" d="100"/>
        </p:scale>
        <p:origin x="318" y="96"/>
      </p:cViewPr>
      <p:guideLst>
        <p:guide orient="horz" pos="2184"/>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4"/>
            <a:ext cx="5618480" cy="4189095"/>
          </a:xfrm>
          <a:prstGeom prst="rect">
            <a:avLst/>
          </a:prstGeom>
          <a:noFill/>
          <a:ln>
            <a:noFill/>
          </a:ln>
        </p:spPr>
        <p:txBody>
          <a:bodyPr spcFirstLastPara="1" wrap="square" lIns="93291" tIns="93291" rIns="93291" bIns="93291"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1" tIns="93291" rIns="93291" bIns="9329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A1BF8BC8-482F-3CE8-6EDA-555D2E3B762F}"/>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14B208D0-B805-9897-A8B8-FD69396635C9}"/>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0CA2D660-0D4F-61B5-E1C6-B5B904B6E49E}"/>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9781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B5288A50-416C-3F13-36EB-BC5EBE1A4AAF}"/>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38CC37BB-8770-09A7-7645-B86F2C6B78EB}"/>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BB0A8F77-C2B4-BC9A-DC10-25BA798E299D}"/>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8717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4AC18879-272D-63E8-FA34-6B7E7455B69E}"/>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1ADD7628-9B3F-B077-C127-9A435B109D03}"/>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BA223531-EA3E-B23A-429F-421DFE75BA9C}"/>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9268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8AD28FBA-3413-00A2-3CA9-8612096CAE8E}"/>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2F4A37F-751C-260C-46DF-E0459B34F9D7}"/>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066C6961-AE86-5A10-BAF2-BDBB7039A596}"/>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6077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CB175B28-9564-95AB-35E3-E85D6E9692C2}"/>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53153FE0-5D3A-2C18-B3F3-84DD38565C25}"/>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F0349C2A-D626-A8A7-658F-09486C78DED0}"/>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3388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8550C25D-C4EB-2AE4-D78F-7241E671CAAD}"/>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AD7B02E7-C9D1-4E83-6E3D-334F0ADCADBF}"/>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6DB3B1DE-E866-78EE-A4C3-D7385BD635CF}"/>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1415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1023CFD9-CB92-6C53-CC61-FFA6702ADCB9}"/>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C643E987-FFFC-F993-E438-A1FEFC7E4DEA}"/>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572E4077-BF46-AB6C-84CD-37281587420C}"/>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17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7AD6458B-829B-0B56-9384-7B3D20A0420E}"/>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DD35F52-0CF6-38B1-3378-44F889637AC2}"/>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D59A8C4B-1B47-72D6-623F-0D9FFD60D70B}"/>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9937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CDB471D4-1606-5C0F-CB50-C805248C01D9}"/>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C53BCA42-74A3-A917-B059-A93AF008A742}"/>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DFFABE1E-0A97-2EB0-F951-551D7DC5D07E}"/>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8684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FA29CC82-B48E-8128-CBCC-73F88C3B34CD}"/>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85CB7C37-840A-AB3A-1C32-BB983D39C686}"/>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8BAA2F45-E629-5D46-4273-57F7971C1D3C}"/>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867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B387EABE-798B-6B66-CCD1-6A1C4696D315}"/>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12B8C1F-A33D-36CB-8697-05DA7633AECA}"/>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40E47973-8606-FF8B-8389-6A26C7205B3C}"/>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8608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2E10620C-DCEB-7B13-7A30-5EF21B58198E}"/>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61F94A31-BD5D-803B-0B62-2984BD7D18D2}"/>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8F2A7F42-4988-7138-C80A-99285FACA9C1}"/>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747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AF0E874E-F0D3-6953-F72B-D544F0C1536B}"/>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FA049548-2B52-6A0F-FEE5-8054F1E2ECF9}"/>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168370EE-3D17-096E-E86D-57437576551F}"/>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88670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3879185C-3153-4754-B9E2-DF5992419708}"/>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2538CE56-684A-D082-AB80-09E548E89F37}"/>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A22AEADE-F433-6578-66ED-661689A6335B}"/>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488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A71BFAB0-6D27-F07E-F67E-000F88055DA2}"/>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F6C278FC-05EB-7D1D-846B-1A7D40A11D15}"/>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8D4C5DC1-9AEE-D1B5-595E-92ACECFE4E56}"/>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2347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574EE503-33FF-0FE5-2B46-1D7E2BD20B8F}"/>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E351AEC5-EA0E-36A6-D762-85C62A07E211}"/>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6E7FB0BB-F7DF-36E0-56B2-E0493B09F59D}"/>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581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F9EDABA4-960A-668E-3F8C-97F033E97957}"/>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F12F433-4A05-52E9-A29B-CAD8A0919FE6}"/>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453B0872-406D-5669-EEBA-20B9233AA036}"/>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3715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C2C3DDCD-38E9-0178-64E2-56EB59E84A27}"/>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664818BC-FF35-8B06-EBC5-8C498E2C62EE}"/>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9D1B62D9-B6CB-918F-1E17-0AE9219EAAE1}"/>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2371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58993A1B-ABDC-025F-D120-AC3D750A2379}"/>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751F5B7-7942-C5EF-AF07-82DA60C0BF54}"/>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1656799D-04EB-D950-8AB7-34DBB1AAA11A}"/>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562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E3C0BF31-6411-DF37-CEC4-0FB0CA2BB49C}"/>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77B30EAA-4BE3-A9B7-7B95-949C9C8EF96D}"/>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D94AD31F-910E-64C6-12B0-192134DFDFFF}"/>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9975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F9261F6B-32E6-49BD-633C-A9D99135B6A3}"/>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DC198855-DF68-5317-6F83-860F2D8B9652}"/>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7B4A96B5-6385-C234-83A4-9D8B883F1A44}"/>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942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B36017EF-A9C0-C506-ED2E-CAE0DCC7D481}"/>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B69B3E9D-2754-50E3-9D31-482018D7346F}"/>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576C30C9-B61E-BAA0-BF7D-7EC25933BC69}"/>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3106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6B6D9FEA-33DA-21EE-53C9-58F9976C4224}"/>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56EF4BDB-0420-FD77-2C1B-D5F762775CAB}"/>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A019CA4E-D73D-A8E1-1A49-B1764AFE9E8C}"/>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691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318544D7-9F9D-4C45-119C-674583F492A3}"/>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C63C5293-DB9F-AC22-C597-01C0D6211259}"/>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0CC9C37F-0A11-8C3E-5065-A968AA0098FF}"/>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82026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C0FB0765-9CE6-DCC1-143E-F5D38E94E7E7}"/>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E8800A69-54FF-3B11-3CAF-B2B61154D39D}"/>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075CD616-7FE2-0EBA-5BFA-D4541CE50DB0}"/>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29708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BC6DD902-DB14-10A0-69FF-066AB1C9E463}"/>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D90FE474-8C5F-4667-7E58-522BDE545AEB}"/>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990B014F-29B8-42C6-7389-63B9E35EE45B}"/>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73943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3A536E0E-6572-3704-DA94-534C9044857F}"/>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CB14A28C-0ECB-D50E-5B5E-41665D166B63}"/>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B194C4A7-BA72-12A0-1701-E1A72C1202C4}"/>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8888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14260C9B-162C-EC39-3D60-F24A0BC676CF}"/>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BD4E74B9-CCA0-CDB8-1C74-02C6A3D7C8A4}"/>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ECD98FCB-13A6-007D-9E8B-A25CA9834F1E}"/>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6106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30016A23-9414-F68A-1FBE-2AEFD6703424}"/>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43C0484C-0479-013B-CD66-861E63D7FEB1}"/>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851BC6EF-55EE-1D58-AA34-54F796612818}"/>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7894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799DC5F3-8CE5-2719-43A2-3D743EC8FC43}"/>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73BDB614-299B-51E3-519E-963D28291BE9}"/>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B1A95151-78F6-ECEE-F177-D97FBF328B05}"/>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4530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5F800029-4C9A-860E-CA7B-D5E629E9F845}"/>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31814404-D20B-D486-7DEB-1A38A1282B7E}"/>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0C15EDE8-C7DB-5FED-A03D-29D333EE2F24}"/>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3204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5ADC5468-4D05-0718-D417-D233340A11A0}"/>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32960918-DCC9-C16E-89C4-100B9D599773}"/>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897EF501-B46E-5043-48FA-19CC1C304DA0}"/>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856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a:extLst>
            <a:ext uri="{FF2B5EF4-FFF2-40B4-BE49-F238E27FC236}">
              <a16:creationId xmlns:a16="http://schemas.microsoft.com/office/drawing/2014/main" id="{C0B6EFF0-4C69-B353-8ACD-EB0D3BF39931}"/>
            </a:ext>
          </a:extLst>
        </p:cNvPr>
        <p:cNvGrpSpPr/>
        <p:nvPr/>
      </p:nvGrpSpPr>
      <p:grpSpPr>
        <a:xfrm>
          <a:off x="0" y="0"/>
          <a:ext cx="0" cy="0"/>
          <a:chOff x="0" y="0"/>
          <a:chExt cx="0" cy="0"/>
        </a:xfrm>
      </p:grpSpPr>
      <p:sp>
        <p:nvSpPr>
          <p:cNvPr id="83" name="Google Shape;83;p2:notes">
            <a:extLst>
              <a:ext uri="{FF2B5EF4-FFF2-40B4-BE49-F238E27FC236}">
                <a16:creationId xmlns:a16="http://schemas.microsoft.com/office/drawing/2014/main" id="{5D53D415-2585-23FA-E9C2-988CDF97538D}"/>
              </a:ext>
            </a:extLst>
          </p:cNvPr>
          <p:cNvSpPr txBox="1">
            <a:spLocks noGrp="1"/>
          </p:cNvSpPr>
          <p:nvPr>
            <p:ph type="body" idx="1"/>
          </p:nvPr>
        </p:nvSpPr>
        <p:spPr>
          <a:xfrm>
            <a:off x="678138" y="4306678"/>
            <a:ext cx="5425085" cy="4080011"/>
          </a:xfrm>
          <a:prstGeom prst="rect">
            <a:avLst/>
          </a:prstGeom>
        </p:spPr>
        <p:txBody>
          <a:bodyPr spcFirstLastPara="1" wrap="square" lIns="90530" tIns="90530" rIns="90530" bIns="90530" anchor="t" anchorCtr="0">
            <a:noAutofit/>
          </a:bodyPr>
          <a:lstStyle/>
          <a:p>
            <a:pPr marL="0" indent="0">
              <a:buNone/>
            </a:pPr>
            <a:endParaRPr dirty="0"/>
          </a:p>
        </p:txBody>
      </p:sp>
      <p:sp>
        <p:nvSpPr>
          <p:cNvPr id="84" name="Google Shape;84;p2:notes">
            <a:extLst>
              <a:ext uri="{FF2B5EF4-FFF2-40B4-BE49-F238E27FC236}">
                <a16:creationId xmlns:a16="http://schemas.microsoft.com/office/drawing/2014/main" id="{621112F0-2249-6099-F6FC-F757D4862279}"/>
              </a:ext>
            </a:extLst>
          </p:cNvPr>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152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545430"/>
            <a:ext cx="11430000" cy="218427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600" b="1" dirty="0"/>
              <a:t>Revelation of His Wisdom</a:t>
            </a:r>
            <a:endParaRPr lang="en-US" sz="4800" dirty="0"/>
          </a:p>
        </p:txBody>
      </p:sp>
      <p:sp>
        <p:nvSpPr>
          <p:cNvPr id="81" name="Google Shape;81;p13"/>
          <p:cNvSpPr txBox="1">
            <a:spLocks noGrp="1"/>
          </p:cNvSpPr>
          <p:nvPr>
            <p:ph type="subTitle" idx="1"/>
          </p:nvPr>
        </p:nvSpPr>
        <p:spPr>
          <a:xfrm>
            <a:off x="7219923" y="5543374"/>
            <a:ext cx="4596315" cy="927071"/>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4000" dirty="0">
                <a:solidFill>
                  <a:schemeClr val="bg1"/>
                </a:solidFill>
              </a:rPr>
              <a:t>1 Corinthians 2:1-5</a:t>
            </a:r>
            <a:endParaRPr sz="2400" dirty="0">
              <a:solidFill>
                <a:schemeClr val="bg1"/>
              </a:solidFill>
            </a:endParaRPr>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362A08E0-9EA3-F0AD-48BE-50F76F05FCAA}"/>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6300563D-766D-9994-C229-9180A61F14D3}"/>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5A6C32AD-ED0A-710E-153E-2E2E6CD64509}"/>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A18C7C37-B667-B68E-3743-961E2A939DC1}"/>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66B53B52-3731-AAA9-00E9-DA0590FE6910}"/>
              </a:ext>
            </a:extLst>
          </p:cNvPr>
          <p:cNvSpPr txBox="1"/>
          <p:nvPr/>
        </p:nvSpPr>
        <p:spPr>
          <a:xfrm>
            <a:off x="6866022" y="1407219"/>
            <a:ext cx="4751310" cy="120032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399379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4D9A9DC7-6ACE-9388-CBF8-9D5B87187B50}"/>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B0E63F11-5264-74DF-A1CE-AFBA2C132015}"/>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CA923583-9DE5-3685-93F2-518792F3928E}"/>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wisdom among those who are mature</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8511BA16-6A38-5F6E-4DDC-9E21364B03B9}"/>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C18C5432-3E15-E627-0AC9-687FE581A152}"/>
              </a:ext>
            </a:extLst>
          </p:cNvPr>
          <p:cNvSpPr txBox="1"/>
          <p:nvPr/>
        </p:nvSpPr>
        <p:spPr>
          <a:xfrm>
            <a:off x="6866022" y="1407219"/>
            <a:ext cx="4751310" cy="120032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Wisdom to those mature</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39149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40F6C80F-CFCB-54FF-B576-E118B66190DE}"/>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6A0BE6B8-4749-7F39-D66B-3EDB161ACBF5}"/>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37F16FBD-F429-34D4-B5F7-6122BA936BAF}"/>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99E20383-95F0-B4BE-6F5F-3A24E2B2AC86}"/>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41D2A05E-137F-699B-4E57-A66AF26A92C0}"/>
              </a:ext>
            </a:extLst>
          </p:cNvPr>
          <p:cNvSpPr txBox="1"/>
          <p:nvPr/>
        </p:nvSpPr>
        <p:spPr>
          <a:xfrm>
            <a:off x="6866022" y="1407219"/>
            <a:ext cx="4751310" cy="176202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from rulers of this age</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22222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767489E9-FEE1-15B1-3583-E64EEE0D2BC3}"/>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EFDBE11B-0FAA-C440-CC2B-C586E21FD0A5}"/>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57FE73AD-B494-86E0-BE06-6857815475F4}"/>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wisdom of God in a mystery, the hidden wisdom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9448ECBB-1882-6FA2-EA82-57B9CD9634BA}"/>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F83AACAB-96F8-308C-A6BD-6B734BE288CE}"/>
              </a:ext>
            </a:extLst>
          </p:cNvPr>
          <p:cNvSpPr txBox="1"/>
          <p:nvPr/>
        </p:nvSpPr>
        <p:spPr>
          <a:xfrm>
            <a:off x="6866022" y="1407219"/>
            <a:ext cx="4751310" cy="2323713"/>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from rulers of this age</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spcAft>
                <a:spcPts val="15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Wisdom in a hidden MYSTERY</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407281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EB3DF2BC-D354-68B9-7780-5FDF2E1E9FE0}"/>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E13818D0-6401-5DA2-E133-DB2BF76E66B1}"/>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2CFDB222-83A4-4134-9559-DBA1169C72BC}"/>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0D586C82-CF2D-2322-F775-7DE8FFF47A26}"/>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7AFCB260-512D-CF5E-C484-AF63BE1DA0B7}"/>
              </a:ext>
            </a:extLst>
          </p:cNvPr>
          <p:cNvSpPr txBox="1"/>
          <p:nvPr/>
        </p:nvSpPr>
        <p:spPr>
          <a:xfrm>
            <a:off x="6866022" y="1407219"/>
            <a:ext cx="4751310" cy="2885405"/>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from rulers of this age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in a hidden MYSTERY</a:t>
            </a:r>
          </a:p>
          <a:p>
            <a:pPr>
              <a:spcAft>
                <a:spcPts val="15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Ordained for our glory before . . .</a:t>
            </a:r>
          </a:p>
        </p:txBody>
      </p:sp>
    </p:spTree>
    <p:extLst>
      <p:ext uri="{BB962C8B-B14F-4D97-AF65-F5344CB8AC3E}">
        <p14:creationId xmlns:p14="http://schemas.microsoft.com/office/powerpoint/2010/main" val="3592113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03D22AC6-A3E8-5B1A-48F3-EE83E300851B}"/>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20263616-5DAA-A71E-B9AB-A0F2847B2BF6}"/>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856A9924-3658-A1D5-D3CE-9B695F1D50E1}"/>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none of the rulers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of this age knew; for had they known,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45309243-190B-FEBF-5EC7-F11EAF61231E}"/>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37DEC702-0E8E-0D52-8F20-46EED6298EA7}"/>
              </a:ext>
            </a:extLst>
          </p:cNvPr>
          <p:cNvSpPr txBox="1"/>
          <p:nvPr/>
        </p:nvSpPr>
        <p:spPr>
          <a:xfrm>
            <a:off x="6866022" y="1407219"/>
            <a:ext cx="4751310" cy="3447098"/>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from rulers of this age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in a hidden MYSTERY</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Ordained for our glory before . .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Unknown by the rulers</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275586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6FEE64FB-8D52-57BE-4FBD-D93744CD5104}"/>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4A2A6407-0CD9-A857-32E4-E865436DC854}"/>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5E1AB6B1-3BAA-C942-CA59-EC8C1D64FD3A}"/>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nor have entered into the heart of man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things God has prepared for those who love him.” </a:t>
            </a:r>
          </a:p>
        </p:txBody>
      </p:sp>
      <p:sp>
        <p:nvSpPr>
          <p:cNvPr id="3" name="TextBox 2">
            <a:extLst>
              <a:ext uri="{FF2B5EF4-FFF2-40B4-BE49-F238E27FC236}">
                <a16:creationId xmlns:a16="http://schemas.microsoft.com/office/drawing/2014/main" id="{3634E753-9274-F327-1109-500C38A129F5}"/>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7C3E7623-4CA6-E639-138A-F13760C2187F}"/>
              </a:ext>
            </a:extLst>
          </p:cNvPr>
          <p:cNvSpPr txBox="1"/>
          <p:nvPr/>
        </p:nvSpPr>
        <p:spPr>
          <a:xfrm>
            <a:off x="6866022" y="1407219"/>
            <a:ext cx="4751310" cy="4378122"/>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from rulers of this age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in a hidden MYSTERY</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Ordained for our glory before . .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Unknown by the rulers</a:t>
            </a:r>
          </a:p>
          <a:p>
            <a:pPr>
              <a:spcAft>
                <a:spcPts val="15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Prophesied that mystery would not have been in any man’s heart</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462345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AEF0A9EE-4F56-3515-9BF0-186D1986972D}"/>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A15A617F-3470-B223-3C26-C39D120B42FC}"/>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SOURCE of Paul’s Preaching</a:t>
            </a:r>
          </a:p>
        </p:txBody>
      </p:sp>
      <p:sp>
        <p:nvSpPr>
          <p:cNvPr id="2" name="TextBox 1">
            <a:extLst>
              <a:ext uri="{FF2B5EF4-FFF2-40B4-BE49-F238E27FC236}">
                <a16:creationId xmlns:a16="http://schemas.microsoft.com/office/drawing/2014/main" id="{A7BE7DCB-7468-9DE9-4B84-A4D7033DFC7D}"/>
              </a:ext>
            </a:extLst>
          </p:cNvPr>
          <p:cNvSpPr txBox="1"/>
          <p:nvPr/>
        </p:nvSpPr>
        <p:spPr>
          <a:xfrm>
            <a:off x="399970" y="1407219"/>
            <a:ext cx="6211142" cy="526297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However, we speak wisdom among those who are mature, yet not the wisdom of this age, nor of the rulers of this age, who are coming to nothing.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But we speak the wisdom of God in a mystery, the hidden wisdom which God ordained before the ages for our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8  which none of the rulers of this age knew; for had they known, they would not have crucified the Lord of glory. </a:t>
            </a:r>
          </a:p>
          <a:p>
            <a:pPr algn="just"/>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as it is written: “Eye has not seen, nor ear heard, nor have entered into the heart of man the things God has prepared for those who love him.” </a:t>
            </a:r>
          </a:p>
        </p:txBody>
      </p:sp>
      <p:sp>
        <p:nvSpPr>
          <p:cNvPr id="3" name="TextBox 2">
            <a:extLst>
              <a:ext uri="{FF2B5EF4-FFF2-40B4-BE49-F238E27FC236}">
                <a16:creationId xmlns:a16="http://schemas.microsoft.com/office/drawing/2014/main" id="{19392D6C-1687-FAD0-EB39-46F979447AFA}"/>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3B3D2825-225F-7CAB-0B15-BFA2F65D9F70}"/>
              </a:ext>
            </a:extLst>
          </p:cNvPr>
          <p:cNvSpPr txBox="1"/>
          <p:nvPr/>
        </p:nvSpPr>
        <p:spPr>
          <a:xfrm>
            <a:off x="6866022" y="1407219"/>
            <a:ext cx="4751310" cy="4939814"/>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Source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to those mature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from rulers of this age</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Wisdom in a hidden MYSTERY</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Ordained for our glory before . . .</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Unknown by the rulers</a:t>
            </a:r>
          </a:p>
          <a:p>
            <a:pPr>
              <a:spcAft>
                <a:spcPts val="15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Prophesied that mystery would not have been in any man’s heart</a:t>
            </a:r>
          </a:p>
          <a:p>
            <a:pPr>
              <a:spcAft>
                <a:spcPts val="15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But God has revealed… (v. 10)</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32111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73C4CD01-FDBC-A2A9-25FB-032EF14DD49F}"/>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41DA5E5B-8AF3-B4CE-0A4C-40DD92C73F59}"/>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a:solidFill>
                  <a:srgbClr val="FFFF00"/>
                </a:solidFill>
                <a:latin typeface="Calibri" panose="020F0502020204030204" pitchFamily="34" charset="0"/>
                <a:cs typeface="Calibri" panose="020F0502020204030204" pitchFamily="34" charset="0"/>
              </a:rPr>
              <a:t>The CONTENT </a:t>
            </a:r>
            <a:r>
              <a:rPr lang="en-US" altLang="en-US" sz="4000" b="1" dirty="0">
                <a:solidFill>
                  <a:srgbClr val="FFFF00"/>
                </a:solidFill>
                <a:latin typeface="Calibri" panose="020F0502020204030204" pitchFamily="34" charset="0"/>
                <a:cs typeface="Calibri" panose="020F0502020204030204" pitchFamily="34" charset="0"/>
              </a:rPr>
              <a:t>of Paul’s Preaching</a:t>
            </a:r>
          </a:p>
        </p:txBody>
      </p:sp>
      <p:sp>
        <p:nvSpPr>
          <p:cNvPr id="2" name="TextBox 1">
            <a:extLst>
              <a:ext uri="{FF2B5EF4-FFF2-40B4-BE49-F238E27FC236}">
                <a16:creationId xmlns:a16="http://schemas.microsoft.com/office/drawing/2014/main" id="{CDF599B6-9C91-C258-21EF-77F9FB72A1E5}"/>
              </a:ext>
            </a:extLst>
          </p:cNvPr>
          <p:cNvSpPr txBox="1"/>
          <p:nvPr/>
        </p:nvSpPr>
        <p:spPr>
          <a:xfrm>
            <a:off x="399970" y="1375135"/>
            <a:ext cx="6211142" cy="4462760"/>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God has revealed them to us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through His Spirit. For the Spirit searches all things, yes, the deep things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we might know the things that have been freely given to us by God.</a:t>
            </a:r>
          </a:p>
        </p:txBody>
      </p:sp>
      <p:sp>
        <p:nvSpPr>
          <p:cNvPr id="3" name="TextBox 2">
            <a:extLst>
              <a:ext uri="{FF2B5EF4-FFF2-40B4-BE49-F238E27FC236}">
                <a16:creationId xmlns:a16="http://schemas.microsoft.com/office/drawing/2014/main" id="{FBB6841E-0F07-DEAA-D632-9C810E5AE7E8}"/>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9D0F1632-D8CA-19D4-16A9-32C16C7B4F9D}"/>
              </a:ext>
            </a:extLst>
          </p:cNvPr>
          <p:cNvSpPr txBox="1"/>
          <p:nvPr/>
        </p:nvSpPr>
        <p:spPr>
          <a:xfrm>
            <a:off x="6968598" y="1445368"/>
            <a:ext cx="4648734" cy="1384995"/>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God has revealed Mystery</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1654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3BDC83AF-781E-FD3F-BCB1-4BB810907ADD}"/>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3840FB30-7D90-ACC0-B430-1E163A2E1918}"/>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a:solidFill>
                  <a:srgbClr val="FFFF00"/>
                </a:solidFill>
                <a:latin typeface="Calibri" panose="020F0502020204030204" pitchFamily="34" charset="0"/>
                <a:cs typeface="Calibri" panose="020F0502020204030204" pitchFamily="34" charset="0"/>
              </a:rPr>
              <a:t>The CONTENT </a:t>
            </a:r>
            <a:r>
              <a:rPr lang="en-US" altLang="en-US" sz="4000" b="1" dirty="0">
                <a:solidFill>
                  <a:srgbClr val="FFFF00"/>
                </a:solidFill>
                <a:latin typeface="Calibri" panose="020F0502020204030204" pitchFamily="34" charset="0"/>
                <a:cs typeface="Calibri" panose="020F0502020204030204" pitchFamily="34" charset="0"/>
              </a:rPr>
              <a:t>of Paul’s Preaching</a:t>
            </a:r>
          </a:p>
        </p:txBody>
      </p:sp>
      <p:sp>
        <p:nvSpPr>
          <p:cNvPr id="2" name="TextBox 1">
            <a:extLst>
              <a:ext uri="{FF2B5EF4-FFF2-40B4-BE49-F238E27FC236}">
                <a16:creationId xmlns:a16="http://schemas.microsoft.com/office/drawing/2014/main" id="{19BE326E-BB30-B7C7-6A29-46ED9289CA26}"/>
              </a:ext>
            </a:extLst>
          </p:cNvPr>
          <p:cNvSpPr txBox="1"/>
          <p:nvPr/>
        </p:nvSpPr>
        <p:spPr>
          <a:xfrm>
            <a:off x="399970" y="1375135"/>
            <a:ext cx="6211142" cy="4462760"/>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But God has revealed them to us through His Spirit. For the Spirit searches all things, yes,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the deep things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we might know the things that have been freely given to us by God.</a:t>
            </a:r>
          </a:p>
        </p:txBody>
      </p:sp>
      <p:sp>
        <p:nvSpPr>
          <p:cNvPr id="3" name="TextBox 2">
            <a:extLst>
              <a:ext uri="{FF2B5EF4-FFF2-40B4-BE49-F238E27FC236}">
                <a16:creationId xmlns:a16="http://schemas.microsoft.com/office/drawing/2014/main" id="{22631E5A-0B2C-34C6-D970-05C28AE0D1C6}"/>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B8085BEC-C0F2-82D4-39B5-22A649B94B04}"/>
              </a:ext>
            </a:extLst>
          </p:cNvPr>
          <p:cNvSpPr txBox="1"/>
          <p:nvPr/>
        </p:nvSpPr>
        <p:spPr>
          <a:xfrm>
            <a:off x="6968598" y="1445368"/>
            <a:ext cx="4648734" cy="198515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 has revealed Mystery</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 Mystery is deep things of God</a:t>
            </a:r>
          </a:p>
        </p:txBody>
      </p:sp>
    </p:spTree>
    <p:extLst>
      <p:ext uri="{BB962C8B-B14F-4D97-AF65-F5344CB8AC3E}">
        <p14:creationId xmlns:p14="http://schemas.microsoft.com/office/powerpoint/2010/main" val="160905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06E75A95-E0D1-0155-8258-CA386E4C6DAC}"/>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D33613A5-B722-0FD0-4D1F-28DC5E931DAB}"/>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Text of This Lesson—1 Cor. 2</a:t>
            </a:r>
          </a:p>
        </p:txBody>
      </p:sp>
      <p:sp>
        <p:nvSpPr>
          <p:cNvPr id="2" name="TextBox 1">
            <a:extLst>
              <a:ext uri="{FF2B5EF4-FFF2-40B4-BE49-F238E27FC236}">
                <a16:creationId xmlns:a16="http://schemas.microsoft.com/office/drawing/2014/main" id="{E217FD6C-DB4C-1898-FA74-454FC16D494E}"/>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3F6F3B2-79A3-C41D-CE45-F03276FB6D34}"/>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Tree>
    <p:extLst>
      <p:ext uri="{BB962C8B-B14F-4D97-AF65-F5344CB8AC3E}">
        <p14:creationId xmlns:p14="http://schemas.microsoft.com/office/powerpoint/2010/main" val="154313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BE7A6A08-AD22-A792-AF6C-3A02125E41BE}"/>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290A3BEE-C9DE-3FEE-FD42-285CBA81E70A}"/>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a:solidFill>
                  <a:srgbClr val="FFFF00"/>
                </a:solidFill>
                <a:latin typeface="Calibri" panose="020F0502020204030204" pitchFamily="34" charset="0"/>
                <a:cs typeface="Calibri" panose="020F0502020204030204" pitchFamily="34" charset="0"/>
              </a:rPr>
              <a:t>The CONTENT </a:t>
            </a:r>
            <a:r>
              <a:rPr lang="en-US" altLang="en-US" sz="4000" b="1" dirty="0">
                <a:solidFill>
                  <a:srgbClr val="FFFF00"/>
                </a:solidFill>
                <a:latin typeface="Calibri" panose="020F0502020204030204" pitchFamily="34" charset="0"/>
                <a:cs typeface="Calibri" panose="020F0502020204030204" pitchFamily="34" charset="0"/>
              </a:rPr>
              <a:t>of Paul’s Preaching</a:t>
            </a:r>
          </a:p>
        </p:txBody>
      </p:sp>
      <p:sp>
        <p:nvSpPr>
          <p:cNvPr id="2" name="TextBox 1">
            <a:extLst>
              <a:ext uri="{FF2B5EF4-FFF2-40B4-BE49-F238E27FC236}">
                <a16:creationId xmlns:a16="http://schemas.microsoft.com/office/drawing/2014/main" id="{ABFB22E1-7068-19E8-2D99-FC5745FC023F}"/>
              </a:ext>
            </a:extLst>
          </p:cNvPr>
          <p:cNvSpPr txBox="1"/>
          <p:nvPr/>
        </p:nvSpPr>
        <p:spPr>
          <a:xfrm>
            <a:off x="399970" y="1375135"/>
            <a:ext cx="6211142" cy="4462760"/>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But God has revealed them to us through His Spirit. For the Spirit searches all things, yes, the deep things of God. </a:t>
            </a:r>
          </a:p>
          <a:p>
            <a:pPr algn="just">
              <a:spcAft>
                <a:spcPts val="1200"/>
              </a:spcAft>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11  For what man knows the things of a man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except the spirit of the man which is in him? Even so no one knows the things of God except the Spirit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we might know the things that have been freely given to us by God.</a:t>
            </a:r>
          </a:p>
        </p:txBody>
      </p:sp>
      <p:sp>
        <p:nvSpPr>
          <p:cNvPr id="3" name="TextBox 2">
            <a:extLst>
              <a:ext uri="{FF2B5EF4-FFF2-40B4-BE49-F238E27FC236}">
                <a16:creationId xmlns:a16="http://schemas.microsoft.com/office/drawing/2014/main" id="{C096D3B7-0D67-235A-0297-4EF42A464463}"/>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275DFF70-D7F2-8493-DB35-C1296B94AA3F}"/>
              </a:ext>
            </a:extLst>
          </p:cNvPr>
          <p:cNvSpPr txBox="1"/>
          <p:nvPr/>
        </p:nvSpPr>
        <p:spPr>
          <a:xfrm>
            <a:off x="6968598" y="1445368"/>
            <a:ext cx="4648734" cy="2954655"/>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 has revealed Mystery</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Mystery is deep things of God</a:t>
            </a: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 No man knows things of another man until he tells it</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298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9F6F1EC1-8C42-8E8C-BE6C-8A4A21D941C9}"/>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23FAA1A7-3D6C-3BCC-6F6E-DC4DCE7EBAC6}"/>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a:solidFill>
                  <a:srgbClr val="FFFF00"/>
                </a:solidFill>
                <a:latin typeface="Calibri" panose="020F0502020204030204" pitchFamily="34" charset="0"/>
                <a:cs typeface="Calibri" panose="020F0502020204030204" pitchFamily="34" charset="0"/>
              </a:rPr>
              <a:t>The CONTENT </a:t>
            </a:r>
            <a:r>
              <a:rPr lang="en-US" altLang="en-US" sz="4000" b="1" dirty="0">
                <a:solidFill>
                  <a:srgbClr val="FFFF00"/>
                </a:solidFill>
                <a:latin typeface="Calibri" panose="020F0502020204030204" pitchFamily="34" charset="0"/>
                <a:cs typeface="Calibri" panose="020F0502020204030204" pitchFamily="34" charset="0"/>
              </a:rPr>
              <a:t>of Paul’s Preaching</a:t>
            </a:r>
          </a:p>
        </p:txBody>
      </p:sp>
      <p:sp>
        <p:nvSpPr>
          <p:cNvPr id="2" name="TextBox 1">
            <a:extLst>
              <a:ext uri="{FF2B5EF4-FFF2-40B4-BE49-F238E27FC236}">
                <a16:creationId xmlns:a16="http://schemas.microsoft.com/office/drawing/2014/main" id="{E4922874-12F8-D583-1B66-4247C24EAE44}"/>
              </a:ext>
            </a:extLst>
          </p:cNvPr>
          <p:cNvSpPr txBox="1"/>
          <p:nvPr/>
        </p:nvSpPr>
        <p:spPr>
          <a:xfrm>
            <a:off x="399970" y="1375135"/>
            <a:ext cx="6211142" cy="4462760"/>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God has revealed them to us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through His Spirit. For the Spirit searches all things, yes, the deep things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12  Now we have received</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the spirit of the world, but the Spirit who is from God, that we might know the things that have been freely given to us by God.</a:t>
            </a:r>
          </a:p>
        </p:txBody>
      </p:sp>
      <p:sp>
        <p:nvSpPr>
          <p:cNvPr id="3" name="TextBox 2">
            <a:extLst>
              <a:ext uri="{FF2B5EF4-FFF2-40B4-BE49-F238E27FC236}">
                <a16:creationId xmlns:a16="http://schemas.microsoft.com/office/drawing/2014/main" id="{24ABBA74-68CD-3E81-DF17-380FE8555266}"/>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CC4892E3-E2CC-F24D-3518-93FE76F8E994}"/>
              </a:ext>
            </a:extLst>
          </p:cNvPr>
          <p:cNvSpPr txBox="1"/>
          <p:nvPr/>
        </p:nvSpPr>
        <p:spPr>
          <a:xfrm>
            <a:off x="6968598" y="1445368"/>
            <a:ext cx="4648734" cy="392415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 has revealed Mystery</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Mystery is deep things of God</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No man knows things of another man until he tells it</a:t>
            </a: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 Spirit knows mind of God and tells us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430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F27D7E71-E137-8A0B-E942-7D1F274E390D}"/>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F5EE2A29-C57F-0F80-E998-76E08800FB32}"/>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a:solidFill>
                  <a:srgbClr val="FFFF00"/>
                </a:solidFill>
                <a:latin typeface="Calibri" panose="020F0502020204030204" pitchFamily="34" charset="0"/>
                <a:cs typeface="Calibri" panose="020F0502020204030204" pitchFamily="34" charset="0"/>
              </a:rPr>
              <a:t>The CONTENT </a:t>
            </a:r>
            <a:r>
              <a:rPr lang="en-US" altLang="en-US" sz="4000" b="1" dirty="0">
                <a:solidFill>
                  <a:srgbClr val="FFFF00"/>
                </a:solidFill>
                <a:latin typeface="Calibri" panose="020F0502020204030204" pitchFamily="34" charset="0"/>
                <a:cs typeface="Calibri" panose="020F0502020204030204" pitchFamily="34" charset="0"/>
              </a:rPr>
              <a:t>of Paul’s Preaching</a:t>
            </a:r>
          </a:p>
        </p:txBody>
      </p:sp>
      <p:sp>
        <p:nvSpPr>
          <p:cNvPr id="2" name="TextBox 1">
            <a:extLst>
              <a:ext uri="{FF2B5EF4-FFF2-40B4-BE49-F238E27FC236}">
                <a16:creationId xmlns:a16="http://schemas.microsoft.com/office/drawing/2014/main" id="{95356BDB-B732-133D-73F0-E1A80B16E406}"/>
              </a:ext>
            </a:extLst>
          </p:cNvPr>
          <p:cNvSpPr txBox="1"/>
          <p:nvPr/>
        </p:nvSpPr>
        <p:spPr>
          <a:xfrm>
            <a:off x="399970" y="1375135"/>
            <a:ext cx="6211142" cy="4462760"/>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God has revealed them to us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through His Spirit. For the Spirit searches all things, yes,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the deep things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11  For what man knows the things of a man except the spirit of the man which is in him? Even so no one knows the things of God except the Spirit of God. </a:t>
            </a:r>
          </a:p>
          <a:p>
            <a:pPr algn="just">
              <a:spcAft>
                <a:spcPts val="12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12  Now we have received, not the spirit of the world, but the Spirit who is from God, that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we might know the things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that have been freely given to us by God.</a:t>
            </a:r>
          </a:p>
        </p:txBody>
      </p:sp>
      <p:sp>
        <p:nvSpPr>
          <p:cNvPr id="3" name="TextBox 2">
            <a:extLst>
              <a:ext uri="{FF2B5EF4-FFF2-40B4-BE49-F238E27FC236}">
                <a16:creationId xmlns:a16="http://schemas.microsoft.com/office/drawing/2014/main" id="{293D900D-9EA7-33F6-9C4E-E7B8F99C6B71}"/>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37B1B1C7-9BF8-CC1E-1FFF-CB8354AAE260}"/>
              </a:ext>
            </a:extLst>
          </p:cNvPr>
          <p:cNvSpPr txBox="1"/>
          <p:nvPr/>
        </p:nvSpPr>
        <p:spPr>
          <a:xfrm>
            <a:off x="6968598" y="1445368"/>
            <a:ext cx="4648734" cy="489364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 has revealed Mystery</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Mystery is deep things of God</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No man knows things of another man until he tells it</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Spirit knows mind of God and tells us</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Revelation so that we might know deep things of God</a:t>
            </a:r>
          </a:p>
        </p:txBody>
      </p:sp>
    </p:spTree>
    <p:extLst>
      <p:ext uri="{BB962C8B-B14F-4D97-AF65-F5344CB8AC3E}">
        <p14:creationId xmlns:p14="http://schemas.microsoft.com/office/powerpoint/2010/main" val="1214145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0638BD27-833E-4508-1587-586C7F522E60}"/>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80BF0351-BB30-D769-2A2F-7DBF7701BAAB}"/>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WORDS of Paul’s Preaching</a:t>
            </a:r>
          </a:p>
        </p:txBody>
      </p:sp>
      <p:sp>
        <p:nvSpPr>
          <p:cNvPr id="2" name="TextBox 1">
            <a:extLst>
              <a:ext uri="{FF2B5EF4-FFF2-40B4-BE49-F238E27FC236}">
                <a16:creationId xmlns:a16="http://schemas.microsoft.com/office/drawing/2014/main" id="{5325B391-3171-42C0-2B89-90B4E10B44B1}"/>
              </a:ext>
            </a:extLst>
          </p:cNvPr>
          <p:cNvSpPr txBox="1"/>
          <p:nvPr/>
        </p:nvSpPr>
        <p:spPr>
          <a:xfrm>
            <a:off x="399970" y="1407219"/>
            <a:ext cx="6211142" cy="3354765"/>
          </a:xfrm>
          <a:prstGeom prst="rect">
            <a:avLst/>
          </a:prstGeom>
          <a:noFill/>
        </p:spPr>
        <p:txBody>
          <a:bodyPr wrap="square" rtlCol="0">
            <a:spAutoFit/>
          </a:bodyPr>
          <a:lstStyle/>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These things we also speak,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not in words which man's wisdom teaches but which the Holy Spirit teaches, comparing spiritual things with spiritual. </a:t>
            </a:r>
          </a:p>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14  But the natural man does not receive the things of the Spirit of God, for they are foolishness to him; nor can he know them, because they are spiritually discerned.</a:t>
            </a:r>
          </a:p>
        </p:txBody>
      </p:sp>
      <p:sp>
        <p:nvSpPr>
          <p:cNvPr id="3" name="TextBox 2">
            <a:extLst>
              <a:ext uri="{FF2B5EF4-FFF2-40B4-BE49-F238E27FC236}">
                <a16:creationId xmlns:a16="http://schemas.microsoft.com/office/drawing/2014/main" id="{8E186152-E255-365A-299E-5DC49E65DB7A}"/>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991A7DFD-320B-2FAD-02BC-C453E3088B09}"/>
              </a:ext>
            </a:extLst>
          </p:cNvPr>
          <p:cNvSpPr txBox="1"/>
          <p:nvPr/>
        </p:nvSpPr>
        <p:spPr>
          <a:xfrm>
            <a:off x="6968598" y="1445368"/>
            <a:ext cx="4648734" cy="1384995"/>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Mystery is spoken (written)</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140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BC382D6D-A1BA-2CA9-C8AF-DC372E41E8A9}"/>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BB81119E-6FF7-A40C-0D28-C3EAF9FC12B8}"/>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WORDS of Paul’s Preaching</a:t>
            </a:r>
          </a:p>
        </p:txBody>
      </p:sp>
      <p:sp>
        <p:nvSpPr>
          <p:cNvPr id="2" name="TextBox 1">
            <a:extLst>
              <a:ext uri="{FF2B5EF4-FFF2-40B4-BE49-F238E27FC236}">
                <a16:creationId xmlns:a16="http://schemas.microsoft.com/office/drawing/2014/main" id="{6B602B9C-D469-927A-3951-8338A0E3BAFD}"/>
              </a:ext>
            </a:extLst>
          </p:cNvPr>
          <p:cNvSpPr txBox="1"/>
          <p:nvPr/>
        </p:nvSpPr>
        <p:spPr>
          <a:xfrm>
            <a:off x="399970" y="1407219"/>
            <a:ext cx="6211142" cy="3354765"/>
          </a:xfrm>
          <a:prstGeom prst="rect">
            <a:avLst/>
          </a:prstGeom>
          <a:noFill/>
        </p:spPr>
        <p:txBody>
          <a:bodyPr wrap="square" rtlCol="0">
            <a:spAutoFit/>
          </a:bodyPr>
          <a:lstStyle/>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These things we also speak, not in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words</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which man's wisdom teaches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which the Holy Spirit teache</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s, comparing spiritual things with spiritual. </a:t>
            </a:r>
          </a:p>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14  But the natural man does not receive the things of the Spirit of God, for they are foolishness to him; nor can he know them, because they are spiritually discerned.</a:t>
            </a:r>
          </a:p>
        </p:txBody>
      </p:sp>
      <p:sp>
        <p:nvSpPr>
          <p:cNvPr id="3" name="TextBox 2">
            <a:extLst>
              <a:ext uri="{FF2B5EF4-FFF2-40B4-BE49-F238E27FC236}">
                <a16:creationId xmlns:a16="http://schemas.microsoft.com/office/drawing/2014/main" id="{E9074F99-DFD5-F8A4-3179-652470A1481F}"/>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8E1E1655-CD10-A588-056E-1DFD9FAFE70B}"/>
              </a:ext>
            </a:extLst>
          </p:cNvPr>
          <p:cNvSpPr txBox="1"/>
          <p:nvPr/>
        </p:nvSpPr>
        <p:spPr>
          <a:xfrm>
            <a:off x="6968598" y="1445368"/>
            <a:ext cx="4648734" cy="198515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is spoken (written)</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Mystery given in </a:t>
            </a:r>
            <a:r>
              <a:rPr lang="en-US" sz="2400" b="1" dirty="0" err="1">
                <a:solidFill>
                  <a:srgbClr val="FFFF00"/>
                </a:solidFill>
                <a:latin typeface="Calibri" panose="020F0502020204030204" pitchFamily="34" charset="0"/>
                <a:ea typeface="Calibri" panose="020F0502020204030204" pitchFamily="34" charset="0"/>
                <a:cs typeface="Calibri" panose="020F0502020204030204" pitchFamily="34" charset="0"/>
              </a:rPr>
              <a:t>wordS</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4875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D23E312F-46DA-4857-535B-AB7C8F732D39}"/>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29938201-B826-63F9-1968-2FC3AAD82FEF}"/>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WORDS of Paul’s Preaching</a:t>
            </a:r>
          </a:p>
        </p:txBody>
      </p:sp>
      <p:sp>
        <p:nvSpPr>
          <p:cNvPr id="2" name="TextBox 1">
            <a:extLst>
              <a:ext uri="{FF2B5EF4-FFF2-40B4-BE49-F238E27FC236}">
                <a16:creationId xmlns:a16="http://schemas.microsoft.com/office/drawing/2014/main" id="{F4662BC4-A9C1-26C2-5984-2F4BBBD98E21}"/>
              </a:ext>
            </a:extLst>
          </p:cNvPr>
          <p:cNvSpPr txBox="1"/>
          <p:nvPr/>
        </p:nvSpPr>
        <p:spPr>
          <a:xfrm>
            <a:off x="399970" y="1407219"/>
            <a:ext cx="6211142" cy="3354765"/>
          </a:xfrm>
          <a:prstGeom prst="rect">
            <a:avLst/>
          </a:prstGeom>
          <a:noFill/>
        </p:spPr>
        <p:txBody>
          <a:bodyPr wrap="square" rtlCol="0">
            <a:spAutoFit/>
          </a:bodyPr>
          <a:lstStyle/>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These things we also speak, not in words which man's wisdom teaches but which the Holy Spirit teaches,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comparing spiritual things with spiritual. </a:t>
            </a:r>
          </a:p>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14  But the natural man does not receive the things of the Spirit of God, for they are foolishness to him; nor can he know them, because they are spiritually discerned.</a:t>
            </a:r>
          </a:p>
        </p:txBody>
      </p:sp>
      <p:sp>
        <p:nvSpPr>
          <p:cNvPr id="3" name="TextBox 2">
            <a:extLst>
              <a:ext uri="{FF2B5EF4-FFF2-40B4-BE49-F238E27FC236}">
                <a16:creationId xmlns:a16="http://schemas.microsoft.com/office/drawing/2014/main" id="{FFBC7783-1715-B396-8815-58E6170796D0}"/>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4AA62578-3593-B4C8-1343-E29A82B9E48B}"/>
              </a:ext>
            </a:extLst>
          </p:cNvPr>
          <p:cNvSpPr txBox="1"/>
          <p:nvPr/>
        </p:nvSpPr>
        <p:spPr>
          <a:xfrm>
            <a:off x="6968598" y="1445368"/>
            <a:ext cx="4648734" cy="332398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is spoken (written)</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given in </a:t>
            </a:r>
            <a:r>
              <a:rPr lang="en-US"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wordS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Mystery given by comparing (combining) spiritual truth to spiritual </a:t>
            </a:r>
            <a:r>
              <a:rPr lang="en-US" sz="2400" b="1" dirty="0" err="1">
                <a:solidFill>
                  <a:srgbClr val="FFFF00"/>
                </a:solidFill>
                <a:latin typeface="Calibri" panose="020F0502020204030204" pitchFamily="34" charset="0"/>
                <a:ea typeface="Calibri" panose="020F0502020204030204" pitchFamily="34" charset="0"/>
                <a:cs typeface="Calibri" panose="020F0502020204030204" pitchFamily="34" charset="0"/>
              </a:rPr>
              <a:t>wordS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9071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4CE0F79C-2270-EE14-D8FD-CD3D801BFB49}"/>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1B8F014D-780C-7E15-EE60-63278907D7F4}"/>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WORDS of Paul’s Preaching</a:t>
            </a:r>
          </a:p>
        </p:txBody>
      </p:sp>
      <p:sp>
        <p:nvSpPr>
          <p:cNvPr id="2" name="TextBox 1">
            <a:extLst>
              <a:ext uri="{FF2B5EF4-FFF2-40B4-BE49-F238E27FC236}">
                <a16:creationId xmlns:a16="http://schemas.microsoft.com/office/drawing/2014/main" id="{D512AD19-7C36-E35D-3206-ADAD02BB9857}"/>
              </a:ext>
            </a:extLst>
          </p:cNvPr>
          <p:cNvSpPr txBox="1"/>
          <p:nvPr/>
        </p:nvSpPr>
        <p:spPr>
          <a:xfrm>
            <a:off x="399970" y="1407219"/>
            <a:ext cx="6211142" cy="3354765"/>
          </a:xfrm>
          <a:prstGeom prst="rect">
            <a:avLst/>
          </a:prstGeom>
          <a:noFill/>
        </p:spPr>
        <p:txBody>
          <a:bodyPr wrap="square" rtlCol="0">
            <a:spAutoFit/>
          </a:bodyPr>
          <a:lstStyle/>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These things we also speak, not in words which man's wisdom teaches but which the Holy Spirit teaches, comparing spiritual things with spiritual. </a:t>
            </a:r>
          </a:p>
          <a:p>
            <a:pPr algn="just">
              <a:spcAft>
                <a:spcPts val="24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14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the natural man does not receive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the things of the Spirit of God, for they are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foolishness to him;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nor can he know them, because they are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spiritually discerned</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TextBox 2">
            <a:extLst>
              <a:ext uri="{FF2B5EF4-FFF2-40B4-BE49-F238E27FC236}">
                <a16:creationId xmlns:a16="http://schemas.microsoft.com/office/drawing/2014/main" id="{E4941AF7-F52B-CACC-98AC-D3B00DDC590B}"/>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8D8053AF-FA55-F665-3DDE-A65559501307}"/>
              </a:ext>
            </a:extLst>
          </p:cNvPr>
          <p:cNvSpPr txBox="1"/>
          <p:nvPr/>
        </p:nvSpPr>
        <p:spPr>
          <a:xfrm>
            <a:off x="6968598" y="1445368"/>
            <a:ext cx="4648734" cy="503214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Content</a:t>
            </a:r>
          </a:p>
          <a:p>
            <a:pPr algn="ctr"/>
            <a:endParaRPr lang="en-US" sz="2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is spoken (written)</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given in </a:t>
            </a:r>
            <a:r>
              <a:rPr lang="en-US"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wordS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given by comparing (combining) spiritual truth to spiritual </a:t>
            </a:r>
            <a:r>
              <a:rPr lang="en-US"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wordS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No uninspired man (natural) man, understands them—they are foolishness to him—they know first by spiritual discernment.</a:t>
            </a:r>
          </a:p>
        </p:txBody>
      </p:sp>
    </p:spTree>
    <p:extLst>
      <p:ext uri="{BB962C8B-B14F-4D97-AF65-F5344CB8AC3E}">
        <p14:creationId xmlns:p14="http://schemas.microsoft.com/office/powerpoint/2010/main" val="1281196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C2FD6644-B6E7-42F7-2784-97B172AF97CC}"/>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FEC8683E-6BF3-8F91-FB48-785F3056C7A7}"/>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76858D4E-A36D-C91B-61C7-A1E47036BA1A}"/>
              </a:ext>
            </a:extLst>
          </p:cNvPr>
          <p:cNvSpPr txBox="1"/>
          <p:nvPr/>
        </p:nvSpPr>
        <p:spPr>
          <a:xfrm>
            <a:off x="399970" y="1407219"/>
            <a:ext cx="6211142" cy="4947508"/>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that the Gentiles should be fellow heirs, of the same body, and partakers of His promise in Christ through the gospel.    </a:t>
            </a: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631729F9-F7A2-792F-427F-383F6979BF75}"/>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AB2CC0D1-1007-A726-21BE-153A4012E12F}"/>
              </a:ext>
            </a:extLst>
          </p:cNvPr>
          <p:cNvSpPr txBox="1"/>
          <p:nvPr/>
        </p:nvSpPr>
        <p:spPr>
          <a:xfrm>
            <a:off x="6968598" y="1445368"/>
            <a:ext cx="4648734" cy="80021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814872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C529D7E8-FB17-8317-0863-01152F0A048E}"/>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F33352C1-8190-E3F5-A975-A2A18FDD1459}"/>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200D6666-8C18-D641-4534-930CCB3911B3}"/>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revelation</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He made known to me the mystery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(as I have briefly written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that the Gentiles should be fellow heirs, of the same body, and partakers of His promise 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A401EFBE-EC3D-1BED-EFDB-53E2E034B897}"/>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2D044086-2622-CDD1-A09C-8C3CC5565C2F}"/>
              </a:ext>
            </a:extLst>
          </p:cNvPr>
          <p:cNvSpPr txBox="1"/>
          <p:nvPr/>
        </p:nvSpPr>
        <p:spPr>
          <a:xfrm>
            <a:off x="6968598" y="1445368"/>
            <a:ext cx="4648734" cy="1272143"/>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Revealed and written</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9623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861A830E-8839-C406-6BBA-93ECFB32DDE4}"/>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77196B21-1742-C815-89FA-942FAA46F0E0}"/>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0F15F3FB-7DFF-2DAE-1F23-6D490A771325}"/>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when you read, you may understand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that the Gentiles should be fellow heirs, of the same body, and partakers of His promise 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2A89C366-8C3A-14D9-3DC6-EC5486C37CE3}"/>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B7188299-FD39-2D51-A9A4-7793ED58B9F0}"/>
              </a:ext>
            </a:extLst>
          </p:cNvPr>
          <p:cNvSpPr txBox="1"/>
          <p:nvPr/>
        </p:nvSpPr>
        <p:spPr>
          <a:xfrm>
            <a:off x="6968598" y="1445368"/>
            <a:ext cx="4648734" cy="174406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Revealed and written</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When read you will understand</a:t>
            </a:r>
          </a:p>
        </p:txBody>
      </p:sp>
    </p:spTree>
    <p:extLst>
      <p:ext uri="{BB962C8B-B14F-4D97-AF65-F5344CB8AC3E}">
        <p14:creationId xmlns:p14="http://schemas.microsoft.com/office/powerpoint/2010/main" val="3854102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D9AADDB0-C369-2818-2973-EAA137036E11}"/>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39FFDDE1-0A30-D710-E478-F00C1E946590}"/>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E29F9369-939F-0A3D-0156-C985A15AEEA1}"/>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come with excellence of speech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2CB9853-9A97-0F48-BCCD-97ED5687C13A}"/>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D0871D9A-FCD2-75A7-97A2-1F9761B2D0AF}"/>
              </a:ext>
            </a:extLst>
          </p:cNvPr>
          <p:cNvSpPr txBox="1"/>
          <p:nvPr/>
        </p:nvSpPr>
        <p:spPr>
          <a:xfrm>
            <a:off x="6816198" y="1445368"/>
            <a:ext cx="4823432" cy="1200329"/>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eloquent in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4018462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C15F8B11-05D1-488F-BA07-5BC91619F8A2}"/>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9A490930-ABDD-450D-FEB3-C7C25680EABA}"/>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0A4A9D52-E69C-8C35-8955-2EE4B78FA7B5}"/>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which in other ages was not made known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that the Gentiles should be fellow heirs, of the same body, and partakers of His promise 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6A929F12-B9AA-3EF0-CB26-53F67F9F2777}"/>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7F46B635-0721-0C78-567E-53107BCCE2BD}"/>
              </a:ext>
            </a:extLst>
          </p:cNvPr>
          <p:cNvSpPr txBox="1"/>
          <p:nvPr/>
        </p:nvSpPr>
        <p:spPr>
          <a:xfrm>
            <a:off x="6968598" y="1445368"/>
            <a:ext cx="4648734" cy="221599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Revealed and written</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When read you will understand</a:t>
            </a: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Not made known until now</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8974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9A4C67C3-73D8-FF2A-489E-FDEFCEBCCDAB}"/>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F54902A3-A03C-1391-7646-0222A85E8DCD}"/>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5FA1F211-FCE9-1074-A8FC-5163C2FCA61B}"/>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revealed by the Spirit to His holy apostles and prophets:</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6  that the Gentiles should be fellow heirs, of the same body, and partakers of His promise 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AC4D4093-75E7-0F0F-605E-1854E2AF9739}"/>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119416F4-361B-A870-B279-1B5CBC3577D2}"/>
              </a:ext>
            </a:extLst>
          </p:cNvPr>
          <p:cNvSpPr txBox="1"/>
          <p:nvPr/>
        </p:nvSpPr>
        <p:spPr>
          <a:xfrm>
            <a:off x="6968598" y="1445368"/>
            <a:ext cx="4648734" cy="305724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Revealed and written</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When read you will understand</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made known until now</a:t>
            </a: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Spirit revealed to apostles and prophets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7781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964CA9FE-02DA-BA19-E4FE-5C15DDB0250D}"/>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F71C44A9-7281-1314-3CFF-3B5BF686D6C3}"/>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675B0AA8-EE46-039F-3D0F-2F9F5402EF38}"/>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6  that the Gentiles should be fellow heirs, of the same body, and partakers of His promise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280D8E48-CF6B-49F9-0F60-6428941CA9D2}"/>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EC860873-B9D5-8468-342F-DFFB5F8B9249}"/>
              </a:ext>
            </a:extLst>
          </p:cNvPr>
          <p:cNvSpPr txBox="1"/>
          <p:nvPr/>
        </p:nvSpPr>
        <p:spPr>
          <a:xfrm>
            <a:off x="6968598" y="1445368"/>
            <a:ext cx="4648734" cy="484235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Revealed and written</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When read you will understand</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made known until now</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Spirit revealed to apostles and prophets</a:t>
            </a: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MYSTERY = One body for all men</a:t>
            </a: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That body is the church</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Cannot preach Jesus without teaching about the church</a:t>
            </a:r>
          </a:p>
        </p:txBody>
      </p:sp>
    </p:spTree>
    <p:extLst>
      <p:ext uri="{BB962C8B-B14F-4D97-AF65-F5344CB8AC3E}">
        <p14:creationId xmlns:p14="http://schemas.microsoft.com/office/powerpoint/2010/main" val="1687985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75128DD7-1F3B-F31B-F119-F8B15FEF2807}"/>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6CC1A283-995A-E23D-FBFB-9978AECE0B0C}"/>
              </a:ext>
            </a:extLst>
          </p:cNvPr>
          <p:cNvSpPr txBox="1">
            <a:spLocks noChangeArrowheads="1"/>
          </p:cNvSpPr>
          <p:nvPr/>
        </p:nvSpPr>
        <p:spPr bwMode="auto">
          <a:xfrm>
            <a:off x="3206972" y="41511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MYSTERY of Paul’s Preaching</a:t>
            </a:r>
          </a:p>
        </p:txBody>
      </p:sp>
      <p:sp>
        <p:nvSpPr>
          <p:cNvPr id="2" name="TextBox 1">
            <a:extLst>
              <a:ext uri="{FF2B5EF4-FFF2-40B4-BE49-F238E27FC236}">
                <a16:creationId xmlns:a16="http://schemas.microsoft.com/office/drawing/2014/main" id="{232715DD-A760-8E58-F00C-AF0F79962612}"/>
              </a:ext>
            </a:extLst>
          </p:cNvPr>
          <p:cNvSpPr txBox="1"/>
          <p:nvPr/>
        </p:nvSpPr>
        <p:spPr>
          <a:xfrm>
            <a:off x="399970" y="1407219"/>
            <a:ext cx="6211142" cy="4785926"/>
          </a:xfrm>
          <a:prstGeom prst="rect">
            <a:avLst/>
          </a:prstGeom>
          <a:noFill/>
        </p:spPr>
        <p:txBody>
          <a:bodyPr wrap="square" rtlCol="0">
            <a:spAutoFit/>
          </a:bodyPr>
          <a:lstStyle/>
          <a:p>
            <a:pPr algn="just">
              <a:spcAft>
                <a:spcPts val="70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3  how that by revelation He made known to me the mystery (as I have briefly written already,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by which, when you read, you may understand my knowledge in the mystery of Christ),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which in other ages was not made known to the sons of men, as it has now been revealed by the Spirit to His holy apostles and prophets: </a:t>
            </a:r>
          </a:p>
          <a:p>
            <a:pPr algn="just">
              <a:spcAft>
                <a:spcPts val="7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6  that the Gentiles should be fellow heirs, of the same body, and partakers of His promise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 Christ through the gospel.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Eph. 3:3-6</a:t>
            </a:r>
          </a:p>
        </p:txBody>
      </p:sp>
      <p:sp>
        <p:nvSpPr>
          <p:cNvPr id="3" name="TextBox 2">
            <a:extLst>
              <a:ext uri="{FF2B5EF4-FFF2-40B4-BE49-F238E27FC236}">
                <a16:creationId xmlns:a16="http://schemas.microsoft.com/office/drawing/2014/main" id="{2A6F06F6-0CB7-D707-3B3D-0204E720C602}"/>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93C24FA7-09D3-01D2-458A-C29DF9F08606}"/>
              </a:ext>
            </a:extLst>
          </p:cNvPr>
          <p:cNvSpPr txBox="1"/>
          <p:nvPr/>
        </p:nvSpPr>
        <p:spPr>
          <a:xfrm>
            <a:off x="6968598" y="1445368"/>
            <a:ext cx="4648734" cy="484235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Mystery</a:t>
            </a:r>
          </a:p>
          <a:p>
            <a:pPr algn="ctr">
              <a:spcAft>
                <a:spcPts val="800"/>
              </a:spcAft>
            </a:pPr>
            <a:endParaRPr lang="en-US"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Revealed and written</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When read you will understand</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made known until now</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Spirit revealed to apostles and prophets</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MYSTERY = One body for all men</a:t>
            </a:r>
          </a:p>
          <a:p>
            <a:pPr>
              <a:spcAft>
                <a:spcPts val="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That body is the church</a:t>
            </a:r>
          </a:p>
          <a:p>
            <a:pPr>
              <a:spcAft>
                <a:spcPts val="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Cannot preach Jesus without teaching about the church</a:t>
            </a:r>
          </a:p>
        </p:txBody>
      </p:sp>
    </p:spTree>
    <p:extLst>
      <p:ext uri="{BB962C8B-B14F-4D97-AF65-F5344CB8AC3E}">
        <p14:creationId xmlns:p14="http://schemas.microsoft.com/office/powerpoint/2010/main" val="567465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B4D7A6D5-6482-81E3-026C-45F1605A3701}"/>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00C25D21-A24A-30DA-1119-5FC6A07A8410}"/>
              </a:ext>
            </a:extLst>
          </p:cNvPr>
          <p:cNvSpPr txBox="1">
            <a:spLocks noChangeArrowheads="1"/>
          </p:cNvSpPr>
          <p:nvPr/>
        </p:nvSpPr>
        <p:spPr bwMode="auto">
          <a:xfrm>
            <a:off x="2982383" y="445589"/>
            <a:ext cx="87333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800" b="1">
                <a:solidFill>
                  <a:srgbClr val="FFFF00"/>
                </a:solidFill>
                <a:latin typeface="Calibri" panose="020F0502020204030204" pitchFamily="34" charset="0"/>
                <a:cs typeface="Calibri" panose="020F0502020204030204" pitchFamily="34" charset="0"/>
              </a:rPr>
              <a:t>Becoming Part of His Plan</a:t>
            </a:r>
            <a:endParaRPr lang="en-US" altLang="en-US" sz="48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F050047-A34B-DA48-F9B0-1932821AD952}"/>
              </a:ext>
            </a:extLst>
          </p:cNvPr>
          <p:cNvSpPr txBox="1"/>
          <p:nvPr/>
        </p:nvSpPr>
        <p:spPr>
          <a:xfrm>
            <a:off x="411998" y="1595907"/>
            <a:ext cx="11475202" cy="4308872"/>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rPr>
              <a:t>Do YOU 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rPr>
              <a:t>Will YOU 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rPr>
              <a:t>Will YOU 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rPr>
              <a:t>Will YOU Be Baptized/Immersed, today			   Acts 2:38</a:t>
            </a:r>
          </a:p>
          <a:p>
            <a:pPr lvl="3" algn="just" defTabSz="457200">
              <a:spcAft>
                <a:spcPts val="900"/>
              </a:spcAft>
              <a:buClr>
                <a:schemeClr val="bg1"/>
              </a:buClr>
              <a:tabLst>
                <a:tab pos="457200" algn="l"/>
              </a:tabLst>
            </a:pPr>
            <a:endParaRPr lang="en-US" sz="1050" b="1" dirty="0">
              <a:solidFill>
                <a:schemeClr val="bg1"/>
              </a:solidFill>
              <a:latin typeface="Calibri" panose="020F0502020204030204" pitchFamily="34" charset="0"/>
            </a:endParaRPr>
          </a:p>
          <a:p>
            <a:pPr lvl="3" algn="ctr" defTabSz="457200">
              <a:spcAft>
                <a:spcPts val="900"/>
              </a:spcAft>
              <a:buClr>
                <a:schemeClr val="bg1"/>
              </a:buClr>
              <a:tabLst>
                <a:tab pos="457200" algn="l"/>
              </a:tabLst>
            </a:pPr>
            <a:r>
              <a:rPr lang="en-US" sz="28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05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rPr>
              <a:t>Will YOU Live Faithfully Until You Die		 		   Rev. 2:10</a:t>
            </a:r>
            <a:endParaRPr lang="en-US" sz="2400" b="1" i="0" u="none" strike="noStrike" baseline="0" dirty="0">
              <a:solidFill>
                <a:schemeClr val="bg1"/>
              </a:solidFill>
              <a:latin typeface="Calibri" panose="020F0502020204030204" pitchFamily="34" charset="0"/>
            </a:endParaRPr>
          </a:p>
          <a:p>
            <a:pPr marR="0" algn="l" rtl="0"/>
            <a:endParaRPr lang="en-US" sz="25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554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D5018C93-D3F0-A370-22E7-D57F9F652669}"/>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E6DF2DD7-BC30-ECA6-3A10-0236037FB1C0}"/>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96BA75D6-682D-93CD-2F12-5320BEF8BDC6}"/>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with persuasive words of human wisdom,</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CC3A2C07-6F3E-B420-D0CB-C1F839BE5D22}"/>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69701DCF-441E-C254-9169-549C4A2803E0}"/>
              </a:ext>
            </a:extLst>
          </p:cNvPr>
          <p:cNvSpPr txBox="1"/>
          <p:nvPr/>
        </p:nvSpPr>
        <p:spPr>
          <a:xfrm>
            <a:off x="6816198" y="1445368"/>
            <a:ext cx="4823432" cy="1800493"/>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based on man’s wisdom</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57257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CBC72EAA-3DC2-945C-5D16-38A9CC33B93C}"/>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02DB9DDE-B407-9A8A-5469-727975063113}"/>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5CEE275A-0BD0-C201-EDDF-000EE5078E38}"/>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DF65BC4A-D5D4-2A11-BAB4-9ACE2558A6E9}"/>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218862FD-1990-6041-AEC3-9CDFBA49E14E}"/>
              </a:ext>
            </a:extLst>
          </p:cNvPr>
          <p:cNvSpPr txBox="1"/>
          <p:nvPr/>
        </p:nvSpPr>
        <p:spPr>
          <a:xfrm>
            <a:off x="6816198" y="1445368"/>
            <a:ext cx="4823432" cy="2400657"/>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based on man’s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From weakness, fear, trembling</a:t>
            </a:r>
          </a:p>
        </p:txBody>
      </p:sp>
    </p:spTree>
    <p:extLst>
      <p:ext uri="{BB962C8B-B14F-4D97-AF65-F5344CB8AC3E}">
        <p14:creationId xmlns:p14="http://schemas.microsoft.com/office/powerpoint/2010/main" val="402252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321C10A6-E4A0-10C1-2F9C-9F28CAE42167}"/>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516055D0-81E6-267D-2014-02D5FAB49DF7}"/>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6D34B0FB-0A8C-8F83-4844-5DB2F913A45F}"/>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persuasive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5DEB437-5EB2-070C-EAE7-37C65B7C8418}"/>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7A037580-7481-A9CD-BBD1-63331BA0DC7B}"/>
              </a:ext>
            </a:extLst>
          </p:cNvPr>
          <p:cNvSpPr txBox="1"/>
          <p:nvPr/>
        </p:nvSpPr>
        <p:spPr>
          <a:xfrm>
            <a:off x="6816198" y="1445368"/>
            <a:ext cx="4823432" cy="3000821"/>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based on man’s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From weakness, fear, trembling</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Not persuasive words of wisdom</a:t>
            </a:r>
          </a:p>
        </p:txBody>
      </p:sp>
    </p:spTree>
    <p:extLst>
      <p:ext uri="{BB962C8B-B14F-4D97-AF65-F5344CB8AC3E}">
        <p14:creationId xmlns:p14="http://schemas.microsoft.com/office/powerpoint/2010/main" val="405828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C4C720BB-01B3-A469-47B4-25468EBA1B6D}"/>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51D6D4B9-C7E4-3BA7-9CFE-F9CDCB95199F}"/>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6B6341D2-2C5A-1001-69C2-C46FA3906941}"/>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in demonstration of the Spirit and of power</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9D7E8DC-75FD-346B-1769-EA711ACBD7BE}"/>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9C740238-A18E-1F18-4969-378504C6798F}"/>
              </a:ext>
            </a:extLst>
          </p:cNvPr>
          <p:cNvSpPr txBox="1"/>
          <p:nvPr/>
        </p:nvSpPr>
        <p:spPr>
          <a:xfrm>
            <a:off x="6816198" y="1445368"/>
            <a:ext cx="4823432" cy="3600986"/>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based on man’s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From weakness, fear, trembling</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persuasive words of wisdom</a:t>
            </a: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Showed the power of the Spirit</a:t>
            </a:r>
          </a:p>
        </p:txBody>
      </p:sp>
    </p:spTree>
    <p:extLst>
      <p:ext uri="{BB962C8B-B14F-4D97-AF65-F5344CB8AC3E}">
        <p14:creationId xmlns:p14="http://schemas.microsoft.com/office/powerpoint/2010/main" val="280653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52D75795-75ED-077D-3A24-1E3F60254EF2}"/>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238C998F-4226-11B7-6C46-180C4B1138A6}"/>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2CABC5B8-A979-E414-6FEB-EC74B829408B}"/>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faith should not be in the wisdom of men but in the power of God.</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54BE9EE-A5F5-F336-9611-0C47F11C8620}"/>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C7F0DB99-33CA-5472-A6C1-CD5D3DD53D4A}"/>
              </a:ext>
            </a:extLst>
          </p:cNvPr>
          <p:cNvSpPr txBox="1"/>
          <p:nvPr/>
        </p:nvSpPr>
        <p:spPr>
          <a:xfrm>
            <a:off x="6816198" y="1445368"/>
            <a:ext cx="4823432" cy="4201150"/>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based on man’s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From weakness, fear, trembling</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persuasive words of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Showed the power of the Spirit</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Content: crucified Jesus Christ</a:t>
            </a:r>
            <a:endParaRPr lang="en-US" sz="1800" b="1" i="0" u="none" strike="noStrike" cap="none" dirty="0">
              <a:solidFill>
                <a:schemeClr val="bg1"/>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2754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a:extLst>
            <a:ext uri="{FF2B5EF4-FFF2-40B4-BE49-F238E27FC236}">
              <a16:creationId xmlns:a16="http://schemas.microsoft.com/office/drawing/2014/main" id="{E8A188A9-DED8-E238-DD9F-A62672FDB801}"/>
            </a:ext>
          </a:extLst>
        </p:cNvPr>
        <p:cNvGrpSpPr/>
        <p:nvPr/>
      </p:nvGrpSpPr>
      <p:grpSpPr>
        <a:xfrm>
          <a:off x="0" y="0"/>
          <a:ext cx="0" cy="0"/>
          <a:chOff x="0" y="0"/>
          <a:chExt cx="0" cy="0"/>
        </a:xfrm>
      </p:grpSpPr>
      <p:sp>
        <p:nvSpPr>
          <p:cNvPr id="6" name="Text Box 3">
            <a:extLst>
              <a:ext uri="{FF2B5EF4-FFF2-40B4-BE49-F238E27FC236}">
                <a16:creationId xmlns:a16="http://schemas.microsoft.com/office/drawing/2014/main" id="{42B2FA86-D406-C3AF-EE22-27E282AC5B1D}"/>
              </a:ext>
            </a:extLst>
          </p:cNvPr>
          <p:cNvSpPr txBox="1">
            <a:spLocks noChangeArrowheads="1"/>
          </p:cNvSpPr>
          <p:nvPr/>
        </p:nvSpPr>
        <p:spPr bwMode="auto">
          <a:xfrm>
            <a:off x="3206972" y="445590"/>
            <a:ext cx="796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4000" b="1" dirty="0">
                <a:solidFill>
                  <a:srgbClr val="FFFF00"/>
                </a:solidFill>
                <a:latin typeface="Calibri" panose="020F0502020204030204" pitchFamily="34" charset="0"/>
                <a:cs typeface="Calibri" panose="020F0502020204030204" pitchFamily="34" charset="0"/>
              </a:rPr>
              <a:t>The STYLE of Paul’s Preaching</a:t>
            </a:r>
          </a:p>
        </p:txBody>
      </p:sp>
      <p:sp>
        <p:nvSpPr>
          <p:cNvPr id="2" name="TextBox 1">
            <a:extLst>
              <a:ext uri="{FF2B5EF4-FFF2-40B4-BE49-F238E27FC236}">
                <a16:creationId xmlns:a16="http://schemas.microsoft.com/office/drawing/2014/main" id="{F37DC410-C3C9-69F0-26B8-A384AF135163}"/>
              </a:ext>
            </a:extLst>
          </p:cNvPr>
          <p:cNvSpPr txBox="1"/>
          <p:nvPr/>
        </p:nvSpPr>
        <p:spPr>
          <a:xfrm>
            <a:off x="399970" y="1407219"/>
            <a:ext cx="6211142" cy="5176461"/>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And I, brethren, when I came to you, did not come with excellence of speech or of wisdom declaring to you the testimony of God.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For I determined not to know anything among you except Jesus Christ and Him crucified.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I was with you in weakness, in fear, and in much trembling.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And my speech and my preaching were not with persuasive words of human wisdom, but in demonstration of the Spirit and of power, </a:t>
            </a:r>
          </a:p>
          <a:p>
            <a:pPr algn="just">
              <a:spcAft>
                <a:spcPts val="60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that your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faith</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should not be in the wisdom of men but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in the power of God</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C4C2D81-BD5C-FDA6-EBEB-65FEFACF966E}"/>
              </a:ext>
            </a:extLst>
          </p:cNvPr>
          <p:cNvSpPr txBox="1"/>
          <p:nvPr/>
        </p:nvSpPr>
        <p:spPr>
          <a:xfrm>
            <a:off x="5406190" y="2277978"/>
            <a:ext cx="1459832" cy="307777"/>
          </a:xfrm>
          <a:prstGeom prst="rect">
            <a:avLst/>
          </a:prstGeom>
          <a:noFill/>
        </p:spPr>
        <p:txBody>
          <a:bodyPr wrap="square" rtlCol="0">
            <a:spAutoFit/>
          </a:bodyPr>
          <a:lstStyle/>
          <a:p>
            <a:r>
              <a:rPr lang="en-US" sz="1400" b="0" i="0" u="none" strike="noStrike" cap="none" dirty="0">
                <a:solidFill>
                  <a:srgbClr val="000000"/>
                </a:solidFill>
                <a:latin typeface="Arial"/>
                <a:ea typeface="Arial"/>
                <a:cs typeface="Arial"/>
                <a:sym typeface="Arial"/>
              </a:rPr>
              <a:t>Your text here</a:t>
            </a:r>
          </a:p>
        </p:txBody>
      </p:sp>
      <p:sp>
        <p:nvSpPr>
          <p:cNvPr id="4" name="TextBox 3">
            <a:extLst>
              <a:ext uri="{FF2B5EF4-FFF2-40B4-BE49-F238E27FC236}">
                <a16:creationId xmlns:a16="http://schemas.microsoft.com/office/drawing/2014/main" id="{87E3330B-62DD-582C-7CE8-B21C730B2E59}"/>
              </a:ext>
            </a:extLst>
          </p:cNvPr>
          <p:cNvSpPr txBox="1"/>
          <p:nvPr/>
        </p:nvSpPr>
        <p:spPr>
          <a:xfrm>
            <a:off x="6816198" y="1445368"/>
            <a:ext cx="4823432" cy="4801314"/>
          </a:xfrm>
          <a:prstGeom prst="rect">
            <a:avLst/>
          </a:prstGeom>
          <a:noFill/>
          <a:ln w="28575">
            <a:solidFill>
              <a:srgbClr val="FFFF00"/>
            </a:solidFill>
          </a:ln>
        </p:spPr>
        <p:txBody>
          <a:bodyPr wrap="square" rtlCol="0">
            <a:spAutoFit/>
          </a:bodyPr>
          <a:lstStyle/>
          <a:p>
            <a:pPr algn="ctr"/>
            <a:r>
              <a:rPr lang="en-US" sz="32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Paul’s Preaching Style</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a:p>
            <a:pPr algn="ctr"/>
            <a:r>
              <a:rPr lang="en-US" sz="16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rPr>
              <a:t> </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eloquent in style</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based on man’s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From weakness, fear, trembling</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Not persuasive words of wisdom</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Showed the power of the Spirit</a:t>
            </a:r>
          </a:p>
          <a:p>
            <a:pPr>
              <a:spcAft>
                <a:spcPts val="1800"/>
              </a:spcAft>
              <a:buFontTx/>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Content: crucified Jesus Christ</a:t>
            </a:r>
          </a:p>
          <a:p>
            <a:pPr>
              <a:spcAft>
                <a:spcPts val="1800"/>
              </a:spcAft>
              <a:buFontTx/>
              <a:buChar char="-"/>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  Results: faith in God’s power</a:t>
            </a:r>
            <a:endParaRPr lang="en-US" sz="1800" b="1" i="0" u="none" strike="noStrike" cap="none" dirty="0">
              <a:solidFill>
                <a:srgbClr val="FFFF00"/>
              </a:solidFill>
              <a:latin typeface="Calibri" panose="020F0502020204030204" pitchFamily="34" charset="0"/>
              <a:ea typeface="Calibri" panose="020F0502020204030204" pitchFamily="34" charset="0"/>
              <a:cs typeface="Calibri" panose="020F0502020204030204" pitchFamily="34" charset="0"/>
              <a:sym typeface="Arial"/>
            </a:endParaRPr>
          </a:p>
        </p:txBody>
      </p:sp>
    </p:spTree>
    <p:extLst>
      <p:ext uri="{BB962C8B-B14F-4D97-AF65-F5344CB8AC3E}">
        <p14:creationId xmlns:p14="http://schemas.microsoft.com/office/powerpoint/2010/main" val="195640387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4453</TotalTime>
  <Words>4596</Words>
  <Application>Microsoft Office PowerPoint</Application>
  <PresentationFormat>Widescreen</PresentationFormat>
  <Paragraphs>365</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Cambria</vt:lpstr>
      <vt:lpstr>Office Theme</vt:lpstr>
      <vt:lpstr>Revelation of His Wisdom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318</cp:revision>
  <cp:lastPrinted>2025-06-15T20:36:38Z</cp:lastPrinted>
  <dcterms:modified xsi:type="dcterms:W3CDTF">2025-06-16T18:27:17Z</dcterms:modified>
</cp:coreProperties>
</file>