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9BAC-D3BC-FF39-B792-DE5A2DB4D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FB6DB-B0AF-2D1F-D772-9956163A0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DA551-4118-B1D1-31EA-0156EE5D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EF02D-4F1D-4E2E-2D38-20D6B4C4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7C97-38E0-2628-D2CC-C067E71A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yellow and red background with a blue and white comic book&#10;&#10;Description automatically generated">
            <a:extLst>
              <a:ext uri="{FF2B5EF4-FFF2-40B4-BE49-F238E27FC236}">
                <a16:creationId xmlns:a16="http://schemas.microsoft.com/office/drawing/2014/main" id="{7D97F406-4D12-8BB6-3220-1C01450C9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8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0EF5-C769-AA1E-4D27-A8C35D0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FB5FA9-FE23-3D74-FFBE-33074E6D0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2FCBD-9CB3-67CC-E64E-16CF534D3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F7CD0-1A33-5F35-CAC4-52AB8E67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36566-4874-26CB-0B6D-89E4AAA8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4EAF7-710E-CFA0-8531-E2D00270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0308-A377-2776-EE46-06CC7CCB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69DA1-FAAE-5D52-92D3-8DC670E11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47534-DA4F-7552-0340-4A7CAF34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2625B-2FCC-45B2-B5A0-1580778A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6AAE7-9137-BDB0-1BE6-EC2AE279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09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96ACE-D891-C78A-94FC-0E90E0608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B660E-8246-71CF-ACFE-E549CB3C5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816AA-B156-F7EE-7CFF-1A643476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0208-626D-4298-6700-57574779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8B6A8-FE7D-D9E6-E49B-8828B902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2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8763-FFE5-B681-68E6-04CB285D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91F19-016C-9E40-080C-126BB2D7C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96D4E-2E2C-2684-5180-4C48F09C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5C995-43A7-9707-7EAC-F509D09A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4D08-6EAA-1126-666E-BC11FF24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yellow and orange background&#10;&#10;Description automatically generated">
            <a:extLst>
              <a:ext uri="{FF2B5EF4-FFF2-40B4-BE49-F238E27FC236}">
                <a16:creationId xmlns:a16="http://schemas.microsoft.com/office/drawing/2014/main" id="{FA76A655-D9D8-2362-49FD-64785C9F1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and orange background&#10;&#10;Description automatically generated">
            <a:extLst>
              <a:ext uri="{FF2B5EF4-FFF2-40B4-BE49-F238E27FC236}">
                <a16:creationId xmlns:a16="http://schemas.microsoft.com/office/drawing/2014/main" id="{ED3D5B61-459C-DA6A-58AA-6A4B042ED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91F19-016C-9E40-080C-126BB2D7C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1362635"/>
            <a:ext cx="11156576" cy="481432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1500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96D4E-2E2C-2684-5180-4C48F09C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5C995-43A7-9707-7EAC-F509D09A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4D08-6EAA-1126-666E-BC11FF24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5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B36B3-469A-81D5-4A38-11A3F300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FCE05-F93F-B1A3-CB1D-B18FDE67E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2047C-66D3-63D7-799A-CA20F2D7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1A3F5-5E8B-CCF5-0634-ABD80DDD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35F44-0C47-85FB-E514-53A63EC6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6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5DEB-8D84-70C8-8F64-EE4D92B7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9ACEA-7A15-709F-56EC-EE595D03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F98A4-ED89-A9C2-E034-F7866BE00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4DE3-7628-02C2-5417-E092DBD1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88A5-C167-EA54-B62C-FC1F0A01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79E83-F498-DE37-D96E-DADD1F13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1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213E-D2B0-BA9C-98F3-5B320127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4551C-618A-8871-60AF-B99DAA258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AF138-4A8B-4AF2-805B-2F6C64B63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17BE6-E6AB-96D3-27A1-57DEDE982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E2ECA-624D-F4AF-700C-38B8CEC3C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3618E-C353-E671-AC3B-FB62AAB4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8AE74-5906-C772-E0BF-FA11145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DB67AF-63E3-5509-B4EF-7AB438B0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4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FD98-46E1-2342-36DB-EC4ADD43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F1A2E-9FBA-7B01-FEC3-32AD88F5F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BA6FD-BC10-26CE-B2FA-EA585A67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0A13F-6020-798D-5D8E-B665E63A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9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2A69F6-F452-E18A-88DE-031E00D3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57394-0D83-7442-344C-8A45B58B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8D6B-0981-B882-5580-752DF655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9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820F-C9DC-122D-091C-6F18518E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4E24D-B607-FD1E-A0BD-9152812C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938A9-0C1E-BCCB-3674-A8DCB0ECA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D69AA-1F9C-DA74-B4B0-B144E4F6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66FA7-9B11-F803-69E4-BD292591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FE07-9FD0-1253-8E47-A022AE6A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FE00D4-5A5D-AEC6-A61E-C9A1D150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17766-16FC-7195-D929-51AC92D4D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B3AF8-6B30-BF53-0D0B-A6554EAB2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E87E-AE91-4739-AE55-4323710F2B0D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DA9C-E352-9BB0-1B51-DC885D27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0F209-7A9D-CB4D-B5AC-3C2B88133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37F1-DC73-44B7-9A36-7ACBCB6F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1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speech bubble with black text&#10;&#10;Description automatically generated">
            <a:extLst>
              <a:ext uri="{FF2B5EF4-FFF2-40B4-BE49-F238E27FC236}">
                <a16:creationId xmlns:a16="http://schemas.microsoft.com/office/drawing/2014/main" id="{A05F263E-4E35-C724-7C61-33DB56C36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52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46914FC-C809-5F90-7F03-03BAFAF29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1" r="94710" b="10978"/>
          <a:stretch/>
        </p:blipFill>
        <p:spPr>
          <a:xfrm>
            <a:off x="504" y="923366"/>
            <a:ext cx="644955" cy="518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63E1C-1EE9-185C-D13B-D197A07E8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744" y="1577386"/>
            <a:ext cx="10078038" cy="950661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100" b="1" dirty="0">
                <a:effectLst>
                  <a:glow rad="63500">
                    <a:schemeClr val="bg1"/>
                  </a:glow>
                </a:effectLst>
              </a:rPr>
              <a:t>A hero has a tender heart for the Word of God (2 Kgs. 22:10-11, 19)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100" b="1" dirty="0">
                <a:effectLst>
                  <a:glow rad="63500">
                    <a:schemeClr val="bg1"/>
                  </a:glow>
                </a:effectLst>
              </a:rPr>
              <a:t>A hero seeks to know the wisdom and the will of God more (2 Kgs. 22:13)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100" b="1" dirty="0">
                <a:effectLst>
                  <a:glow rad="63500">
                    <a:schemeClr val="bg1"/>
                  </a:glow>
                </a:effectLst>
              </a:rPr>
              <a:t>A hero promises to humbly follow the Lord (2 Kgs. 23:3; 2 Chron. 34:31)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12F3F6-E12C-B917-2605-D38FC06529B9}"/>
              </a:ext>
            </a:extLst>
          </p:cNvPr>
          <p:cNvSpPr txBox="1">
            <a:spLocks/>
          </p:cNvSpPr>
          <p:nvPr/>
        </p:nvSpPr>
        <p:spPr>
          <a:xfrm>
            <a:off x="1171744" y="5983122"/>
            <a:ext cx="10939900" cy="950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100" b="1" dirty="0">
                <a:effectLst>
                  <a:glow rad="63500">
                    <a:schemeClr val="bg1"/>
                  </a:glow>
                </a:effectLst>
              </a:rPr>
              <a:t>A hero helps others to know the Word of God (2 Chron. 34:29-30)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100" b="1" dirty="0">
                <a:effectLst>
                  <a:glow rad="63500">
                    <a:schemeClr val="bg1"/>
                  </a:glow>
                </a:effectLst>
              </a:rPr>
              <a:t>A hero helps others to obey the Word of God (2 Chron. 34:31-33a</a:t>
            </a:r>
            <a:r>
              <a:rPr lang="en-US" sz="2100" b="1">
                <a:effectLst>
                  <a:glow rad="63500">
                    <a:schemeClr val="bg1"/>
                  </a:glow>
                </a:effectLst>
              </a:rPr>
              <a:t>; 35:2-3, 7; </a:t>
            </a:r>
            <a:r>
              <a:rPr lang="en-US" sz="2100" b="1" dirty="0">
                <a:effectLst>
                  <a:glow rad="63500">
                    <a:schemeClr val="bg1"/>
                  </a:glow>
                </a:effectLst>
              </a:rPr>
              <a:t>2 Kgs. 23:21)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100" b="1" dirty="0">
                <a:effectLst>
                  <a:glow rad="63500">
                    <a:schemeClr val="bg1"/>
                  </a:glow>
                </a:effectLst>
              </a:rPr>
              <a:t>A hero has a positive influence on others around him for God (2 Chron. 34:33b)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813A17-B58A-05B6-5099-21D446A4C762}"/>
              </a:ext>
            </a:extLst>
          </p:cNvPr>
          <p:cNvSpPr txBox="1">
            <a:spLocks/>
          </p:cNvSpPr>
          <p:nvPr/>
        </p:nvSpPr>
        <p:spPr>
          <a:xfrm>
            <a:off x="1171744" y="3068947"/>
            <a:ext cx="10861760" cy="950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100" b="1" dirty="0">
                <a:effectLst>
                  <a:glow rad="63500">
                    <a:schemeClr val="bg1"/>
                  </a:glow>
                </a:effectLst>
              </a:rPr>
              <a:t>A hero seeks God from a young age, even if no one else does (2 Chron. 34:1-3a)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100" b="1" dirty="0">
                <a:effectLst>
                  <a:glow rad="63500">
                    <a:schemeClr val="bg1"/>
                  </a:glow>
                </a:effectLst>
              </a:rPr>
              <a:t>A hero seeks to get rid of all wrong around him (2 Chron. 34:3b-5; 2 Kgs. 23:4-20)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100" b="1" dirty="0">
                <a:effectLst>
                  <a:glow rad="63500">
                    <a:schemeClr val="bg1"/>
                  </a:glow>
                </a:effectLst>
              </a:rPr>
              <a:t>A hero knows what is right and will not turn from it (2 Kgs. 22:2; 23:24-25; 2 Chron. 34:2)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6CBFF4-02D5-D565-ADB1-936232C4BD5E}"/>
              </a:ext>
            </a:extLst>
          </p:cNvPr>
          <p:cNvSpPr txBox="1">
            <a:spLocks/>
          </p:cNvSpPr>
          <p:nvPr/>
        </p:nvSpPr>
        <p:spPr>
          <a:xfrm>
            <a:off x="1171744" y="4509491"/>
            <a:ext cx="11019752" cy="950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100" b="1" dirty="0">
                <a:effectLst>
                  <a:glow rad="63500">
                    <a:schemeClr val="bg1"/>
                  </a:glow>
                </a:effectLst>
              </a:rPr>
              <a:t>Josiah’s grandfather and father were very evil men (2 Kgs. 21)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100" b="1" dirty="0">
                <a:effectLst>
                  <a:glow rad="63500">
                    <a:schemeClr val="bg1"/>
                  </a:glow>
                </a:effectLst>
              </a:rPr>
              <a:t>Josiah’s countrymen had not worshiped properly for 400+ years (2 Kgs. 23:22; 2 Chron. 34:18)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100" b="1" dirty="0">
                <a:effectLst>
                  <a:glow rad="63500">
                    <a:schemeClr val="bg1"/>
                  </a:glow>
                </a:effectLst>
              </a:rPr>
              <a:t>Josiah grew up in a time when the Book of God’s Law was missing (2 Chr. 34:14-15; 2 Kgs. 22:8)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52F73C-18CC-0CF4-097F-2110387FC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t="13461" r="36470" b="75166"/>
          <a:stretch/>
        </p:blipFill>
        <p:spPr>
          <a:xfrm>
            <a:off x="735106" y="923366"/>
            <a:ext cx="7010400" cy="779928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946C217-5B56-2EEA-A58F-72F72CF45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35947" r="9607" b="53601"/>
          <a:stretch/>
        </p:blipFill>
        <p:spPr>
          <a:xfrm>
            <a:off x="645458" y="2465294"/>
            <a:ext cx="10374797" cy="716773"/>
          </a:xfrm>
          <a:prstGeom prst="rect">
            <a:avLst/>
          </a:prstGeom>
        </p:spPr>
      </p:pic>
      <p:pic>
        <p:nvPicPr>
          <p:cNvPr id="20" name="Picture 1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FB931CF-520B-9BAF-2B93-7A16A5FD6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t="57511" r="24630" b="33499"/>
          <a:stretch/>
        </p:blipFill>
        <p:spPr>
          <a:xfrm>
            <a:off x="735106" y="3944067"/>
            <a:ext cx="8453718" cy="616441"/>
          </a:xfrm>
          <a:prstGeom prst="rect">
            <a:avLst/>
          </a:prstGeom>
        </p:spPr>
      </p:pic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764A759-C355-914E-7AC0-DA4883DFB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78695" r="20806" b="10977"/>
          <a:stretch/>
        </p:blipFill>
        <p:spPr>
          <a:xfrm>
            <a:off x="645458" y="5396753"/>
            <a:ext cx="9009530" cy="7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8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speech bubble with text&#10;&#10;Description automatically generated">
            <a:extLst>
              <a:ext uri="{FF2B5EF4-FFF2-40B4-BE49-F238E27FC236}">
                <a16:creationId xmlns:a16="http://schemas.microsoft.com/office/drawing/2014/main" id="{02F184A3-2C2B-7719-05B9-6422488F3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B2F79-38E0-BC76-032D-28FE89738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0" y="1362635"/>
            <a:ext cx="11156576" cy="5378824"/>
          </a:xfrm>
        </p:spPr>
        <p:txBody>
          <a:bodyPr>
            <a:normAutofit/>
          </a:bodyPr>
          <a:lstStyle/>
          <a:p>
            <a:r>
              <a:rPr lang="en-US" sz="3200" dirty="0"/>
              <a:t>Believe Jesus is the Son of God</a:t>
            </a:r>
          </a:p>
          <a:p>
            <a:pPr lvl="1"/>
            <a:r>
              <a:rPr lang="en-US" sz="2800" dirty="0"/>
              <a:t>John 3:16</a:t>
            </a:r>
          </a:p>
          <a:p>
            <a:r>
              <a:rPr lang="en-US" sz="3200" dirty="0"/>
              <a:t>Repent of your sins</a:t>
            </a:r>
          </a:p>
          <a:p>
            <a:pPr lvl="1"/>
            <a:r>
              <a:rPr lang="en-US" sz="2800" dirty="0"/>
              <a:t>Luke 13:3</a:t>
            </a:r>
          </a:p>
          <a:p>
            <a:r>
              <a:rPr lang="en-US" sz="3200" dirty="0"/>
              <a:t>Confess your faith in Jesus Christ</a:t>
            </a:r>
          </a:p>
          <a:p>
            <a:pPr lvl="1"/>
            <a:r>
              <a:rPr lang="en-US" sz="2800" dirty="0"/>
              <a:t>Romans 10:9</a:t>
            </a:r>
          </a:p>
          <a:p>
            <a:r>
              <a:rPr lang="en-US" sz="3200" dirty="0"/>
              <a:t>Be baptized into Christ for the forgiveness of your sins</a:t>
            </a:r>
          </a:p>
          <a:p>
            <a:pPr lvl="1"/>
            <a:r>
              <a:rPr lang="en-US" sz="2800" dirty="0"/>
              <a:t>Acts 2:38</a:t>
            </a:r>
          </a:p>
          <a:p>
            <a:r>
              <a:rPr lang="en-US" sz="3200" dirty="0"/>
              <a:t>Live faithfully in service to the Lord</a:t>
            </a:r>
          </a:p>
          <a:p>
            <a:pPr lvl="1"/>
            <a:r>
              <a:rPr lang="en-US" sz="2800" dirty="0"/>
              <a:t>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165858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288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2025-06-07T23:36:25Z</dcterms:created>
  <dcterms:modified xsi:type="dcterms:W3CDTF">2025-06-08T12:44:11Z</dcterms:modified>
</cp:coreProperties>
</file>