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64" r:id="rId5"/>
    <p:sldId id="265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6" autoAdjust="0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F6EC45B9-512E-3ED2-0A88-AFEFEBDF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another person's hand&#10;&#10;Description automatically generated">
            <a:extLst>
              <a:ext uri="{FF2B5EF4-FFF2-40B4-BE49-F238E27FC236}">
                <a16:creationId xmlns:a16="http://schemas.microsoft.com/office/drawing/2014/main" id="{CEFB4DA8-173A-B74F-554A-122BF3006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963827"/>
            <a:ext cx="11849147" cy="5894171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hands&#10;&#10;Description automatically generated">
            <a:extLst>
              <a:ext uri="{FF2B5EF4-FFF2-40B4-BE49-F238E27FC236}">
                <a16:creationId xmlns:a16="http://schemas.microsoft.com/office/drawing/2014/main" id="{8BF3EFFB-B008-D13D-BFF6-6EB8C8198D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963827"/>
            <a:ext cx="11849147" cy="5894171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79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a hand&#10;&#10;Description automatically generated">
            <a:extLst>
              <a:ext uri="{FF2B5EF4-FFF2-40B4-BE49-F238E27FC236}">
                <a16:creationId xmlns:a16="http://schemas.microsoft.com/office/drawing/2014/main" id="{709141B5-9F3A-045A-AFB0-0D16C15AB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963827"/>
            <a:ext cx="11849147" cy="589417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99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934F2844-AB31-B184-90D0-963AE9E48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2" b="38423"/>
          <a:stretch/>
        </p:blipFill>
        <p:spPr>
          <a:xfrm>
            <a:off x="504" y="1670858"/>
            <a:ext cx="12190992" cy="2552007"/>
          </a:xfrm>
          <a:prstGeom prst="rect">
            <a:avLst/>
          </a:prstGeom>
        </p:spPr>
      </p:pic>
      <p:pic>
        <p:nvPicPr>
          <p:cNvPr id="7" name="Picture 6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35377D5E-8F49-F828-1DCC-7A397051C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THEIR IDENTITY</a:t>
            </a:r>
          </a:p>
          <a:p>
            <a:pPr lvl="1"/>
            <a:r>
              <a:rPr lang="en-US" dirty="0"/>
              <a:t>They were “spirits,” not physical beings (Matt. 8:16) </a:t>
            </a:r>
          </a:p>
          <a:p>
            <a:pPr lvl="1"/>
            <a:r>
              <a:rPr lang="en-US" dirty="0"/>
              <a:t>They were “evil spirits” (Luke 7:21; 8:2; 11:24-26)</a:t>
            </a:r>
          </a:p>
          <a:p>
            <a:pPr lvl="1"/>
            <a:r>
              <a:rPr lang="en-US" dirty="0"/>
              <a:t>They were “unclean spirits” (Matt. 10:1; 12:43-45; Mark 1:23-27)</a:t>
            </a:r>
          </a:p>
          <a:p>
            <a:pPr lvl="1"/>
            <a:r>
              <a:rPr lang="en-US" dirty="0"/>
              <a:t>They were under the sway of “the ruler of the demons” (Matt. 12:24)</a:t>
            </a:r>
          </a:p>
          <a:p>
            <a:pPr lvl="1"/>
            <a:r>
              <a:rPr lang="en-US" dirty="0"/>
              <a:t>Who were they?  Unknown!</a:t>
            </a:r>
          </a:p>
          <a:p>
            <a:pPr lvl="1"/>
            <a:r>
              <a:rPr lang="en-US" dirty="0"/>
              <a:t>Their exact origin and identity is not given to us in the Bible (cf. Deut. 29:29)</a:t>
            </a:r>
          </a:p>
          <a:p>
            <a:pPr lvl="1"/>
            <a:r>
              <a:rPr lang="en-US" dirty="0"/>
              <a:t>What is evident is that they were limited in their efforts</a:t>
            </a:r>
          </a:p>
          <a:p>
            <a:r>
              <a:rPr lang="en-US" dirty="0"/>
              <a:t>THEIR POWER </a:t>
            </a:r>
          </a:p>
          <a:p>
            <a:pPr lvl="1"/>
            <a:r>
              <a:rPr lang="en-US" dirty="0"/>
              <a:t>They were able to move and make choices (Matt. 12:44-45)</a:t>
            </a:r>
          </a:p>
          <a:p>
            <a:pPr lvl="1"/>
            <a:r>
              <a:rPr lang="en-US" dirty="0"/>
              <a:t>They could assimilate information and act thereon (Mark 1:24)</a:t>
            </a:r>
          </a:p>
          <a:p>
            <a:pPr lvl="1"/>
            <a:r>
              <a:rPr lang="en-US" dirty="0"/>
              <a:t>They caused blindness (Matt. 12:22), muteness (Matt. 9:32), violent convulsions </a:t>
            </a:r>
            <a:br>
              <a:rPr lang="en-US" dirty="0"/>
            </a:br>
            <a:r>
              <a:rPr lang="en-US" dirty="0"/>
              <a:t>(Matt. 17:15; Mark 9:18; Luke 9:39), erratic and uncontrolled behavior (Mark 5:1-5)</a:t>
            </a:r>
          </a:p>
          <a:p>
            <a:pPr lvl="1"/>
            <a:r>
              <a:rPr lang="en-US" dirty="0"/>
              <a:t>Their power was limited – NOT all-powerful, and neither is the devil!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963827"/>
            <a:ext cx="11849147" cy="5894173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THEIR KNOWLEDGE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They “believe” that “there is one God” (Jas. 2:19)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They knew that Jesus is “the Holy One of God” (Mark 1:24; cf. Psa. 16:10; Luke 1:35)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They confessed that Jesus is “the Son of God” (Mark 3:11)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They understood, with horrified trembling, their doom (Jas. 2:19)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Their knowledge was limited – NOT all-knowing, and neither is the devil!</a:t>
            </a:r>
          </a:p>
          <a:p>
            <a:pPr>
              <a:lnSpc>
                <a:spcPct val="85000"/>
              </a:lnSpc>
            </a:pPr>
            <a:r>
              <a:rPr lang="en-US" dirty="0"/>
              <a:t>THEIR SUBJECTION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They were only permitted on earth for a brief period of time, but for a Divine purpose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It appears the purpose was to demonstrate the supreme power of Jesus Christ over all things = nature, disease, material objects, death AND ALL things in the spirit realm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Christ is more powerful than the devil and all of his fiends (Luke 11:20-22; 1 John 4:4)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The demons were always subject to Christ (Matt. 8:16; Mark 1:25-27, 34; 5:13-14; Luke 10:17-18)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Their Expulsion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God caused them “to depart from the land” when His purpose was complete (Zech. 13:1-2)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Miraculous power to “cast out demons” was given to “confirm the word” (Mk. 16:17-20; Heb. 2:3-4)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Once God’s written revelation was complete, miraculous powers on earth ceased (1 Cor. 13:8-13)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When the miraculous power to expel demons ceased, their presence and inhabiting of man ceased </a:t>
            </a:r>
          </a:p>
        </p:txBody>
      </p:sp>
    </p:spTree>
    <p:extLst>
      <p:ext uri="{BB962C8B-B14F-4D97-AF65-F5344CB8AC3E}">
        <p14:creationId xmlns:p14="http://schemas.microsoft.com/office/powerpoint/2010/main" val="2291840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963827"/>
            <a:ext cx="11955164" cy="5894171"/>
          </a:xfrm>
        </p:spPr>
        <p:txBody>
          <a:bodyPr>
            <a:normAutofit fontScale="92500"/>
          </a:bodyPr>
          <a:lstStyle/>
          <a:p>
            <a:r>
              <a:rPr lang="en-US" dirty="0"/>
              <a:t>HIS MISSION: Purposeful and Unwavering </a:t>
            </a:r>
          </a:p>
          <a:p>
            <a:pPr lvl="1"/>
            <a:r>
              <a:rPr lang="en-US" dirty="0"/>
              <a:t>Jesus came to save mankind (not demons!) from sin and all evil (Luke 19:10; Tit. 2:14)</a:t>
            </a:r>
          </a:p>
          <a:p>
            <a:pPr lvl="1"/>
            <a:r>
              <a:rPr lang="en-US" dirty="0"/>
              <a:t>Saving this man from the power of the evil spirit was a vivid illustration of fulfilling His purpose </a:t>
            </a:r>
          </a:p>
          <a:p>
            <a:pPr lvl="1"/>
            <a:r>
              <a:rPr lang="en-US" dirty="0"/>
              <a:t>We must draw every benefit we can from His mission, and stand in awe of it</a:t>
            </a:r>
          </a:p>
          <a:p>
            <a:r>
              <a:rPr lang="en-US" dirty="0"/>
              <a:t>HIS MESSAGE: Authoritative and Astonishing </a:t>
            </a:r>
          </a:p>
          <a:p>
            <a:pPr lvl="1"/>
            <a:r>
              <a:rPr lang="en-US" dirty="0"/>
              <a:t>Jesus had a purpose: to preach the good news of His kingdom (Luke 4:43)</a:t>
            </a:r>
          </a:p>
          <a:p>
            <a:pPr lvl="1"/>
            <a:r>
              <a:rPr lang="en-US" dirty="0"/>
              <a:t>Salvation could not come without knowledge of His Word (John 6:63, 68)</a:t>
            </a:r>
          </a:p>
          <a:p>
            <a:pPr lvl="1"/>
            <a:r>
              <a:rPr lang="en-US" dirty="0"/>
              <a:t>Jesus taught with “authority” (Mark 1:22) from heaven (John 12:49-50)</a:t>
            </a:r>
          </a:p>
          <a:p>
            <a:pPr lvl="1"/>
            <a:r>
              <a:rPr lang="en-US" dirty="0"/>
              <a:t>His continual teaching (1:21) left the people continually amazed (1:22)</a:t>
            </a:r>
          </a:p>
          <a:p>
            <a:pPr lvl="1"/>
            <a:r>
              <a:rPr lang="en-US" dirty="0"/>
              <a:t>We must study and obey His teaching, and stand in awe of it</a:t>
            </a:r>
          </a:p>
          <a:p>
            <a:r>
              <a:rPr lang="en-US" dirty="0"/>
              <a:t>HIS MIGHT: Compassionate and Infinite</a:t>
            </a:r>
          </a:p>
          <a:p>
            <a:pPr lvl="1"/>
            <a:r>
              <a:rPr lang="en-US" dirty="0"/>
              <a:t>With all creative power (John 1:1-4), Jesus focused on the man (1:23) and not the demon</a:t>
            </a:r>
          </a:p>
          <a:p>
            <a:pPr lvl="1"/>
            <a:r>
              <a:rPr lang="en-US" dirty="0"/>
              <a:t>Jesus used His power for man’s “good,” “healing all…oppressed by the devil” (Acts 10:38)</a:t>
            </a:r>
          </a:p>
          <a:p>
            <a:pPr lvl="1"/>
            <a:r>
              <a:rPr lang="en-US" dirty="0"/>
              <a:t>His power is supreme over evil: Jesus commanded (1:25) + The demon obeyed (1:26-27)</a:t>
            </a:r>
          </a:p>
          <a:p>
            <a:pPr lvl="1"/>
            <a:r>
              <a:rPr lang="en-US" dirty="0"/>
              <a:t>We must recognize His power to overcome every evil in our lives, and stand in awe of it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D4F8E4E-A58A-0ADB-B63E-E90B07E3E397}"/>
              </a:ext>
            </a:extLst>
          </p:cNvPr>
          <p:cNvSpPr/>
          <p:nvPr/>
        </p:nvSpPr>
        <p:spPr>
          <a:xfrm>
            <a:off x="329367" y="2958353"/>
            <a:ext cx="450562" cy="1954306"/>
          </a:xfrm>
          <a:custGeom>
            <a:avLst/>
            <a:gdLst>
              <a:gd name="connsiteX0" fmla="*/ 307127 w 450562"/>
              <a:gd name="connsiteY0" fmla="*/ 1658471 h 1658471"/>
              <a:gd name="connsiteX1" fmla="*/ 2327 w 450562"/>
              <a:gd name="connsiteY1" fmla="*/ 663388 h 1658471"/>
              <a:gd name="connsiteX2" fmla="*/ 450562 w 450562"/>
              <a:gd name="connsiteY2" fmla="*/ 0 h 165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562" h="1658471">
                <a:moveTo>
                  <a:pt x="307127" y="1658471"/>
                </a:moveTo>
                <a:cubicBezTo>
                  <a:pt x="142774" y="1299135"/>
                  <a:pt x="-21579" y="939800"/>
                  <a:pt x="2327" y="663388"/>
                </a:cubicBezTo>
                <a:cubicBezTo>
                  <a:pt x="26233" y="386976"/>
                  <a:pt x="238397" y="193488"/>
                  <a:pt x="450562" y="0"/>
                </a:cubicBez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arrow" w="med" len="med"/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DD10BF-8EE9-F32A-26D0-B128E57B0FF8}"/>
              </a:ext>
            </a:extLst>
          </p:cNvPr>
          <p:cNvSpPr/>
          <p:nvPr/>
        </p:nvSpPr>
        <p:spPr>
          <a:xfrm>
            <a:off x="329367" y="1390260"/>
            <a:ext cx="450562" cy="1183525"/>
          </a:xfrm>
          <a:custGeom>
            <a:avLst/>
            <a:gdLst>
              <a:gd name="connsiteX0" fmla="*/ 307127 w 450562"/>
              <a:gd name="connsiteY0" fmla="*/ 1658471 h 1658471"/>
              <a:gd name="connsiteX1" fmla="*/ 2327 w 450562"/>
              <a:gd name="connsiteY1" fmla="*/ 663388 h 1658471"/>
              <a:gd name="connsiteX2" fmla="*/ 450562 w 450562"/>
              <a:gd name="connsiteY2" fmla="*/ 0 h 165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562" h="1658471">
                <a:moveTo>
                  <a:pt x="307127" y="1658471"/>
                </a:moveTo>
                <a:cubicBezTo>
                  <a:pt x="142774" y="1299135"/>
                  <a:pt x="-21579" y="939800"/>
                  <a:pt x="2327" y="663388"/>
                </a:cubicBezTo>
                <a:cubicBezTo>
                  <a:pt x="26233" y="386976"/>
                  <a:pt x="238397" y="193488"/>
                  <a:pt x="450562" y="0"/>
                </a:cubicBez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arrow" w="med" len="med"/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33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88967"/>
            <a:ext cx="11849147" cy="57690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Christ each day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8347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745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16</cp:revision>
  <cp:lastPrinted>2025-04-13T18:24:42Z</cp:lastPrinted>
  <dcterms:created xsi:type="dcterms:W3CDTF">2024-12-31T23:52:29Z</dcterms:created>
  <dcterms:modified xsi:type="dcterms:W3CDTF">2025-05-25T20:44:56Z</dcterms:modified>
</cp:coreProperties>
</file>