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1B56DCBB-A8CC-434D-1CB6-CD1906E61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115697"/>
            <a:ext cx="11476383" cy="560173"/>
          </a:xfrm>
        </p:spPr>
        <p:txBody>
          <a:bodyPr>
            <a:normAutofit/>
          </a:bodyPr>
          <a:lstStyle>
            <a:lvl1pPr marL="230188" indent="-230188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38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6C32519D-E735-8D63-3E50-CABD74F67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F1AA1B5-803F-E498-418F-0CD71ED851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7" b="36081"/>
          <a:stretch/>
        </p:blipFill>
        <p:spPr>
          <a:xfrm>
            <a:off x="504" y="1857080"/>
            <a:ext cx="12190992" cy="2526384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CA32E9F-2FE2-5262-D40D-30E9787A7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79852733-DA1B-D25A-6251-797B284F9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72778" r="43067" b="19214"/>
          <a:stretch/>
        </p:blipFill>
        <p:spPr>
          <a:xfrm>
            <a:off x="575034" y="4991086"/>
            <a:ext cx="6366093" cy="549119"/>
          </a:xfrm>
          <a:prstGeom prst="rect">
            <a:avLst/>
          </a:prstGeom>
        </p:spPr>
      </p:pic>
      <p:pic>
        <p:nvPicPr>
          <p:cNvPr id="11" name="Picture 10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0A2CC0C2-DADB-70B6-7AD5-49F999DD7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58688" r="16422" b="33229"/>
          <a:stretch/>
        </p:blipFill>
        <p:spPr>
          <a:xfrm>
            <a:off x="575034" y="4024770"/>
            <a:ext cx="9614474" cy="55429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954D809-9389-1C6D-802E-E6ACC1B3D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37317" r="12471" b="54600"/>
          <a:stretch/>
        </p:blipFill>
        <p:spPr>
          <a:xfrm>
            <a:off x="482138" y="2559310"/>
            <a:ext cx="10189004" cy="5542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184" y="5540205"/>
            <a:ext cx="11250816" cy="1294229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/>
              <a:t>When Jesus calls for disciples, He does NOT say, “And here’s what you GET”!</a:t>
            </a:r>
          </a:p>
          <a:p>
            <a:r>
              <a:rPr lang="en-US" sz="2700" dirty="0"/>
              <a:t>When Jesus calls for disciples, He says, “Here’s what you get to DO </a:t>
            </a:r>
            <a:r>
              <a:rPr lang="en-US" sz="2700"/>
              <a:t>for ME!”</a:t>
            </a:r>
            <a:endParaRPr lang="en-US" sz="2700" dirty="0"/>
          </a:p>
          <a:p>
            <a:r>
              <a:rPr lang="en-US" sz="2700" dirty="0"/>
              <a:t>What a joy to be a worker for the Lord (1 Tim. 1:12-16)!</a:t>
            </a:r>
          </a:p>
        </p:txBody>
      </p:sp>
      <p:pic>
        <p:nvPicPr>
          <p:cNvPr id="6" name="Picture 5" descr="A black and yellow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03AF328C-FEBB-8BCB-F7F9-58590874C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93526" b="17210"/>
          <a:stretch/>
        </p:blipFill>
        <p:spPr>
          <a:xfrm>
            <a:off x="504" y="939338"/>
            <a:ext cx="789205" cy="4738255"/>
          </a:xfrm>
          <a:prstGeom prst="rect">
            <a:avLst/>
          </a:prstGeom>
        </p:spPr>
      </p:pic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E7E9E1A-C13A-82EC-4FA7-7F29D2CC2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15876" r="31679" b="75639"/>
          <a:stretch/>
        </p:blipFill>
        <p:spPr>
          <a:xfrm>
            <a:off x="482138" y="1088967"/>
            <a:ext cx="7847215" cy="581891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D44F3AA-007A-B468-97DD-15D0598EA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22541" r="2650" b="67597"/>
          <a:stretch/>
        </p:blipFill>
        <p:spPr>
          <a:xfrm>
            <a:off x="482138" y="1545996"/>
            <a:ext cx="11386208" cy="676262"/>
          </a:xfrm>
          <a:prstGeom prst="rect">
            <a:avLst/>
          </a:prstGeom>
        </p:spPr>
      </p:pic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F2C79529-A1FF-D6C1-2352-AFD9BA9E0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9277" r="15101" b="60933"/>
          <a:stretch/>
        </p:blipFill>
        <p:spPr>
          <a:xfrm>
            <a:off x="482138" y="2007910"/>
            <a:ext cx="9868493" cy="671378"/>
          </a:xfrm>
          <a:prstGeom prst="rect">
            <a:avLst/>
          </a:prstGeom>
        </p:spPr>
      </p:pic>
      <p:pic>
        <p:nvPicPr>
          <p:cNvPr id="9" name="Picture 8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43812203-B72F-A146-9931-BAA2B4F69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43983" r="18116" b="46226"/>
          <a:stretch/>
        </p:blipFill>
        <p:spPr>
          <a:xfrm>
            <a:off x="482138" y="3016340"/>
            <a:ext cx="9500848" cy="67137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4D2C80-A997-7034-398E-7CBD22272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51409" r="24843" b="40508"/>
          <a:stretch/>
        </p:blipFill>
        <p:spPr>
          <a:xfrm>
            <a:off x="575034" y="3525626"/>
            <a:ext cx="8587819" cy="554292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66E2887-6366-9D0B-7CFC-57312E977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65501" r="17033" b="25221"/>
          <a:stretch/>
        </p:blipFill>
        <p:spPr>
          <a:xfrm>
            <a:off x="575034" y="4491942"/>
            <a:ext cx="9539927" cy="6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5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that Jesus is the Son of God – Hebrews 11:6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toward God – Romans 2:4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immersed into Christ – Matthew 28:19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a faithful child of God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185" y="1633589"/>
            <a:ext cx="11070706" cy="4140063"/>
          </a:xfrm>
        </p:spPr>
        <p:txBody>
          <a:bodyPr>
            <a:normAutofit/>
          </a:bodyPr>
          <a:lstStyle/>
          <a:p>
            <a:r>
              <a:rPr lang="en-US" dirty="0"/>
              <a:t>They do not try to be “wise” in their “own eyes” (Prov. 3:7)</a:t>
            </a:r>
          </a:p>
          <a:p>
            <a:r>
              <a:rPr lang="en-US" dirty="0"/>
              <a:t>They trust Jesus more than their own experience (1 Kgs. 18:30-37)</a:t>
            </a:r>
          </a:p>
        </p:txBody>
      </p:sp>
      <p:pic>
        <p:nvPicPr>
          <p:cNvPr id="6" name="Picture 5" descr="A black and yellow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03AF328C-FEBB-8BCB-F7F9-58590874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93526" b="17210"/>
          <a:stretch/>
        </p:blipFill>
        <p:spPr>
          <a:xfrm>
            <a:off x="504" y="939338"/>
            <a:ext cx="789205" cy="4738255"/>
          </a:xfrm>
          <a:prstGeom prst="rect">
            <a:avLst/>
          </a:prstGeom>
        </p:spPr>
      </p:pic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E7E9E1A-C13A-82EC-4FA7-7F29D2CC2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15876" r="31679" b="75639"/>
          <a:stretch/>
        </p:blipFill>
        <p:spPr>
          <a:xfrm>
            <a:off x="482138" y="1088967"/>
            <a:ext cx="7847215" cy="5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184" y="2133212"/>
            <a:ext cx="11250816" cy="2221974"/>
          </a:xfrm>
        </p:spPr>
        <p:txBody>
          <a:bodyPr>
            <a:normAutofit/>
          </a:bodyPr>
          <a:lstStyle/>
          <a:p>
            <a:r>
              <a:rPr lang="en-US" dirty="0"/>
              <a:t>The submissive and willing heart says to Jesus, “I will” (Jas. 4:7; Lk. 9:57)</a:t>
            </a:r>
          </a:p>
          <a:p>
            <a:r>
              <a:rPr lang="en-US" dirty="0"/>
              <a:t>Refuses to say, “We want You to do for us whatever we ask” (Mk. 10:35)</a:t>
            </a:r>
          </a:p>
        </p:txBody>
      </p:sp>
      <p:pic>
        <p:nvPicPr>
          <p:cNvPr id="6" name="Picture 5" descr="A black and yellow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03AF328C-FEBB-8BCB-F7F9-58590874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93526" b="17210"/>
          <a:stretch/>
        </p:blipFill>
        <p:spPr>
          <a:xfrm>
            <a:off x="504" y="939338"/>
            <a:ext cx="789205" cy="4738255"/>
          </a:xfrm>
          <a:prstGeom prst="rect">
            <a:avLst/>
          </a:prstGeom>
        </p:spPr>
      </p:pic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E7E9E1A-C13A-82EC-4FA7-7F29D2CC2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15876" r="31679" b="75639"/>
          <a:stretch/>
        </p:blipFill>
        <p:spPr>
          <a:xfrm>
            <a:off x="482138" y="1088967"/>
            <a:ext cx="7847215" cy="581891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D44F3AA-007A-B468-97DD-15D0598EAC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22541" r="2650" b="67597"/>
          <a:stretch/>
        </p:blipFill>
        <p:spPr>
          <a:xfrm>
            <a:off x="482138" y="1545996"/>
            <a:ext cx="11386208" cy="6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0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184" y="2604553"/>
            <a:ext cx="11250816" cy="2221974"/>
          </a:xfrm>
        </p:spPr>
        <p:txBody>
          <a:bodyPr>
            <a:normAutofit/>
          </a:bodyPr>
          <a:lstStyle/>
          <a:p>
            <a:r>
              <a:rPr lang="en-US" dirty="0"/>
              <a:t>There are greater blessings when all cooperate (Phil. 1:27-28)</a:t>
            </a:r>
          </a:p>
          <a:p>
            <a:r>
              <a:rPr lang="en-US" dirty="0"/>
              <a:t>Their only aim is to glorify the Lord in all things (1 Cor. 10:31)</a:t>
            </a:r>
          </a:p>
        </p:txBody>
      </p:sp>
      <p:pic>
        <p:nvPicPr>
          <p:cNvPr id="6" name="Picture 5" descr="A black and yellow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03AF328C-FEBB-8BCB-F7F9-58590874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93526" b="17210"/>
          <a:stretch/>
        </p:blipFill>
        <p:spPr>
          <a:xfrm>
            <a:off x="504" y="939338"/>
            <a:ext cx="789205" cy="4738255"/>
          </a:xfrm>
          <a:prstGeom prst="rect">
            <a:avLst/>
          </a:prstGeom>
        </p:spPr>
      </p:pic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E7E9E1A-C13A-82EC-4FA7-7F29D2CC2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15876" r="31679" b="75639"/>
          <a:stretch/>
        </p:blipFill>
        <p:spPr>
          <a:xfrm>
            <a:off x="482138" y="1088967"/>
            <a:ext cx="7847215" cy="581891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D44F3AA-007A-B468-97DD-15D0598EAC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22541" r="2650" b="67597"/>
          <a:stretch/>
        </p:blipFill>
        <p:spPr>
          <a:xfrm>
            <a:off x="482138" y="1545996"/>
            <a:ext cx="11386208" cy="676262"/>
          </a:xfrm>
          <a:prstGeom prst="rect">
            <a:avLst/>
          </a:prstGeom>
        </p:spPr>
      </p:pic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F2C79529-A1FF-D6C1-2352-AFD9BA9E0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9277" r="15101" b="60933"/>
          <a:stretch/>
        </p:blipFill>
        <p:spPr>
          <a:xfrm>
            <a:off x="482138" y="2007910"/>
            <a:ext cx="9868493" cy="6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50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954D809-9389-1C6D-802E-E6ACC1B3D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37317" r="12471" b="54600"/>
          <a:stretch/>
        </p:blipFill>
        <p:spPr>
          <a:xfrm>
            <a:off x="482138" y="2559310"/>
            <a:ext cx="10189004" cy="5542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184" y="3113602"/>
            <a:ext cx="11250816" cy="2221974"/>
          </a:xfrm>
        </p:spPr>
        <p:txBody>
          <a:bodyPr>
            <a:normAutofit/>
          </a:bodyPr>
          <a:lstStyle/>
          <a:p>
            <a:r>
              <a:rPr lang="en-US" dirty="0"/>
              <a:t>Their sins and shortcomings in God’s sight stand out (Isa. 6:5)</a:t>
            </a:r>
          </a:p>
          <a:p>
            <a:r>
              <a:rPr lang="en-US" dirty="0"/>
              <a:t>The superiority and worthiness of God Almighty stands out (Ezek. 1:1-28)</a:t>
            </a:r>
          </a:p>
          <a:p>
            <a:r>
              <a:rPr lang="en-US" dirty="0"/>
              <a:t>This leads to deeper appreciation for His holiness and grace (2 Sam. 7:18)</a:t>
            </a:r>
          </a:p>
        </p:txBody>
      </p:sp>
      <p:pic>
        <p:nvPicPr>
          <p:cNvPr id="6" name="Picture 5" descr="A black and yellow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03AF328C-FEBB-8BCB-F7F9-58590874C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93526" b="17210"/>
          <a:stretch/>
        </p:blipFill>
        <p:spPr>
          <a:xfrm>
            <a:off x="504" y="939338"/>
            <a:ext cx="789205" cy="4738255"/>
          </a:xfrm>
          <a:prstGeom prst="rect">
            <a:avLst/>
          </a:prstGeom>
        </p:spPr>
      </p:pic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E7E9E1A-C13A-82EC-4FA7-7F29D2CC27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15876" r="31679" b="75639"/>
          <a:stretch/>
        </p:blipFill>
        <p:spPr>
          <a:xfrm>
            <a:off x="482138" y="1088967"/>
            <a:ext cx="7847215" cy="581891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D44F3AA-007A-B468-97DD-15D0598EA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22541" r="2650" b="67597"/>
          <a:stretch/>
        </p:blipFill>
        <p:spPr>
          <a:xfrm>
            <a:off x="482138" y="1545996"/>
            <a:ext cx="11386208" cy="676262"/>
          </a:xfrm>
          <a:prstGeom prst="rect">
            <a:avLst/>
          </a:prstGeom>
        </p:spPr>
      </p:pic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F2C79529-A1FF-D6C1-2352-AFD9BA9E03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9277" r="15101" b="60933"/>
          <a:stretch/>
        </p:blipFill>
        <p:spPr>
          <a:xfrm>
            <a:off x="482138" y="2007910"/>
            <a:ext cx="9868493" cy="6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01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954D809-9389-1C6D-802E-E6ACC1B3D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37317" r="12471" b="54600"/>
          <a:stretch/>
        </p:blipFill>
        <p:spPr>
          <a:xfrm>
            <a:off x="482138" y="2559310"/>
            <a:ext cx="10189004" cy="5542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184" y="3594371"/>
            <a:ext cx="11250816" cy="2221974"/>
          </a:xfrm>
        </p:spPr>
        <p:txBody>
          <a:bodyPr>
            <a:normAutofit/>
          </a:bodyPr>
          <a:lstStyle/>
          <a:p>
            <a:r>
              <a:rPr lang="en-US" dirty="0"/>
              <a:t>There are things that only God can do—we need to know it </a:t>
            </a:r>
            <a:br>
              <a:rPr lang="en-US" dirty="0"/>
            </a:br>
            <a:r>
              <a:rPr lang="en-US" dirty="0"/>
              <a:t>(2 Chron. 20:1-13)</a:t>
            </a:r>
          </a:p>
          <a:p>
            <a:r>
              <a:rPr lang="en-US" dirty="0"/>
              <a:t>God’s power is still at work in our lives—we need to know it </a:t>
            </a:r>
            <a:br>
              <a:rPr lang="en-US" dirty="0"/>
            </a:br>
            <a:r>
              <a:rPr lang="en-US" dirty="0"/>
              <a:t>(Eph. 3:20; Heb. 13:20-21; Phil. 2:12-13; 2 Cor. 3:5)</a:t>
            </a:r>
          </a:p>
        </p:txBody>
      </p:sp>
      <p:pic>
        <p:nvPicPr>
          <p:cNvPr id="6" name="Picture 5" descr="A black and yellow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03AF328C-FEBB-8BCB-F7F9-58590874C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93526" b="17210"/>
          <a:stretch/>
        </p:blipFill>
        <p:spPr>
          <a:xfrm>
            <a:off x="504" y="939338"/>
            <a:ext cx="789205" cy="4738255"/>
          </a:xfrm>
          <a:prstGeom prst="rect">
            <a:avLst/>
          </a:prstGeom>
        </p:spPr>
      </p:pic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E7E9E1A-C13A-82EC-4FA7-7F29D2CC27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15876" r="31679" b="75639"/>
          <a:stretch/>
        </p:blipFill>
        <p:spPr>
          <a:xfrm>
            <a:off x="482138" y="1088967"/>
            <a:ext cx="7847215" cy="581891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D44F3AA-007A-B468-97DD-15D0598EA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22541" r="2650" b="67597"/>
          <a:stretch/>
        </p:blipFill>
        <p:spPr>
          <a:xfrm>
            <a:off x="482138" y="1545996"/>
            <a:ext cx="11386208" cy="676262"/>
          </a:xfrm>
          <a:prstGeom prst="rect">
            <a:avLst/>
          </a:prstGeom>
        </p:spPr>
      </p:pic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F2C79529-A1FF-D6C1-2352-AFD9BA9E03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9277" r="15101" b="60933"/>
          <a:stretch/>
        </p:blipFill>
        <p:spPr>
          <a:xfrm>
            <a:off x="482138" y="2007910"/>
            <a:ext cx="9868493" cy="671378"/>
          </a:xfrm>
          <a:prstGeom prst="rect">
            <a:avLst/>
          </a:prstGeom>
        </p:spPr>
      </p:pic>
      <p:pic>
        <p:nvPicPr>
          <p:cNvPr id="9" name="Picture 8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43812203-B72F-A146-9931-BAA2B4F695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43983" r="18116" b="46226"/>
          <a:stretch/>
        </p:blipFill>
        <p:spPr>
          <a:xfrm>
            <a:off x="482138" y="3016340"/>
            <a:ext cx="9500848" cy="6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52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954D809-9389-1C6D-802E-E6ACC1B3D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37317" r="12471" b="54600"/>
          <a:stretch/>
        </p:blipFill>
        <p:spPr>
          <a:xfrm>
            <a:off x="482138" y="2559310"/>
            <a:ext cx="10189004" cy="5542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184" y="4103421"/>
            <a:ext cx="11250816" cy="2221974"/>
          </a:xfrm>
        </p:spPr>
        <p:txBody>
          <a:bodyPr>
            <a:normAutofit/>
          </a:bodyPr>
          <a:lstStyle/>
          <a:p>
            <a:r>
              <a:rPr lang="en-US" dirty="0"/>
              <a:t>In “From now on,” Jesus changed their life’s direction and purpose</a:t>
            </a:r>
          </a:p>
          <a:p>
            <a:r>
              <a:rPr lang="en-US" dirty="0"/>
              <a:t>There is no delay in their giddy-up and go for the Lord (2 Cor. 6:2; Heb. 6:1; 13:12-13)</a:t>
            </a:r>
          </a:p>
        </p:txBody>
      </p:sp>
      <p:pic>
        <p:nvPicPr>
          <p:cNvPr id="6" name="Picture 5" descr="A black and yellow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03AF328C-FEBB-8BCB-F7F9-58590874C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93526" b="17210"/>
          <a:stretch/>
        </p:blipFill>
        <p:spPr>
          <a:xfrm>
            <a:off x="504" y="939338"/>
            <a:ext cx="789205" cy="4738255"/>
          </a:xfrm>
          <a:prstGeom prst="rect">
            <a:avLst/>
          </a:prstGeom>
        </p:spPr>
      </p:pic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E7E9E1A-C13A-82EC-4FA7-7F29D2CC27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15876" r="31679" b="75639"/>
          <a:stretch/>
        </p:blipFill>
        <p:spPr>
          <a:xfrm>
            <a:off x="482138" y="1088967"/>
            <a:ext cx="7847215" cy="581891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D44F3AA-007A-B468-97DD-15D0598EA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22541" r="2650" b="67597"/>
          <a:stretch/>
        </p:blipFill>
        <p:spPr>
          <a:xfrm>
            <a:off x="482138" y="1545996"/>
            <a:ext cx="11386208" cy="676262"/>
          </a:xfrm>
          <a:prstGeom prst="rect">
            <a:avLst/>
          </a:prstGeom>
        </p:spPr>
      </p:pic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F2C79529-A1FF-D6C1-2352-AFD9BA9E03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9277" r="15101" b="60933"/>
          <a:stretch/>
        </p:blipFill>
        <p:spPr>
          <a:xfrm>
            <a:off x="482138" y="2007910"/>
            <a:ext cx="9868493" cy="671378"/>
          </a:xfrm>
          <a:prstGeom prst="rect">
            <a:avLst/>
          </a:prstGeom>
        </p:spPr>
      </p:pic>
      <p:pic>
        <p:nvPicPr>
          <p:cNvPr id="9" name="Picture 8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43812203-B72F-A146-9931-BAA2B4F695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43983" r="18116" b="46226"/>
          <a:stretch/>
        </p:blipFill>
        <p:spPr>
          <a:xfrm>
            <a:off x="482138" y="3016340"/>
            <a:ext cx="9500848" cy="67137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4D2C80-A997-7034-398E-7CBD22272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51409" r="24843" b="40508"/>
          <a:stretch/>
        </p:blipFill>
        <p:spPr>
          <a:xfrm>
            <a:off x="575034" y="3525626"/>
            <a:ext cx="8587819" cy="5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21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0A2CC0C2-DADB-70B6-7AD5-49F999DD7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58688" r="16422" b="33229"/>
          <a:stretch/>
        </p:blipFill>
        <p:spPr>
          <a:xfrm>
            <a:off x="575034" y="4024770"/>
            <a:ext cx="9614474" cy="55429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954D809-9389-1C6D-802E-E6ACC1B3D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37317" r="12471" b="54600"/>
          <a:stretch/>
        </p:blipFill>
        <p:spPr>
          <a:xfrm>
            <a:off x="482138" y="2559310"/>
            <a:ext cx="10189004" cy="5542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184" y="4584187"/>
            <a:ext cx="11250816" cy="2221974"/>
          </a:xfrm>
        </p:spPr>
        <p:txBody>
          <a:bodyPr>
            <a:normAutofit/>
          </a:bodyPr>
          <a:lstStyle/>
          <a:p>
            <a:r>
              <a:rPr lang="en-US" dirty="0"/>
              <a:t>They do not allow things of this life to take the Lord out of first place (Matt. 6:33; 10:37-39; Col. 1:18)</a:t>
            </a:r>
          </a:p>
          <a:p>
            <a:r>
              <a:rPr lang="en-US" dirty="0"/>
              <a:t>They trust the Lord to bless them as they sacrifice for Him (Mk. 10:29-30)</a:t>
            </a:r>
          </a:p>
        </p:txBody>
      </p:sp>
      <p:pic>
        <p:nvPicPr>
          <p:cNvPr id="6" name="Picture 5" descr="A black and yellow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03AF328C-FEBB-8BCB-F7F9-58590874C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93526" b="17210"/>
          <a:stretch/>
        </p:blipFill>
        <p:spPr>
          <a:xfrm>
            <a:off x="504" y="939338"/>
            <a:ext cx="789205" cy="4738255"/>
          </a:xfrm>
          <a:prstGeom prst="rect">
            <a:avLst/>
          </a:prstGeom>
        </p:spPr>
      </p:pic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E7E9E1A-C13A-82EC-4FA7-7F29D2CC2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15876" r="31679" b="75639"/>
          <a:stretch/>
        </p:blipFill>
        <p:spPr>
          <a:xfrm>
            <a:off x="482138" y="1088967"/>
            <a:ext cx="7847215" cy="581891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D44F3AA-007A-B468-97DD-15D0598EA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22541" r="2650" b="67597"/>
          <a:stretch/>
        </p:blipFill>
        <p:spPr>
          <a:xfrm>
            <a:off x="482138" y="1545996"/>
            <a:ext cx="11386208" cy="676262"/>
          </a:xfrm>
          <a:prstGeom prst="rect">
            <a:avLst/>
          </a:prstGeom>
        </p:spPr>
      </p:pic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F2C79529-A1FF-D6C1-2352-AFD9BA9E0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9277" r="15101" b="60933"/>
          <a:stretch/>
        </p:blipFill>
        <p:spPr>
          <a:xfrm>
            <a:off x="482138" y="2007910"/>
            <a:ext cx="9868493" cy="671378"/>
          </a:xfrm>
          <a:prstGeom prst="rect">
            <a:avLst/>
          </a:prstGeom>
        </p:spPr>
      </p:pic>
      <p:pic>
        <p:nvPicPr>
          <p:cNvPr id="9" name="Picture 8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43812203-B72F-A146-9931-BAA2B4F69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43983" r="18116" b="46226"/>
          <a:stretch/>
        </p:blipFill>
        <p:spPr>
          <a:xfrm>
            <a:off x="482138" y="3016340"/>
            <a:ext cx="9500848" cy="67137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4D2C80-A997-7034-398E-7CBD22272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51409" r="24843" b="40508"/>
          <a:stretch/>
        </p:blipFill>
        <p:spPr>
          <a:xfrm>
            <a:off x="575034" y="3525626"/>
            <a:ext cx="8587819" cy="5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0A2CC0C2-DADB-70B6-7AD5-49F999DD7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58688" r="16422" b="33229"/>
          <a:stretch/>
        </p:blipFill>
        <p:spPr>
          <a:xfrm>
            <a:off x="575034" y="4024770"/>
            <a:ext cx="9614474" cy="55429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954D809-9389-1C6D-802E-E6ACC1B3D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37317" r="12471" b="54600"/>
          <a:stretch/>
        </p:blipFill>
        <p:spPr>
          <a:xfrm>
            <a:off x="482138" y="2559310"/>
            <a:ext cx="10189004" cy="5542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B4F0-AD1B-AB77-2FAB-3E1F5335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184" y="5093231"/>
            <a:ext cx="11250816" cy="1764769"/>
          </a:xfrm>
        </p:spPr>
        <p:txBody>
          <a:bodyPr>
            <a:normAutofit/>
          </a:bodyPr>
          <a:lstStyle/>
          <a:p>
            <a:r>
              <a:rPr lang="en-US" sz="2700" dirty="0"/>
              <a:t>They don’t just “fish” for men (Mt. 4:19), they go to “catch men” (Lk. 5:10)</a:t>
            </a:r>
          </a:p>
          <a:p>
            <a:r>
              <a:rPr lang="en-US" sz="2700" dirty="0"/>
              <a:t>They recognize it is the Lord who makes and equips them (Matt. 28:20)</a:t>
            </a:r>
          </a:p>
        </p:txBody>
      </p:sp>
      <p:pic>
        <p:nvPicPr>
          <p:cNvPr id="6" name="Picture 5" descr="A black and yellow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03AF328C-FEBB-8BCB-F7F9-58590874C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93526" b="17210"/>
          <a:stretch/>
        </p:blipFill>
        <p:spPr>
          <a:xfrm>
            <a:off x="504" y="939338"/>
            <a:ext cx="789205" cy="4738255"/>
          </a:xfrm>
          <a:prstGeom prst="rect">
            <a:avLst/>
          </a:prstGeom>
        </p:spPr>
      </p:pic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E7E9E1A-C13A-82EC-4FA7-7F29D2CC2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15876" r="31679" b="75639"/>
          <a:stretch/>
        </p:blipFill>
        <p:spPr>
          <a:xfrm>
            <a:off x="482138" y="1088967"/>
            <a:ext cx="7847215" cy="581891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D44F3AA-007A-B468-97DD-15D0598EA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22541" r="2650" b="67597"/>
          <a:stretch/>
        </p:blipFill>
        <p:spPr>
          <a:xfrm>
            <a:off x="482138" y="1545996"/>
            <a:ext cx="11386208" cy="676262"/>
          </a:xfrm>
          <a:prstGeom prst="rect">
            <a:avLst/>
          </a:prstGeom>
        </p:spPr>
      </p:pic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F2C79529-A1FF-D6C1-2352-AFD9BA9E0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9277" r="15101" b="60933"/>
          <a:stretch/>
        </p:blipFill>
        <p:spPr>
          <a:xfrm>
            <a:off x="482138" y="2007910"/>
            <a:ext cx="9868493" cy="671378"/>
          </a:xfrm>
          <a:prstGeom prst="rect">
            <a:avLst/>
          </a:prstGeom>
        </p:spPr>
      </p:pic>
      <p:pic>
        <p:nvPicPr>
          <p:cNvPr id="9" name="Picture 8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43812203-B72F-A146-9931-BAA2B4F69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43983" r="18116" b="46226"/>
          <a:stretch/>
        </p:blipFill>
        <p:spPr>
          <a:xfrm>
            <a:off x="482138" y="3016340"/>
            <a:ext cx="9500848" cy="67137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4D2C80-A997-7034-398E-7CBD22272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51409" r="24843" b="40508"/>
          <a:stretch/>
        </p:blipFill>
        <p:spPr>
          <a:xfrm>
            <a:off x="575034" y="3525626"/>
            <a:ext cx="8587819" cy="554292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66E2887-6366-9D0B-7CFC-57312E977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65501" r="17033" b="25221"/>
          <a:stretch/>
        </p:blipFill>
        <p:spPr>
          <a:xfrm>
            <a:off x="575034" y="4491942"/>
            <a:ext cx="9539927" cy="6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52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457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</cp:revision>
  <dcterms:created xsi:type="dcterms:W3CDTF">2024-12-31T23:52:29Z</dcterms:created>
  <dcterms:modified xsi:type="dcterms:W3CDTF">2025-05-25T13:56:13Z</dcterms:modified>
</cp:coreProperties>
</file>