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7" r:id="rId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62B"/>
    <a:srgbClr val="073363"/>
    <a:srgbClr val="08275A"/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B574BB54-FAB5-BA72-63DE-222D179EF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legs walking on the ground&#10;&#10;Description automatically generated">
            <a:extLst>
              <a:ext uri="{FF2B5EF4-FFF2-40B4-BE49-F238E27FC236}">
                <a16:creationId xmlns:a16="http://schemas.microsoft.com/office/drawing/2014/main" id="{73DCCF91-5ADA-B60D-B298-01FC16CE6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29730"/>
            <a:ext cx="11849147" cy="5828268"/>
          </a:xfrm>
        </p:spPr>
        <p:txBody>
          <a:bodyPr>
            <a:normAutofit/>
          </a:bodyPr>
          <a:lstStyle>
            <a:lvl1pPr marL="227013" indent="-227013"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9418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legs walking on the ground&#10;&#10;Description automatically generated">
            <a:extLst>
              <a:ext uri="{FF2B5EF4-FFF2-40B4-BE49-F238E27FC236}">
                <a16:creationId xmlns:a16="http://schemas.microsoft.com/office/drawing/2014/main" id="{940D7752-5F61-5250-A370-615A19BC8F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29730"/>
            <a:ext cx="11849147" cy="5828268"/>
          </a:xfrm>
        </p:spPr>
        <p:txBody>
          <a:bodyPr>
            <a:normAutofit/>
          </a:bodyPr>
          <a:lstStyle>
            <a:lvl1pPr marL="227013" indent="-227013"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408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legs and feet walking on the ground&#10;&#10;Description automatically generated">
            <a:extLst>
              <a:ext uri="{FF2B5EF4-FFF2-40B4-BE49-F238E27FC236}">
                <a16:creationId xmlns:a16="http://schemas.microsoft.com/office/drawing/2014/main" id="{1807AE1C-6CF9-53FF-7492-9408A2A53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29730"/>
            <a:ext cx="11849147" cy="5828268"/>
          </a:xfrm>
        </p:spPr>
        <p:txBody>
          <a:bodyPr>
            <a:normAutofit/>
          </a:bodyPr>
          <a:lstStyle>
            <a:lvl1pPr marL="227013" indent="-227013"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784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legs walking on the ground&#10;&#10;Description automatically generated">
            <a:extLst>
              <a:ext uri="{FF2B5EF4-FFF2-40B4-BE49-F238E27FC236}">
                <a16:creationId xmlns:a16="http://schemas.microsoft.com/office/drawing/2014/main" id="{6BAA5CC9-48E2-BC42-4AF8-03329621D6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29730"/>
            <a:ext cx="11849147" cy="5828268"/>
          </a:xfrm>
        </p:spPr>
        <p:txBody>
          <a:bodyPr>
            <a:normAutofit/>
          </a:bodyPr>
          <a:lstStyle>
            <a:lvl1pPr marL="227013" indent="-227013"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403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5" r:id="rId3"/>
    <p:sldLayoutId id="2147483676" r:id="rId4"/>
    <p:sldLayoutId id="2147483677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6DA68F-ABC5-F8EB-AC73-8FE279E60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9" b="52364"/>
          <a:stretch/>
        </p:blipFill>
        <p:spPr>
          <a:xfrm>
            <a:off x="504" y="1246909"/>
            <a:ext cx="12190992" cy="2019993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D3C8EC-18EE-7C1C-7456-3579E0E39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3" t="47636" r="31407" b="32484"/>
          <a:stretch/>
        </p:blipFill>
        <p:spPr>
          <a:xfrm>
            <a:off x="3865418" y="3266902"/>
            <a:ext cx="4497186" cy="1363287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EE53E4C-F816-CEFF-F667-C3CF7FF77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Repentance is change </a:t>
            </a:r>
          </a:p>
          <a:p>
            <a:pPr lvl="1"/>
            <a:r>
              <a:rPr lang="en-US" dirty="0"/>
              <a:t>It is a change of mind that leads to change of life</a:t>
            </a:r>
          </a:p>
          <a:p>
            <a:r>
              <a:rPr lang="en-US" dirty="0"/>
              <a:t>Repentance is clarifying </a:t>
            </a:r>
          </a:p>
          <a:p>
            <a:pPr lvl="1"/>
            <a:r>
              <a:rPr lang="en-US" dirty="0"/>
              <a:t>There is a right path and right direction that can be known, found and conformed to</a:t>
            </a:r>
          </a:p>
          <a:p>
            <a:r>
              <a:rPr lang="en-US" dirty="0"/>
              <a:t>Repentance is commanded (Matt. 4:17; Acts 2:38; 3:19; 8:22; 17:30)</a:t>
            </a:r>
          </a:p>
          <a:p>
            <a:r>
              <a:rPr lang="en-US" dirty="0"/>
              <a:t>Repentance is continual (Matt. 4:17; Acts 17:30)</a:t>
            </a:r>
          </a:p>
          <a:p>
            <a:r>
              <a:rPr lang="en-US" dirty="0"/>
              <a:t>Repentance is catchall (Acts 17:30; 8:22; Rev. 2:5, 16; 3:3, 19)</a:t>
            </a:r>
          </a:p>
        </p:txBody>
      </p:sp>
    </p:spTree>
    <p:extLst>
      <p:ext uri="{BB962C8B-B14F-4D97-AF65-F5344CB8AC3E}">
        <p14:creationId xmlns:p14="http://schemas.microsoft.com/office/powerpoint/2010/main" val="42940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46" y="1087921"/>
            <a:ext cx="9372983" cy="5612139"/>
          </a:xfrm>
        </p:spPr>
        <p:txBody>
          <a:bodyPr>
            <a:normAutofit/>
          </a:bodyPr>
          <a:lstStyle/>
          <a:p>
            <a:pPr marL="282575" indent="-282575">
              <a:buNone/>
            </a:pPr>
            <a:r>
              <a:rPr lang="en-US" dirty="0"/>
              <a:t>-  Required by the command of God </a:t>
            </a:r>
            <a:br>
              <a:rPr lang="en-US" dirty="0"/>
            </a:br>
            <a:r>
              <a:rPr lang="en-US" b="0" dirty="0"/>
              <a:t>(Matt. 4:17; Acts 2:38; 3:19; 8:22; 17:30)</a:t>
            </a:r>
          </a:p>
          <a:p>
            <a:pPr marL="282575" indent="-282575">
              <a:buNone/>
            </a:pPr>
            <a:r>
              <a:rPr lang="en-US" dirty="0"/>
              <a:t>-  Egregious nature of sin separates us from God </a:t>
            </a:r>
            <a:br>
              <a:rPr lang="en-US" dirty="0"/>
            </a:br>
            <a:r>
              <a:rPr lang="en-US" b="0" dirty="0"/>
              <a:t>(Isa. 59:1-2; Rom. 6:23)</a:t>
            </a:r>
          </a:p>
          <a:p>
            <a:pPr marL="282575" indent="-282575">
              <a:buNone/>
            </a:pPr>
            <a:r>
              <a:rPr lang="en-US" dirty="0"/>
              <a:t>-  Prescribed for salvation, the kingdom and true life in Christ </a:t>
            </a:r>
            <a:br>
              <a:rPr lang="en-US" dirty="0"/>
            </a:br>
            <a:r>
              <a:rPr lang="en-US" b="0" dirty="0"/>
              <a:t>(Acts 2:38; 3:19; 2 Cor. 7:10; Matt. 4:17; Acts 11:18)</a:t>
            </a:r>
          </a:p>
          <a:p>
            <a:pPr marL="282575" indent="-282575">
              <a:buNone/>
            </a:pPr>
            <a:r>
              <a:rPr lang="en-US" dirty="0"/>
              <a:t>-  Effects the mood in heaven with “more joy” </a:t>
            </a:r>
            <a:br>
              <a:rPr lang="en-US" dirty="0"/>
            </a:br>
            <a:r>
              <a:rPr lang="en-US" b="0" dirty="0"/>
              <a:t>(Luke 15:7, 10; 2 Pet. 3:9)</a:t>
            </a:r>
          </a:p>
          <a:p>
            <a:pPr marL="282575" indent="-282575">
              <a:buNone/>
            </a:pPr>
            <a:r>
              <a:rPr lang="en-US" dirty="0"/>
              <a:t>-  Nearing judgment calls for urgent repentance </a:t>
            </a:r>
            <a:br>
              <a:rPr lang="en-US" dirty="0"/>
            </a:br>
            <a:r>
              <a:rPr lang="en-US" b="0" dirty="0"/>
              <a:t>(Acts 17:30-31; 2 Cor. 5:10)</a:t>
            </a:r>
          </a:p>
          <a:p>
            <a:pPr marL="282575" indent="-282575">
              <a:buNone/>
            </a:pPr>
            <a:r>
              <a:rPr lang="en-US" dirty="0"/>
              <a:t>-  Tragedy of perishing awaits those who do not repent </a:t>
            </a:r>
            <a:br>
              <a:rPr lang="en-US" dirty="0"/>
            </a:br>
            <a:r>
              <a:rPr lang="en-US" b="0" dirty="0"/>
              <a:t>(Luke 13:3, 5; 2 Pet. 3:9)</a:t>
            </a:r>
          </a:p>
        </p:txBody>
      </p:sp>
      <p:pic>
        <p:nvPicPr>
          <p:cNvPr id="3" name="Picture 2" descr="A black and yellow sign&#10;&#10;Description automatically generated with medium confidence">
            <a:extLst>
              <a:ext uri="{FF2B5EF4-FFF2-40B4-BE49-F238E27FC236}">
                <a16:creationId xmlns:a16="http://schemas.microsoft.com/office/drawing/2014/main" id="{909B6864-EE14-6F48-5CF2-D29769EB9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r="93973" b="7270"/>
          <a:stretch/>
        </p:blipFill>
        <p:spPr>
          <a:xfrm>
            <a:off x="99756" y="955964"/>
            <a:ext cx="734787" cy="52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57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yellow sign&#10;&#10;Description automatically generated with medium confidence">
            <a:extLst>
              <a:ext uri="{FF2B5EF4-FFF2-40B4-BE49-F238E27FC236}">
                <a16:creationId xmlns:a16="http://schemas.microsoft.com/office/drawing/2014/main" id="{909B6864-EE14-6F48-5CF2-D29769EB9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r="93973" b="7270"/>
          <a:stretch/>
        </p:blipFill>
        <p:spPr>
          <a:xfrm>
            <a:off x="99756" y="955964"/>
            <a:ext cx="734787" cy="5228705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7740305-662C-A81D-07B8-8E5FD864F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46" y="1087921"/>
            <a:ext cx="10428703" cy="5612139"/>
          </a:xfrm>
        </p:spPr>
        <p:txBody>
          <a:bodyPr>
            <a:normAutofit/>
          </a:bodyPr>
          <a:lstStyle/>
          <a:p>
            <a:pPr marL="282575" indent="-282575">
              <a:buNone/>
            </a:pPr>
            <a:r>
              <a:rPr lang="en-US" dirty="0"/>
              <a:t>-  Recognize your sin and wake up to its reality </a:t>
            </a:r>
            <a:br>
              <a:rPr lang="en-US" dirty="0"/>
            </a:br>
            <a:r>
              <a:rPr lang="en-US" b="0" dirty="0"/>
              <a:t>(2 Sam. 12:7, 13; Rom. </a:t>
            </a:r>
            <a:r>
              <a:rPr lang="en-US" b="0"/>
              <a:t>3:23)</a:t>
            </a:r>
            <a:endParaRPr lang="en-US" b="0" dirty="0"/>
          </a:p>
          <a:p>
            <a:pPr marL="282575" indent="-282575">
              <a:buNone/>
            </a:pPr>
            <a:r>
              <a:rPr lang="en-US" dirty="0"/>
              <a:t>-  Experience true godly sorrow over your sin </a:t>
            </a:r>
            <a:br>
              <a:rPr lang="en-US" dirty="0"/>
            </a:br>
            <a:r>
              <a:rPr lang="en-US" b="0" dirty="0"/>
              <a:t>(Acts 2:37; 2 Cor. 7:10)</a:t>
            </a:r>
          </a:p>
          <a:p>
            <a:pPr marL="282575" indent="-282575">
              <a:buNone/>
            </a:pPr>
            <a:r>
              <a:rPr lang="en-US" dirty="0"/>
              <a:t>-  Profess your guilt TO God and AGAINST God </a:t>
            </a:r>
            <a:br>
              <a:rPr lang="en-US" dirty="0"/>
            </a:br>
            <a:r>
              <a:rPr lang="en-US" b="0" dirty="0"/>
              <a:t>(Psa. 51:3-5)</a:t>
            </a:r>
          </a:p>
          <a:p>
            <a:pPr marL="282575" indent="-282575">
              <a:buNone/>
            </a:pPr>
            <a:r>
              <a:rPr lang="en-US" dirty="0"/>
              <a:t>-  Entreat the Lord for mercy and cleansing </a:t>
            </a:r>
            <a:br>
              <a:rPr lang="en-US" dirty="0"/>
            </a:br>
            <a:r>
              <a:rPr lang="en-US" b="0" dirty="0"/>
              <a:t>(Psa. 51:1-2, 7, 9)</a:t>
            </a:r>
          </a:p>
          <a:p>
            <a:pPr marL="282575" indent="-282575">
              <a:buNone/>
            </a:pPr>
            <a:r>
              <a:rPr lang="en-US" dirty="0"/>
              <a:t>-  Navigate enthusiastically toward newness of heart and life </a:t>
            </a:r>
            <a:br>
              <a:rPr lang="en-US" dirty="0"/>
            </a:br>
            <a:r>
              <a:rPr lang="en-US" b="0" dirty="0"/>
              <a:t>(Psa. 51:9-12, 18-19)</a:t>
            </a:r>
          </a:p>
          <a:p>
            <a:pPr marL="282575" indent="-282575">
              <a:buNone/>
            </a:pPr>
            <a:r>
              <a:rPr lang="en-US" dirty="0"/>
              <a:t>-  Take every step necessary to change behavior and right wrongs </a:t>
            </a:r>
            <a:br>
              <a:rPr lang="en-US" dirty="0"/>
            </a:br>
            <a:r>
              <a:rPr lang="en-US" b="0" dirty="0"/>
              <a:t>(Psa. 51:13-17)</a:t>
            </a:r>
          </a:p>
        </p:txBody>
      </p:sp>
    </p:spTree>
    <p:extLst>
      <p:ext uri="{BB962C8B-B14F-4D97-AF65-F5344CB8AC3E}">
        <p14:creationId xmlns:p14="http://schemas.microsoft.com/office/powerpoint/2010/main" val="809644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yellow text&#10;&#10;Description automatically generated">
            <a:extLst>
              <a:ext uri="{FF2B5EF4-FFF2-40B4-BE49-F238E27FC236}">
                <a16:creationId xmlns:a16="http://schemas.microsoft.com/office/drawing/2014/main" id="{C41F6459-E243-56AF-7C5E-4AE4D85C2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4" b="33453"/>
          <a:stretch/>
        </p:blipFill>
        <p:spPr>
          <a:xfrm>
            <a:off x="504" y="1441212"/>
            <a:ext cx="12190992" cy="263513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29730"/>
            <a:ext cx="11849147" cy="1065077"/>
          </a:xfrm>
        </p:spPr>
        <p:txBody>
          <a:bodyPr>
            <a:normAutofit/>
          </a:bodyPr>
          <a:lstStyle/>
          <a:p>
            <a:r>
              <a:rPr lang="en-US" dirty="0"/>
              <a:t>EVERYONE needs to repent(Acts 17:30)! </a:t>
            </a:r>
          </a:p>
          <a:p>
            <a:r>
              <a:rPr lang="en-US" dirty="0"/>
              <a:t>TODAY (Heb. 3:7-13; 2 Cor. 6:2; Acts 2:38; 22:16; 2 Pet. 3:9)!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6BFEF5E-A746-5877-097A-FD271B1F60A5}"/>
              </a:ext>
            </a:extLst>
          </p:cNvPr>
          <p:cNvSpPr txBox="1">
            <a:spLocks/>
          </p:cNvSpPr>
          <p:nvPr/>
        </p:nvSpPr>
        <p:spPr>
          <a:xfrm>
            <a:off x="236836" y="3033101"/>
            <a:ext cx="11849147" cy="376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7013" indent="-2270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1pPr>
            <a:lvl2pPr marL="687388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Believe Jesus is the Son of God (Acts 16:31)</a:t>
            </a:r>
          </a:p>
          <a:p>
            <a:r>
              <a:rPr lang="en-US" dirty="0"/>
              <a:t>Repent of your sins and turn toward God (Acts 3:19)</a:t>
            </a:r>
          </a:p>
          <a:p>
            <a:r>
              <a:rPr lang="en-US" dirty="0"/>
              <a:t>Confess your faith in Jesus Christ (Romans 10:9)</a:t>
            </a:r>
          </a:p>
          <a:p>
            <a:r>
              <a:rPr lang="en-US" dirty="0"/>
              <a:t>Be immersed into Christ (Acts 22:16)</a:t>
            </a:r>
          </a:p>
          <a:p>
            <a:pPr lvl="1"/>
            <a:r>
              <a:rPr lang="en-US" dirty="0"/>
              <a:t>God will forgive all of your sins (Acts 2:38)</a:t>
            </a:r>
          </a:p>
          <a:p>
            <a:pPr lvl="1"/>
            <a:r>
              <a:rPr lang="en-US" dirty="0"/>
              <a:t>God will add you to His church (Acts 2:47)</a:t>
            </a:r>
          </a:p>
          <a:p>
            <a:pPr lvl="1"/>
            <a:r>
              <a:rPr lang="en-US" dirty="0"/>
              <a:t>God will enroll you in heaven (Hebrews 12:23)</a:t>
            </a:r>
          </a:p>
          <a:p>
            <a:r>
              <a:rPr lang="en-US" dirty="0"/>
              <a:t>Walk faithfully with Jesus every day (1 John 1:7)</a:t>
            </a:r>
          </a:p>
        </p:txBody>
      </p:sp>
    </p:spTree>
    <p:extLst>
      <p:ext uri="{BB962C8B-B14F-4D97-AF65-F5344CB8AC3E}">
        <p14:creationId xmlns:p14="http://schemas.microsoft.com/office/powerpoint/2010/main" val="1278936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</TotalTime>
  <Words>437</Words>
  <Application>Microsoft Office PowerPoint</Application>
  <PresentationFormat>Widescreen</PresentationFormat>
  <Paragraphs>29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16</cp:revision>
  <cp:lastPrinted>2025-04-13T18:24:42Z</cp:lastPrinted>
  <dcterms:created xsi:type="dcterms:W3CDTF">2024-12-31T23:52:29Z</dcterms:created>
  <dcterms:modified xsi:type="dcterms:W3CDTF">2025-05-11T12:35:59Z</dcterms:modified>
</cp:coreProperties>
</file>