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8"/>
  </p:notesMasterIdLst>
  <p:sldIdLst>
    <p:sldId id="1440" r:id="rId2"/>
    <p:sldId id="2281" r:id="rId3"/>
    <p:sldId id="2305" r:id="rId4"/>
    <p:sldId id="2307" r:id="rId5"/>
    <p:sldId id="2306" r:id="rId6"/>
    <p:sldId id="2310" r:id="rId7"/>
    <p:sldId id="2311" r:id="rId8"/>
    <p:sldId id="2308" r:id="rId9"/>
    <p:sldId id="2312" r:id="rId10"/>
    <p:sldId id="2313" r:id="rId11"/>
    <p:sldId id="2309" r:id="rId12"/>
    <p:sldId id="2314" r:id="rId13"/>
    <p:sldId id="2315" r:id="rId14"/>
    <p:sldId id="2316" r:id="rId15"/>
    <p:sldId id="2317" r:id="rId16"/>
    <p:sldId id="2171" r:id="rId17"/>
  </p:sldIdLst>
  <p:sldSz cx="12192000" cy="6858000"/>
  <p:notesSz cx="7099300" cy="93853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84" userDrawn="1">
          <p15:clr>
            <a:srgbClr val="A4A3A4"/>
          </p15:clr>
        </p15:guide>
        <p15:guide id="2" pos="388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FC2E0C"/>
    <a:srgbClr val="FC290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302" autoAdjust="0"/>
    <p:restoredTop sz="91094" autoAdjust="0"/>
  </p:normalViewPr>
  <p:slideViewPr>
    <p:cSldViewPr snapToGrid="0">
      <p:cViewPr varScale="1">
        <p:scale>
          <a:sx n="97" d="100"/>
          <a:sy n="97" d="100"/>
        </p:scale>
        <p:origin x="1068" y="96"/>
      </p:cViewPr>
      <p:guideLst>
        <p:guide orient="horz" pos="2184"/>
        <p:guide pos="388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100" d="100"/>
        <a:sy n="100" d="100"/>
      </p:scale>
      <p:origin x="0" y="-1315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3162" cy="3517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709930" y="4458019"/>
            <a:ext cx="5679440" cy="42233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4167" tIns="94167" rIns="94167" bIns="94167" anchor="t" anchorCtr="0"/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 txBox="1">
            <a:spLocks noGrp="1"/>
          </p:cNvSpPr>
          <p:nvPr>
            <p:ph type="body" idx="1"/>
          </p:nvPr>
        </p:nvSpPr>
        <p:spPr>
          <a:xfrm>
            <a:off x="709930" y="4458019"/>
            <a:ext cx="5679440" cy="4223385"/>
          </a:xfrm>
          <a:prstGeom prst="rect">
            <a:avLst/>
          </a:prstGeom>
        </p:spPr>
        <p:txBody>
          <a:bodyPr spcFirstLastPara="1" wrap="square" lIns="94167" tIns="94167" rIns="94167" bIns="94167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78" name="Google Shape;7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704850"/>
            <a:ext cx="6254750" cy="3517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48612841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>
          <a:extLst>
            <a:ext uri="{FF2B5EF4-FFF2-40B4-BE49-F238E27FC236}">
              <a16:creationId xmlns:a16="http://schemas.microsoft.com/office/drawing/2014/main" id="{D4FE980A-89A7-2D51-330E-4A034B33B4F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>
            <a:extLst>
              <a:ext uri="{FF2B5EF4-FFF2-40B4-BE49-F238E27FC236}">
                <a16:creationId xmlns:a16="http://schemas.microsoft.com/office/drawing/2014/main" id="{DE79F199-D7E0-51B1-4790-E916F5F6A5A0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495" y="4341931"/>
            <a:ext cx="5483947" cy="4113408"/>
          </a:xfrm>
          <a:prstGeom prst="rect">
            <a:avLst/>
          </a:prstGeom>
        </p:spPr>
        <p:txBody>
          <a:bodyPr spcFirstLastPara="1" wrap="square" lIns="91380" tIns="91380" rIns="91380" bIns="91380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>
            <a:extLst>
              <a:ext uri="{FF2B5EF4-FFF2-40B4-BE49-F238E27FC236}">
                <a16:creationId xmlns:a16="http://schemas.microsoft.com/office/drawing/2014/main" id="{D88647A9-3DBC-664C-8227-29FD54180F18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2825" cy="34274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92504950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>
          <a:extLst>
            <a:ext uri="{FF2B5EF4-FFF2-40B4-BE49-F238E27FC236}">
              <a16:creationId xmlns:a16="http://schemas.microsoft.com/office/drawing/2014/main" id="{2C15D53E-1AE9-6E57-4222-2C858F3C225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>
            <a:extLst>
              <a:ext uri="{FF2B5EF4-FFF2-40B4-BE49-F238E27FC236}">
                <a16:creationId xmlns:a16="http://schemas.microsoft.com/office/drawing/2014/main" id="{F26C63BC-399A-7E97-9498-15B6BFA7AFB4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495" y="4341931"/>
            <a:ext cx="5483947" cy="4113408"/>
          </a:xfrm>
          <a:prstGeom prst="rect">
            <a:avLst/>
          </a:prstGeom>
        </p:spPr>
        <p:txBody>
          <a:bodyPr spcFirstLastPara="1" wrap="square" lIns="91380" tIns="91380" rIns="91380" bIns="91380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>
            <a:extLst>
              <a:ext uri="{FF2B5EF4-FFF2-40B4-BE49-F238E27FC236}">
                <a16:creationId xmlns:a16="http://schemas.microsoft.com/office/drawing/2014/main" id="{FB0A95D9-4974-70D4-908D-CDEFF7F20C53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2825" cy="34274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04720213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>
          <a:extLst>
            <a:ext uri="{FF2B5EF4-FFF2-40B4-BE49-F238E27FC236}">
              <a16:creationId xmlns:a16="http://schemas.microsoft.com/office/drawing/2014/main" id="{97B58F0E-C173-1CC1-6544-7FC42B3DB94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>
            <a:extLst>
              <a:ext uri="{FF2B5EF4-FFF2-40B4-BE49-F238E27FC236}">
                <a16:creationId xmlns:a16="http://schemas.microsoft.com/office/drawing/2014/main" id="{B8D3C4F3-BB41-20D0-0DFA-F923118621C9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495" y="4341931"/>
            <a:ext cx="5483947" cy="4113408"/>
          </a:xfrm>
          <a:prstGeom prst="rect">
            <a:avLst/>
          </a:prstGeom>
        </p:spPr>
        <p:txBody>
          <a:bodyPr spcFirstLastPara="1" wrap="square" lIns="91380" tIns="91380" rIns="91380" bIns="91380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>
            <a:extLst>
              <a:ext uri="{FF2B5EF4-FFF2-40B4-BE49-F238E27FC236}">
                <a16:creationId xmlns:a16="http://schemas.microsoft.com/office/drawing/2014/main" id="{BECA8B32-1CE4-EF0D-0858-22732314917B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2825" cy="34274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17673714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>
          <a:extLst>
            <a:ext uri="{FF2B5EF4-FFF2-40B4-BE49-F238E27FC236}">
              <a16:creationId xmlns:a16="http://schemas.microsoft.com/office/drawing/2014/main" id="{57BF2617-1588-4267-D2A1-FD8CCB9FC2D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>
            <a:extLst>
              <a:ext uri="{FF2B5EF4-FFF2-40B4-BE49-F238E27FC236}">
                <a16:creationId xmlns:a16="http://schemas.microsoft.com/office/drawing/2014/main" id="{74C344C9-0543-9D13-581C-83BE6E428015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495" y="4341931"/>
            <a:ext cx="5483947" cy="4113408"/>
          </a:xfrm>
          <a:prstGeom prst="rect">
            <a:avLst/>
          </a:prstGeom>
        </p:spPr>
        <p:txBody>
          <a:bodyPr spcFirstLastPara="1" wrap="square" lIns="91380" tIns="91380" rIns="91380" bIns="91380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>
            <a:extLst>
              <a:ext uri="{FF2B5EF4-FFF2-40B4-BE49-F238E27FC236}">
                <a16:creationId xmlns:a16="http://schemas.microsoft.com/office/drawing/2014/main" id="{9B173642-5C18-DFE9-769C-8C9D4FA6BC5A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2825" cy="34274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07865895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>
          <a:extLst>
            <a:ext uri="{FF2B5EF4-FFF2-40B4-BE49-F238E27FC236}">
              <a16:creationId xmlns:a16="http://schemas.microsoft.com/office/drawing/2014/main" id="{9543C717-34D7-D930-D43F-0C710546B4A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>
            <a:extLst>
              <a:ext uri="{FF2B5EF4-FFF2-40B4-BE49-F238E27FC236}">
                <a16:creationId xmlns:a16="http://schemas.microsoft.com/office/drawing/2014/main" id="{E1920FB2-2AE1-A1FA-66AA-455EF06CDBF7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495" y="4341931"/>
            <a:ext cx="5483947" cy="4113408"/>
          </a:xfrm>
          <a:prstGeom prst="rect">
            <a:avLst/>
          </a:prstGeom>
        </p:spPr>
        <p:txBody>
          <a:bodyPr spcFirstLastPara="1" wrap="square" lIns="91380" tIns="91380" rIns="91380" bIns="91380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>
            <a:extLst>
              <a:ext uri="{FF2B5EF4-FFF2-40B4-BE49-F238E27FC236}">
                <a16:creationId xmlns:a16="http://schemas.microsoft.com/office/drawing/2014/main" id="{14390049-2527-162A-B240-227EC24B9ACB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2825" cy="34274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20252716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>
          <a:extLst>
            <a:ext uri="{FF2B5EF4-FFF2-40B4-BE49-F238E27FC236}">
              <a16:creationId xmlns:a16="http://schemas.microsoft.com/office/drawing/2014/main" id="{5AFF0D37-0EE4-D0A9-DA76-CD7899E9355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>
            <a:extLst>
              <a:ext uri="{FF2B5EF4-FFF2-40B4-BE49-F238E27FC236}">
                <a16:creationId xmlns:a16="http://schemas.microsoft.com/office/drawing/2014/main" id="{4949CD11-C6D5-1D56-7417-546738B6FEE6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495" y="4341931"/>
            <a:ext cx="5483947" cy="4113408"/>
          </a:xfrm>
          <a:prstGeom prst="rect">
            <a:avLst/>
          </a:prstGeom>
        </p:spPr>
        <p:txBody>
          <a:bodyPr spcFirstLastPara="1" wrap="square" lIns="91380" tIns="91380" rIns="91380" bIns="91380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>
            <a:extLst>
              <a:ext uri="{FF2B5EF4-FFF2-40B4-BE49-F238E27FC236}">
                <a16:creationId xmlns:a16="http://schemas.microsoft.com/office/drawing/2014/main" id="{6DDA9D4C-82CD-A99F-2568-6F7461DFF3F1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2825" cy="34274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66463630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>
          <a:extLst>
            <a:ext uri="{FF2B5EF4-FFF2-40B4-BE49-F238E27FC236}">
              <a16:creationId xmlns:a16="http://schemas.microsoft.com/office/drawing/2014/main" id="{655AA402-7F49-FC94-2FE1-D60EAFBA6FB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>
            <a:extLst>
              <a:ext uri="{FF2B5EF4-FFF2-40B4-BE49-F238E27FC236}">
                <a16:creationId xmlns:a16="http://schemas.microsoft.com/office/drawing/2014/main" id="{CF3AF33C-4EF8-7868-F10A-7A1D10A973F9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495" y="4341931"/>
            <a:ext cx="5483947" cy="4113408"/>
          </a:xfrm>
          <a:prstGeom prst="rect">
            <a:avLst/>
          </a:prstGeom>
        </p:spPr>
        <p:txBody>
          <a:bodyPr spcFirstLastPara="1" wrap="square" lIns="91380" tIns="91380" rIns="91380" bIns="91380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>
            <a:extLst>
              <a:ext uri="{FF2B5EF4-FFF2-40B4-BE49-F238E27FC236}">
                <a16:creationId xmlns:a16="http://schemas.microsoft.com/office/drawing/2014/main" id="{D0BCBC89-B529-564F-EFD2-F02F8FE445C7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2825" cy="34274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3978345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>
          <a:extLst>
            <a:ext uri="{FF2B5EF4-FFF2-40B4-BE49-F238E27FC236}">
              <a16:creationId xmlns:a16="http://schemas.microsoft.com/office/drawing/2014/main" id="{26CFDD2C-7577-2D6B-0F51-7C6D2C75798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>
            <a:extLst>
              <a:ext uri="{FF2B5EF4-FFF2-40B4-BE49-F238E27FC236}">
                <a16:creationId xmlns:a16="http://schemas.microsoft.com/office/drawing/2014/main" id="{8DD01232-06B9-0E00-84A4-7870094E27D7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495" y="4341931"/>
            <a:ext cx="5483947" cy="4113408"/>
          </a:xfrm>
          <a:prstGeom prst="rect">
            <a:avLst/>
          </a:prstGeom>
        </p:spPr>
        <p:txBody>
          <a:bodyPr spcFirstLastPara="1" wrap="square" lIns="91380" tIns="91380" rIns="91380" bIns="91380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>
            <a:extLst>
              <a:ext uri="{FF2B5EF4-FFF2-40B4-BE49-F238E27FC236}">
                <a16:creationId xmlns:a16="http://schemas.microsoft.com/office/drawing/2014/main" id="{7A69E2EF-75C0-3D3D-2D8E-66672E12A7FA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2825" cy="34274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36454655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>
          <a:extLst>
            <a:ext uri="{FF2B5EF4-FFF2-40B4-BE49-F238E27FC236}">
              <a16:creationId xmlns:a16="http://schemas.microsoft.com/office/drawing/2014/main" id="{A8B90B18-9ED6-6F6C-FF6A-8091B738137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>
            <a:extLst>
              <a:ext uri="{FF2B5EF4-FFF2-40B4-BE49-F238E27FC236}">
                <a16:creationId xmlns:a16="http://schemas.microsoft.com/office/drawing/2014/main" id="{7D1239CA-94E3-807E-CE2F-D3D154598EF0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495" y="4341931"/>
            <a:ext cx="5483947" cy="4113408"/>
          </a:xfrm>
          <a:prstGeom prst="rect">
            <a:avLst/>
          </a:prstGeom>
        </p:spPr>
        <p:txBody>
          <a:bodyPr spcFirstLastPara="1" wrap="square" lIns="91380" tIns="91380" rIns="91380" bIns="91380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>
            <a:extLst>
              <a:ext uri="{FF2B5EF4-FFF2-40B4-BE49-F238E27FC236}">
                <a16:creationId xmlns:a16="http://schemas.microsoft.com/office/drawing/2014/main" id="{E717EAEB-6931-2E6D-DA60-BBB9F197C9D2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2825" cy="34274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04407683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>
          <a:extLst>
            <a:ext uri="{FF2B5EF4-FFF2-40B4-BE49-F238E27FC236}">
              <a16:creationId xmlns:a16="http://schemas.microsoft.com/office/drawing/2014/main" id="{391FD026-0CF7-3368-A124-D825725FA0F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>
            <a:extLst>
              <a:ext uri="{FF2B5EF4-FFF2-40B4-BE49-F238E27FC236}">
                <a16:creationId xmlns:a16="http://schemas.microsoft.com/office/drawing/2014/main" id="{B6708738-58AF-9F98-A099-19224008FA81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495" y="4341931"/>
            <a:ext cx="5483947" cy="4113408"/>
          </a:xfrm>
          <a:prstGeom prst="rect">
            <a:avLst/>
          </a:prstGeom>
        </p:spPr>
        <p:txBody>
          <a:bodyPr spcFirstLastPara="1" wrap="square" lIns="91380" tIns="91380" rIns="91380" bIns="91380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>
            <a:extLst>
              <a:ext uri="{FF2B5EF4-FFF2-40B4-BE49-F238E27FC236}">
                <a16:creationId xmlns:a16="http://schemas.microsoft.com/office/drawing/2014/main" id="{462A39FE-1703-36FD-A4C3-2DABE2357FCD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2825" cy="34274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30009305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>
          <a:extLst>
            <a:ext uri="{FF2B5EF4-FFF2-40B4-BE49-F238E27FC236}">
              <a16:creationId xmlns:a16="http://schemas.microsoft.com/office/drawing/2014/main" id="{25CAA138-23F1-2212-B975-2F3A555009A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>
            <a:extLst>
              <a:ext uri="{FF2B5EF4-FFF2-40B4-BE49-F238E27FC236}">
                <a16:creationId xmlns:a16="http://schemas.microsoft.com/office/drawing/2014/main" id="{839D4009-71E0-B279-0C35-2FDCC24ADA23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495" y="4341931"/>
            <a:ext cx="5483947" cy="4113408"/>
          </a:xfrm>
          <a:prstGeom prst="rect">
            <a:avLst/>
          </a:prstGeom>
        </p:spPr>
        <p:txBody>
          <a:bodyPr spcFirstLastPara="1" wrap="square" lIns="91380" tIns="91380" rIns="91380" bIns="91380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>
            <a:extLst>
              <a:ext uri="{FF2B5EF4-FFF2-40B4-BE49-F238E27FC236}">
                <a16:creationId xmlns:a16="http://schemas.microsoft.com/office/drawing/2014/main" id="{4655B679-C946-22D1-CC34-72A15A08F764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2825" cy="34274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0920654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>
          <a:extLst>
            <a:ext uri="{FF2B5EF4-FFF2-40B4-BE49-F238E27FC236}">
              <a16:creationId xmlns:a16="http://schemas.microsoft.com/office/drawing/2014/main" id="{D15CB0E3-F762-F1C6-467F-B6B87F9382F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>
            <a:extLst>
              <a:ext uri="{FF2B5EF4-FFF2-40B4-BE49-F238E27FC236}">
                <a16:creationId xmlns:a16="http://schemas.microsoft.com/office/drawing/2014/main" id="{8ECC04BF-F223-FB8B-2872-0C0CA0C61270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495" y="4341931"/>
            <a:ext cx="5483947" cy="4113408"/>
          </a:xfrm>
          <a:prstGeom prst="rect">
            <a:avLst/>
          </a:prstGeom>
        </p:spPr>
        <p:txBody>
          <a:bodyPr spcFirstLastPara="1" wrap="square" lIns="91380" tIns="91380" rIns="91380" bIns="91380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>
            <a:extLst>
              <a:ext uri="{FF2B5EF4-FFF2-40B4-BE49-F238E27FC236}">
                <a16:creationId xmlns:a16="http://schemas.microsoft.com/office/drawing/2014/main" id="{1A0B1829-49B9-D4B8-2C91-C1B89B65F57C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2825" cy="34274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40899494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>
          <a:extLst>
            <a:ext uri="{FF2B5EF4-FFF2-40B4-BE49-F238E27FC236}">
              <a16:creationId xmlns:a16="http://schemas.microsoft.com/office/drawing/2014/main" id="{915C3794-E3E9-48A0-BB0D-0DB78870E02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>
            <a:extLst>
              <a:ext uri="{FF2B5EF4-FFF2-40B4-BE49-F238E27FC236}">
                <a16:creationId xmlns:a16="http://schemas.microsoft.com/office/drawing/2014/main" id="{3ACFEAF7-C4F8-1292-2C9B-DC0713E23CAA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495" y="4341931"/>
            <a:ext cx="5483947" cy="4113408"/>
          </a:xfrm>
          <a:prstGeom prst="rect">
            <a:avLst/>
          </a:prstGeom>
        </p:spPr>
        <p:txBody>
          <a:bodyPr spcFirstLastPara="1" wrap="square" lIns="91380" tIns="91380" rIns="91380" bIns="91380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>
            <a:extLst>
              <a:ext uri="{FF2B5EF4-FFF2-40B4-BE49-F238E27FC236}">
                <a16:creationId xmlns:a16="http://schemas.microsoft.com/office/drawing/2014/main" id="{82292B72-BFC3-3B8D-75A8-E17DF3506056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2825" cy="34274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76984681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>
          <a:extLst>
            <a:ext uri="{FF2B5EF4-FFF2-40B4-BE49-F238E27FC236}">
              <a16:creationId xmlns:a16="http://schemas.microsoft.com/office/drawing/2014/main" id="{21860D9D-519A-DD90-A098-114F9DEE47C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>
            <a:extLst>
              <a:ext uri="{FF2B5EF4-FFF2-40B4-BE49-F238E27FC236}">
                <a16:creationId xmlns:a16="http://schemas.microsoft.com/office/drawing/2014/main" id="{00D03971-DB2A-9096-34C7-D38B9758B8A6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495" y="4341931"/>
            <a:ext cx="5483947" cy="4113408"/>
          </a:xfrm>
          <a:prstGeom prst="rect">
            <a:avLst/>
          </a:prstGeom>
        </p:spPr>
        <p:txBody>
          <a:bodyPr spcFirstLastPara="1" wrap="square" lIns="91380" tIns="91380" rIns="91380" bIns="91380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>
            <a:extLst>
              <a:ext uri="{FF2B5EF4-FFF2-40B4-BE49-F238E27FC236}">
                <a16:creationId xmlns:a16="http://schemas.microsoft.com/office/drawing/2014/main" id="{20719122-5250-B7B0-6C11-CF7484C94A5C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2825" cy="34274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88389494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>
          <a:extLst>
            <a:ext uri="{FF2B5EF4-FFF2-40B4-BE49-F238E27FC236}">
              <a16:creationId xmlns:a16="http://schemas.microsoft.com/office/drawing/2014/main" id="{FAA26E4F-FA0A-DF76-288C-BCCBA970F6B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>
            <a:extLst>
              <a:ext uri="{FF2B5EF4-FFF2-40B4-BE49-F238E27FC236}">
                <a16:creationId xmlns:a16="http://schemas.microsoft.com/office/drawing/2014/main" id="{FCBD4D46-8687-A952-485B-147485F4C65F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495" y="4341931"/>
            <a:ext cx="5483947" cy="4113408"/>
          </a:xfrm>
          <a:prstGeom prst="rect">
            <a:avLst/>
          </a:prstGeom>
        </p:spPr>
        <p:txBody>
          <a:bodyPr spcFirstLastPara="1" wrap="square" lIns="91380" tIns="91380" rIns="91380" bIns="91380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>
            <a:extLst>
              <a:ext uri="{FF2B5EF4-FFF2-40B4-BE49-F238E27FC236}">
                <a16:creationId xmlns:a16="http://schemas.microsoft.com/office/drawing/2014/main" id="{5C887A0B-8398-5AE1-640D-1323778A303E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2825" cy="34274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761042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Google Shape;12;p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3046" y="0"/>
            <a:ext cx="12188955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Google Shape;13;p2"/>
          <p:cNvSpPr txBox="1">
            <a:spLocks noGrp="1"/>
          </p:cNvSpPr>
          <p:nvPr>
            <p:ph type="ctrTitle"/>
          </p:nvPr>
        </p:nvSpPr>
        <p:spPr>
          <a:xfrm>
            <a:off x="365760" y="310896"/>
            <a:ext cx="11430000" cy="27980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1"/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000"/>
              <a:buFont typeface="Cambria"/>
              <a:buNone/>
              <a:defRPr sz="7000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subTitle" idx="1"/>
          </p:nvPr>
        </p:nvSpPr>
        <p:spPr>
          <a:xfrm>
            <a:off x="6867525" y="6117336"/>
            <a:ext cx="5111115" cy="7406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3000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>
  <p:cSld name="Title and Content">
    <p:bg>
      <p:bgPr>
        <a:solidFill>
          <a:schemeClr val="lt1"/>
        </a:solidFill>
        <a:effectLst/>
      </p:bgPr>
    </p:bg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Google Shape;16;p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Google Shape;17;p3"/>
          <p:cNvSpPr txBox="1">
            <a:spLocks noGrp="1"/>
          </p:cNvSpPr>
          <p:nvPr>
            <p:ph type="title"/>
          </p:nvPr>
        </p:nvSpPr>
        <p:spPr>
          <a:xfrm>
            <a:off x="2979174" y="299702"/>
            <a:ext cx="8843614" cy="14807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Cambria"/>
              <a:buNone/>
              <a:defRPr b="1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3"/>
          <p:cNvSpPr txBox="1">
            <a:spLocks noGrp="1"/>
          </p:cNvSpPr>
          <p:nvPr>
            <p:ph type="body" idx="1"/>
          </p:nvPr>
        </p:nvSpPr>
        <p:spPr>
          <a:xfrm>
            <a:off x="540774" y="1780469"/>
            <a:ext cx="11282013" cy="46989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406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  <a:defRPr b="1">
                <a:solidFill>
                  <a:schemeClr val="lt1"/>
                </a:solidFill>
              </a:defRPr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  <a:defRPr sz="2800" b="1">
                <a:solidFill>
                  <a:schemeClr val="lt1"/>
                </a:solidFill>
              </a:defRPr>
            </a:lvl2pPr>
            <a:lvl3pPr marL="1371600" lvl="2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Char char="•"/>
              <a:defRPr b="1">
                <a:solidFill>
                  <a:schemeClr val="lt1"/>
                </a:solidFill>
              </a:defRPr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 b="1">
                <a:solidFill>
                  <a:schemeClr val="lt1"/>
                </a:solidFill>
              </a:defRPr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 b="1">
                <a:solidFill>
                  <a:schemeClr val="lt1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9" name="Google Shape;29;p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30" name="Google Shape;30;p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31" name="Google Shape;31;p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6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6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5" name="Google Shape;35;p6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6" name="Google Shape;36;p6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7" name="Google Shape;37;p6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8" name="Google Shape;38;p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39" name="Google Shape;39;p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40" name="Google Shape;40;p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44" name="Google Shape;44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45" name="Google Shape;45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9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9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3" name="Google Shape;53;p9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54" name="Google Shape;54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55" name="Google Shape;55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56" name="Google Shape;56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0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0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60" name="Google Shape;60;p10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1" name="Google Shape;61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62" name="Google Shape;62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63" name="Google Shape;63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1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7" name="Google Shape;67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68" name="Google Shape;68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69" name="Google Shape;69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2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2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3" name="Google Shape;73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74" name="Google Shape;74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75" name="Google Shape;75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9" name="Google Shape;9;p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10" name="Google Shape;10;p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1" r:id="rId3"/>
    <p:sldLayoutId id="2147483652" r:id="rId4"/>
    <p:sldLayoutId id="2147483653" r:id="rId5"/>
    <p:sldLayoutId id="2147483655" r:id="rId6"/>
    <p:sldLayoutId id="2147483656" r:id="rId7"/>
    <p:sldLayoutId id="2147483657" r:id="rId8"/>
    <p:sldLayoutId id="2147483658" r:id="rId9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3"/>
          <p:cNvSpPr txBox="1">
            <a:spLocks noGrp="1"/>
          </p:cNvSpPr>
          <p:nvPr>
            <p:ph type="ctrTitle"/>
          </p:nvPr>
        </p:nvSpPr>
        <p:spPr>
          <a:xfrm>
            <a:off x="386238" y="545430"/>
            <a:ext cx="11430000" cy="21842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000"/>
              <a:buFont typeface="Cambria"/>
              <a:buNone/>
            </a:pPr>
            <a:r>
              <a:rPr lang="en-US" sz="7200" b="1" dirty="0"/>
              <a:t>Survey of 2 Samuel</a:t>
            </a:r>
            <a:br>
              <a:rPr lang="en-US" sz="1400" b="1" dirty="0"/>
            </a:br>
            <a:br>
              <a:rPr lang="en-US" sz="1400" b="1" dirty="0"/>
            </a:br>
            <a:r>
              <a:rPr lang="en-US" sz="5400" b="1" dirty="0"/>
              <a:t>Lesson Five</a:t>
            </a:r>
            <a:br>
              <a:rPr lang="en-US" sz="5400" b="1" dirty="0"/>
            </a:br>
            <a:endParaRPr lang="en-US" sz="5400" dirty="0"/>
          </a:p>
        </p:txBody>
      </p:sp>
      <p:sp>
        <p:nvSpPr>
          <p:cNvPr id="81" name="Google Shape;81;p13"/>
          <p:cNvSpPr txBox="1">
            <a:spLocks noGrp="1"/>
          </p:cNvSpPr>
          <p:nvPr>
            <p:ph type="subTitle" idx="1"/>
          </p:nvPr>
        </p:nvSpPr>
        <p:spPr>
          <a:xfrm>
            <a:off x="6770747" y="3201225"/>
            <a:ext cx="5068328" cy="31835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</a:pPr>
            <a:r>
              <a:rPr lang="en-US" sz="4800" dirty="0"/>
              <a:t>Palm Beach Lakes</a:t>
            </a:r>
          </a:p>
          <a:p>
            <a:pPr marL="0" lvl="0" indent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</a:pPr>
            <a:endParaRPr lang="en-US" sz="4000" dirty="0"/>
          </a:p>
          <a:p>
            <a:pPr marL="0" lvl="0" indent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</a:pPr>
            <a:r>
              <a:rPr lang="en-US" sz="3600" dirty="0"/>
              <a:t>April-June  2025</a:t>
            </a:r>
          </a:p>
          <a:p>
            <a:pPr marL="0" lvl="0" indent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</a:pPr>
            <a:endParaRPr lang="en-US" sz="4000" dirty="0"/>
          </a:p>
          <a:p>
            <a:pPr marL="0" lvl="0" indent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</a:pPr>
            <a:r>
              <a:rPr lang="en-US" sz="3200" dirty="0"/>
              <a:t>Dan Jenkins</a:t>
            </a:r>
            <a:endParaRPr sz="3200" dirty="0"/>
          </a:p>
        </p:txBody>
      </p:sp>
    </p:spTree>
    <p:extLst>
      <p:ext uri="{BB962C8B-B14F-4D97-AF65-F5344CB8AC3E}">
        <p14:creationId xmlns:p14="http://schemas.microsoft.com/office/powerpoint/2010/main" val="14436156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>
          <a:extLst>
            <a:ext uri="{FF2B5EF4-FFF2-40B4-BE49-F238E27FC236}">
              <a16:creationId xmlns:a16="http://schemas.microsoft.com/office/drawing/2014/main" id="{045FE7B8-389B-9217-2742-6898C5AD671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3">
            <a:extLst>
              <a:ext uri="{FF2B5EF4-FFF2-40B4-BE49-F238E27FC236}">
                <a16:creationId xmlns:a16="http://schemas.microsoft.com/office/drawing/2014/main" id="{050EF7E6-8A2D-D09A-0472-FF8310F033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82383" y="445589"/>
            <a:ext cx="8733367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40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“The House of David” — After David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83AAABF-96A7-1AFD-6FDE-53BC22787F7F}"/>
              </a:ext>
            </a:extLst>
          </p:cNvPr>
          <p:cNvSpPr txBox="1"/>
          <p:nvPr/>
        </p:nvSpPr>
        <p:spPr>
          <a:xfrm>
            <a:off x="411998" y="1407799"/>
            <a:ext cx="11300603" cy="46782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algn="just" rtl="0">
              <a:spcAft>
                <a:spcPts val="600"/>
              </a:spcAft>
            </a:pPr>
            <a:r>
              <a:rPr lang="en-US" sz="2400" b="1" u="none" strike="noStrike" baseline="0" dirty="0">
                <a:solidFill>
                  <a:schemeClr val="bg1"/>
                </a:solidFill>
                <a:latin typeface="+mj-lt"/>
              </a:rPr>
              <a:t> Zech. 12:10  "And </a:t>
            </a:r>
            <a:r>
              <a:rPr lang="en-US" sz="2400" b="1" u="none" strike="noStrike" baseline="0" dirty="0">
                <a:solidFill>
                  <a:srgbClr val="FFFF00"/>
                </a:solidFill>
                <a:latin typeface="+mj-lt"/>
              </a:rPr>
              <a:t>I will pour on the house of David and on the inhabitants of Jerusalem the Spirit</a:t>
            </a:r>
            <a:r>
              <a:rPr lang="en-US" sz="2400" b="1" u="none" strike="noStrike" baseline="0" dirty="0">
                <a:solidFill>
                  <a:schemeClr val="bg1"/>
                </a:solidFill>
                <a:latin typeface="+mj-lt"/>
              </a:rPr>
              <a:t> of grace and supplication; then they will look on Me whom they pierced. Yes, they will mourn for Him as one mourns for his only son, and grieve for Him as one grieves for a firstborn. </a:t>
            </a:r>
          </a:p>
          <a:p>
            <a:pPr marR="0" algn="just" rtl="0">
              <a:spcAft>
                <a:spcPts val="600"/>
              </a:spcAft>
            </a:pPr>
            <a:endParaRPr lang="en-US" sz="2400" b="1" u="none" strike="noStrike" baseline="0" dirty="0">
              <a:solidFill>
                <a:schemeClr val="bg1"/>
              </a:solidFill>
              <a:latin typeface="+mj-lt"/>
            </a:endParaRPr>
          </a:p>
          <a:p>
            <a:pPr marR="0" algn="just" rtl="0"/>
            <a:r>
              <a:rPr lang="en-US" sz="2400" b="1" u="none" strike="noStrike" baseline="0" dirty="0">
                <a:solidFill>
                  <a:schemeClr val="bg1"/>
                </a:solidFill>
                <a:latin typeface="+mj-lt"/>
              </a:rPr>
              <a:t>Zech. 13:1  "</a:t>
            </a:r>
            <a:r>
              <a:rPr lang="en-US" sz="2400" b="1" u="none" strike="noStrike" baseline="0" dirty="0">
                <a:solidFill>
                  <a:srgbClr val="FFFF00"/>
                </a:solidFill>
                <a:latin typeface="+mj-lt"/>
              </a:rPr>
              <a:t>In that day a fountain shall be opened </a:t>
            </a:r>
            <a:r>
              <a:rPr lang="en-US" sz="2400" b="1" u="none" strike="noStrike" baseline="0" dirty="0">
                <a:solidFill>
                  <a:schemeClr val="bg1"/>
                </a:solidFill>
                <a:latin typeface="+mj-lt"/>
              </a:rPr>
              <a:t>for the house of David and for the inhabitants of Jerusalem, for sin and for uncleanness. </a:t>
            </a:r>
          </a:p>
          <a:p>
            <a:pPr marR="0" algn="just" rtl="0"/>
            <a:endParaRPr lang="en-US" sz="2400" b="1" u="none" strike="noStrike" baseline="0" dirty="0">
              <a:solidFill>
                <a:schemeClr val="bg1"/>
              </a:solidFill>
              <a:latin typeface="+mj-lt"/>
            </a:endParaRPr>
          </a:p>
          <a:p>
            <a:pPr algn="just"/>
            <a:r>
              <a:rPr lang="en-US" sz="2400" b="1" u="none" strike="noStrike" baseline="0" dirty="0">
                <a:solidFill>
                  <a:schemeClr val="bg1"/>
                </a:solidFill>
                <a:latin typeface="+mj-lt"/>
              </a:rPr>
              <a:t>Zech. 13:2  "It shall be </a:t>
            </a:r>
            <a:r>
              <a:rPr lang="en-US" sz="2400" b="1" u="none" strike="noStrike" baseline="0" dirty="0">
                <a:solidFill>
                  <a:srgbClr val="FFFF00"/>
                </a:solidFill>
                <a:latin typeface="+mj-lt"/>
              </a:rPr>
              <a:t>in that day</a:t>
            </a:r>
            <a:r>
              <a:rPr lang="en-US" sz="2400" b="1" u="none" strike="noStrike" baseline="0" dirty="0">
                <a:solidFill>
                  <a:schemeClr val="bg1"/>
                </a:solidFill>
                <a:latin typeface="+mj-lt"/>
              </a:rPr>
              <a:t>," says the LORD of hosts, "that I will cut off the names of the idols from the land, and they shall no longer be remembered</a:t>
            </a:r>
            <a:r>
              <a:rPr lang="en-US" sz="2400" b="1" u="none" strike="noStrike" baseline="0" dirty="0">
                <a:solidFill>
                  <a:srgbClr val="FFFF00"/>
                </a:solidFill>
                <a:latin typeface="+mj-lt"/>
              </a:rPr>
              <a:t>. I will also cause the prophets and the unclean spirit to depart from the land</a:t>
            </a:r>
            <a:r>
              <a:rPr lang="en-US" sz="2400" b="1" dirty="0">
                <a:solidFill>
                  <a:srgbClr val="FFFF00"/>
                </a:solidFill>
                <a:latin typeface="+mj-lt"/>
              </a:rPr>
              <a:t>.</a:t>
            </a:r>
            <a:r>
              <a:rPr lang="en-US" sz="2400" b="1" dirty="0">
                <a:solidFill>
                  <a:schemeClr val="bg1"/>
                </a:solidFill>
                <a:latin typeface="+mj-lt"/>
              </a:rPr>
              <a:t> </a:t>
            </a:r>
            <a:endParaRPr lang="en-US" sz="2400" b="1" u="none" strike="noStrike" baseline="0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1709334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>
          <a:extLst>
            <a:ext uri="{FF2B5EF4-FFF2-40B4-BE49-F238E27FC236}">
              <a16:creationId xmlns:a16="http://schemas.microsoft.com/office/drawing/2014/main" id="{6C669647-1191-2A6E-65F1-873F978FBE8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3">
            <a:extLst>
              <a:ext uri="{FF2B5EF4-FFF2-40B4-BE49-F238E27FC236}">
                <a16:creationId xmlns:a16="http://schemas.microsoft.com/office/drawing/2014/main" id="{DC632F38-7213-49EC-63A7-789B958F1F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82383" y="445589"/>
            <a:ext cx="8733367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40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“The House of David” — After David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A72F61E-F71E-FB48-97FB-AB7DD321007E}"/>
              </a:ext>
            </a:extLst>
          </p:cNvPr>
          <p:cNvSpPr txBox="1"/>
          <p:nvPr/>
        </p:nvSpPr>
        <p:spPr>
          <a:xfrm>
            <a:off x="411998" y="1407799"/>
            <a:ext cx="1130060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algn="just" rtl="0">
              <a:spcAft>
                <a:spcPts val="600"/>
              </a:spcAft>
            </a:pPr>
            <a:r>
              <a:rPr lang="en-US" sz="2400" b="1" u="none" strike="noStrike" baseline="0" dirty="0">
                <a:solidFill>
                  <a:schemeClr val="bg1"/>
                </a:solidFill>
                <a:latin typeface="+mj-lt"/>
              </a:rPr>
              <a:t> Mat 1:1  The book of the genealogy of Jesus Christ, the Son of David, the Son of Abraham</a:t>
            </a:r>
            <a:r>
              <a:rPr lang="en-US" sz="2400" b="1" dirty="0">
                <a:solidFill>
                  <a:schemeClr val="bg1"/>
                </a:solidFill>
                <a:latin typeface="+mj-lt"/>
              </a:rPr>
              <a:t>;</a:t>
            </a:r>
            <a:endParaRPr lang="en-US" sz="2400" b="1" u="none" strike="noStrike" baseline="0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7938109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>
          <a:extLst>
            <a:ext uri="{FF2B5EF4-FFF2-40B4-BE49-F238E27FC236}">
              <a16:creationId xmlns:a16="http://schemas.microsoft.com/office/drawing/2014/main" id="{FE426EC7-B292-9F8E-ECC6-1D9AFAE7325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3">
            <a:extLst>
              <a:ext uri="{FF2B5EF4-FFF2-40B4-BE49-F238E27FC236}">
                <a16:creationId xmlns:a16="http://schemas.microsoft.com/office/drawing/2014/main" id="{A02CAFE9-14DA-3127-5F4D-C005C7939E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82383" y="445589"/>
            <a:ext cx="8733367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40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“The House of David” — After David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051439F-5DE9-458D-B0C7-991D7E7DCC62}"/>
              </a:ext>
            </a:extLst>
          </p:cNvPr>
          <p:cNvSpPr txBox="1"/>
          <p:nvPr/>
        </p:nvSpPr>
        <p:spPr>
          <a:xfrm>
            <a:off x="411998" y="1407799"/>
            <a:ext cx="11300603" cy="20159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algn="just" rtl="0">
              <a:spcAft>
                <a:spcPts val="600"/>
              </a:spcAft>
            </a:pPr>
            <a:r>
              <a:rPr lang="en-US" sz="2400" b="1" u="none" strike="noStrike" baseline="0" dirty="0">
                <a:solidFill>
                  <a:schemeClr val="bg1"/>
                </a:solidFill>
                <a:latin typeface="+mj-lt"/>
              </a:rPr>
              <a:t> Mat 1:1  The book of the genealogy of Jesus Christ, the Son of David, the Son of Abraham;</a:t>
            </a:r>
          </a:p>
          <a:p>
            <a:pPr marR="0" algn="just" rtl="0">
              <a:spcAft>
                <a:spcPts val="600"/>
              </a:spcAft>
            </a:pPr>
            <a:r>
              <a:rPr lang="en-US" sz="2400" b="1" dirty="0">
                <a:solidFill>
                  <a:schemeClr val="bg1"/>
                </a:solidFill>
                <a:latin typeface="+mj-lt"/>
              </a:rPr>
              <a:t>People called him the Son of David” the Messiah: (Matt. 9:12; 12:23; 15:22; 20:30-31; 21:9*; 21:15; 22:42*; Mark 10:47-48; 11:10; 12:35*; Luke 1:322-33**; 20:41; John 7:42</a:t>
            </a:r>
            <a:endParaRPr lang="en-US" sz="2400" b="1" u="none" strike="noStrike" baseline="0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34050429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>
          <a:extLst>
            <a:ext uri="{FF2B5EF4-FFF2-40B4-BE49-F238E27FC236}">
              <a16:creationId xmlns:a16="http://schemas.microsoft.com/office/drawing/2014/main" id="{E9F06BDC-5D11-389B-23F9-DE683EF5477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3">
            <a:extLst>
              <a:ext uri="{FF2B5EF4-FFF2-40B4-BE49-F238E27FC236}">
                <a16:creationId xmlns:a16="http://schemas.microsoft.com/office/drawing/2014/main" id="{386753ED-6AA8-EE90-00AB-FA13A9809E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82383" y="445589"/>
            <a:ext cx="8733367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40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“The House of David” — After David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630802E-BB9A-2EBE-98F0-690A1DB650C6}"/>
              </a:ext>
            </a:extLst>
          </p:cNvPr>
          <p:cNvSpPr txBox="1"/>
          <p:nvPr/>
        </p:nvSpPr>
        <p:spPr>
          <a:xfrm>
            <a:off x="411998" y="1407799"/>
            <a:ext cx="11300603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algn="just" rtl="0">
              <a:spcAft>
                <a:spcPts val="600"/>
              </a:spcAft>
            </a:pPr>
            <a:r>
              <a:rPr lang="en-US" sz="2400" b="1" u="none" strike="noStrike" baseline="0" dirty="0">
                <a:solidFill>
                  <a:schemeClr val="bg1"/>
                </a:solidFill>
                <a:latin typeface="+mj-lt"/>
              </a:rPr>
              <a:t> Mat 1:1  The book of the genealogy of Jesus Christ, the Son of David, the Son of Abraham;</a:t>
            </a:r>
          </a:p>
          <a:p>
            <a:pPr marR="0" algn="just" rtl="0">
              <a:spcAft>
                <a:spcPts val="600"/>
              </a:spcAft>
            </a:pPr>
            <a:r>
              <a:rPr lang="en-US" sz="2400" b="1" dirty="0">
                <a:solidFill>
                  <a:schemeClr val="bg1"/>
                </a:solidFill>
                <a:latin typeface="+mj-lt"/>
              </a:rPr>
              <a:t>People called him the Son of David” the Messiah: (Matt. 9:12; 12:23; 15:22; 20:30-31; 21:9*; 21:15; 22:42*; Mark 10:47-48; 11:10; 12:35*; Luke 1:32-33**; 20:41; John 7:42*;  </a:t>
            </a:r>
          </a:p>
          <a:p>
            <a:pPr marR="0" algn="just" rtl="0">
              <a:spcAft>
                <a:spcPts val="600"/>
              </a:spcAft>
            </a:pPr>
            <a:r>
              <a:rPr lang="en-US" sz="2400" b="1" dirty="0">
                <a:solidFill>
                  <a:schemeClr val="bg1"/>
                </a:solidFill>
                <a:latin typeface="+mj-lt"/>
              </a:rPr>
              <a:t>Act 13:34 affirms Amos 9:11 was fulfilled; “sure mercies of David”</a:t>
            </a:r>
            <a:endParaRPr lang="en-US" sz="2400" b="1" u="none" strike="noStrike" baseline="0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45752182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>
          <a:extLst>
            <a:ext uri="{FF2B5EF4-FFF2-40B4-BE49-F238E27FC236}">
              <a16:creationId xmlns:a16="http://schemas.microsoft.com/office/drawing/2014/main" id="{807DBF82-5E74-BDBC-FA42-58209C0F2F4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3">
            <a:extLst>
              <a:ext uri="{FF2B5EF4-FFF2-40B4-BE49-F238E27FC236}">
                <a16:creationId xmlns:a16="http://schemas.microsoft.com/office/drawing/2014/main" id="{D3873CEF-9811-7DF5-9FE2-BEA6FA243A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82383" y="445589"/>
            <a:ext cx="8733367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40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“The House of David” — After David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B3A057A-4B4E-01EA-708F-C1292B749735}"/>
              </a:ext>
            </a:extLst>
          </p:cNvPr>
          <p:cNvSpPr txBox="1"/>
          <p:nvPr/>
        </p:nvSpPr>
        <p:spPr>
          <a:xfrm>
            <a:off x="411998" y="1407799"/>
            <a:ext cx="11300603" cy="29084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algn="just" rtl="0">
              <a:spcAft>
                <a:spcPts val="600"/>
              </a:spcAft>
            </a:pPr>
            <a:r>
              <a:rPr lang="en-US" sz="2400" b="1" u="none" strike="noStrike" baseline="0" dirty="0">
                <a:solidFill>
                  <a:schemeClr val="bg1"/>
                </a:solidFill>
                <a:latin typeface="+mj-lt"/>
              </a:rPr>
              <a:t> Mat 1:1  The book of the genealogy of Jesus Christ, the Son of David, the Son of Abraham;</a:t>
            </a:r>
          </a:p>
          <a:p>
            <a:pPr marR="0" algn="just" rtl="0">
              <a:spcAft>
                <a:spcPts val="600"/>
              </a:spcAft>
            </a:pPr>
            <a:r>
              <a:rPr lang="en-US" sz="2400" b="1" dirty="0">
                <a:solidFill>
                  <a:schemeClr val="bg1"/>
                </a:solidFill>
                <a:latin typeface="+mj-lt"/>
              </a:rPr>
              <a:t>People called him the Son of David” the Messiah: (Matt. 9:12; 12:23; 15:22; 20:30-31; 21:9*; 21:15; 22:42*; Mark 10:47-48; 11:10; 12:35*; Luke 1:322-33**; 20:41; John 7:42*;  </a:t>
            </a:r>
          </a:p>
          <a:p>
            <a:pPr marR="0" algn="just" rtl="0">
              <a:spcAft>
                <a:spcPts val="600"/>
              </a:spcAft>
            </a:pPr>
            <a:r>
              <a:rPr lang="en-US" sz="2400" b="1" dirty="0">
                <a:solidFill>
                  <a:schemeClr val="bg1"/>
                </a:solidFill>
                <a:latin typeface="+mj-lt"/>
              </a:rPr>
              <a:t>Act 13:34 affirms Amos 9:11 was fulfilled; “sure mercies of David”</a:t>
            </a:r>
          </a:p>
          <a:p>
            <a:pPr marR="0" algn="just" rtl="0">
              <a:spcAft>
                <a:spcPts val="600"/>
              </a:spcAft>
            </a:pPr>
            <a:r>
              <a:rPr lang="en-US" sz="2400" b="1" dirty="0">
                <a:solidFill>
                  <a:schemeClr val="bg1"/>
                </a:solidFill>
                <a:latin typeface="+mj-lt"/>
              </a:rPr>
              <a:t>Acts 15:16-17  House of David raised up so Gentiles can come it***</a:t>
            </a:r>
            <a:endParaRPr lang="en-US" sz="2400" b="1" u="none" strike="noStrike" baseline="0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61781780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>
          <a:extLst>
            <a:ext uri="{FF2B5EF4-FFF2-40B4-BE49-F238E27FC236}">
              <a16:creationId xmlns:a16="http://schemas.microsoft.com/office/drawing/2014/main" id="{2752FC98-BCBC-786B-4C0D-8F33F64A72B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3">
            <a:extLst>
              <a:ext uri="{FF2B5EF4-FFF2-40B4-BE49-F238E27FC236}">
                <a16:creationId xmlns:a16="http://schemas.microsoft.com/office/drawing/2014/main" id="{EC544A88-9B1D-F970-3403-4B4656441F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82383" y="445589"/>
            <a:ext cx="8733367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40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“The House of David” — After David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E522237-0E21-5C37-B5BF-BDCE055B2C6B}"/>
              </a:ext>
            </a:extLst>
          </p:cNvPr>
          <p:cNvSpPr txBox="1"/>
          <p:nvPr/>
        </p:nvSpPr>
        <p:spPr>
          <a:xfrm>
            <a:off x="411998" y="1407799"/>
            <a:ext cx="11300603" cy="57861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algn="just" rtl="0">
              <a:spcAft>
                <a:spcPts val="600"/>
              </a:spcAft>
            </a:pPr>
            <a:r>
              <a:rPr lang="en-US" sz="2400" b="1" u="none" strike="noStrike" baseline="0" dirty="0">
                <a:solidFill>
                  <a:schemeClr val="bg1"/>
                </a:solidFill>
                <a:latin typeface="+mj-lt"/>
              </a:rPr>
              <a:t> Mat 1:1  The book of the genealogy of Jesus Christ, the Son of David, the Son </a:t>
            </a:r>
            <a:r>
              <a:rPr lang="en-US" sz="2400" b="1" u="none" strike="noStrike" baseline="0">
                <a:solidFill>
                  <a:schemeClr val="bg1"/>
                </a:solidFill>
                <a:latin typeface="+mj-lt"/>
              </a:rPr>
              <a:t>of Abraham;</a:t>
            </a:r>
            <a:endParaRPr lang="en-US" sz="2400" b="1" u="none" strike="noStrike" baseline="0" dirty="0">
              <a:solidFill>
                <a:schemeClr val="bg1"/>
              </a:solidFill>
              <a:latin typeface="+mj-lt"/>
            </a:endParaRPr>
          </a:p>
          <a:p>
            <a:pPr marR="0" algn="just" rtl="0">
              <a:spcAft>
                <a:spcPts val="600"/>
              </a:spcAft>
            </a:pPr>
            <a:r>
              <a:rPr lang="en-US" sz="2400" b="1" dirty="0">
                <a:solidFill>
                  <a:schemeClr val="bg1"/>
                </a:solidFill>
                <a:latin typeface="+mj-lt"/>
              </a:rPr>
              <a:t>People called him the Son of David” the Messiah: (Matt. 9:12; 12:23; 15:22; 20:30-31; 21:9*; 21:15; 22:42*; Mark 10:47-48; 11:10; 12:35*; Luke 1:322-33**; 20:41; John 7:42*;  </a:t>
            </a:r>
          </a:p>
          <a:p>
            <a:pPr marR="0" algn="just" rtl="0">
              <a:spcAft>
                <a:spcPts val="600"/>
              </a:spcAft>
            </a:pPr>
            <a:r>
              <a:rPr lang="en-US" sz="2400" b="1" dirty="0">
                <a:solidFill>
                  <a:schemeClr val="bg1"/>
                </a:solidFill>
                <a:latin typeface="+mj-lt"/>
              </a:rPr>
              <a:t>Act 13:34 affirms Amos 9:11 was fulfilled; “sure mercies of David”</a:t>
            </a:r>
          </a:p>
          <a:p>
            <a:pPr marR="0" algn="just" rtl="0">
              <a:spcAft>
                <a:spcPts val="600"/>
              </a:spcAft>
            </a:pPr>
            <a:r>
              <a:rPr lang="en-US" sz="2400" b="1" dirty="0">
                <a:solidFill>
                  <a:schemeClr val="bg1"/>
                </a:solidFill>
                <a:latin typeface="+mj-lt"/>
              </a:rPr>
              <a:t>Acts 15:16-17  House of David raised up so Gentiles can come it***</a:t>
            </a:r>
          </a:p>
          <a:p>
            <a:pPr marR="0" algn="just" rtl="0">
              <a:spcAft>
                <a:spcPts val="600"/>
              </a:spcAft>
            </a:pPr>
            <a:endParaRPr lang="en-US" dirty="0"/>
          </a:p>
          <a:p>
            <a:pPr marR="0" algn="just" rtl="0">
              <a:spcAft>
                <a:spcPts val="600"/>
              </a:spcAft>
            </a:pPr>
            <a:r>
              <a:rPr lang="en-US" sz="2400" b="1" dirty="0">
                <a:solidFill>
                  <a:schemeClr val="bg1"/>
                </a:solidFill>
                <a:latin typeface="+mj-lt"/>
              </a:rPr>
              <a:t>Acts 2:</a:t>
            </a:r>
            <a:r>
              <a:rPr lang="en-US" sz="2400" b="1" u="none" strike="noStrike" baseline="0" dirty="0">
                <a:solidFill>
                  <a:schemeClr val="bg1"/>
                </a:solidFill>
                <a:latin typeface="+mj-lt"/>
              </a:rPr>
              <a:t>30  Therefore, being a prophet, and knowing that God had sworn with an oath to him that of the fruit of his body, according to the flesh, </a:t>
            </a:r>
            <a:r>
              <a:rPr lang="en-US" sz="2400" b="1" u="none" strike="noStrike" baseline="0" dirty="0">
                <a:solidFill>
                  <a:srgbClr val="FFFF00"/>
                </a:solidFill>
                <a:latin typeface="+mj-lt"/>
              </a:rPr>
              <a:t>He would raise up the Christ to sit on his throne, </a:t>
            </a:r>
          </a:p>
          <a:p>
            <a:pPr marR="0" algn="just" rtl="0"/>
            <a:r>
              <a:rPr lang="en-US" sz="2400" b="1" u="none" strike="noStrike" baseline="0" dirty="0">
                <a:solidFill>
                  <a:schemeClr val="bg1"/>
                </a:solidFill>
                <a:latin typeface="+mj-lt"/>
              </a:rPr>
              <a:t>Act 2:31  he, foreseeing this, </a:t>
            </a:r>
            <a:r>
              <a:rPr lang="en-US" sz="2400" b="1" u="none" strike="noStrike" baseline="0" dirty="0">
                <a:solidFill>
                  <a:srgbClr val="FFFF00"/>
                </a:solidFill>
                <a:latin typeface="+mj-lt"/>
              </a:rPr>
              <a:t>spoke concerning the resurrection </a:t>
            </a:r>
            <a:r>
              <a:rPr lang="en-US" sz="2400" b="1" u="none" strike="noStrike" baseline="0" dirty="0">
                <a:solidFill>
                  <a:schemeClr val="bg1"/>
                </a:solidFill>
                <a:latin typeface="+mj-lt"/>
              </a:rPr>
              <a:t>of the Christ, that His soul was not left in Hades, nor did His flesh see corruption’</a:t>
            </a:r>
          </a:p>
          <a:p>
            <a:pPr marR="0" algn="just" rtl="0">
              <a:spcAft>
                <a:spcPts val="600"/>
              </a:spcAft>
            </a:pPr>
            <a:endParaRPr lang="en-US" sz="2400" b="1" u="none" strike="noStrike" baseline="0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35505244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>
          <a:extLst>
            <a:ext uri="{FF2B5EF4-FFF2-40B4-BE49-F238E27FC236}">
              <a16:creationId xmlns:a16="http://schemas.microsoft.com/office/drawing/2014/main" id="{6ECFF3CF-5B4C-B573-DA6A-7745A078A03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3">
            <a:extLst>
              <a:ext uri="{FF2B5EF4-FFF2-40B4-BE49-F238E27FC236}">
                <a16:creationId xmlns:a16="http://schemas.microsoft.com/office/drawing/2014/main" id="{AEA06B91-013A-208F-C16E-B26802D5C5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1417" y="509452"/>
            <a:ext cx="7676069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48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Revised Possible Lesson Plan</a:t>
            </a:r>
          </a:p>
        </p:txBody>
      </p:sp>
      <p:sp>
        <p:nvSpPr>
          <p:cNvPr id="2" name="Text Box 3">
            <a:extLst>
              <a:ext uri="{FF2B5EF4-FFF2-40B4-BE49-F238E27FC236}">
                <a16:creationId xmlns:a16="http://schemas.microsoft.com/office/drawing/2014/main" id="{60CCFDE0-6051-7036-9010-2388B47A44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2237" y="1584697"/>
            <a:ext cx="11163852" cy="49782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Ap. 6	- Introduction and Overview of the book</a:t>
            </a:r>
          </a:p>
          <a:p>
            <a:pPr lvl="2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Ap.13	- David: King over Judah;  Ishbosheth; Abner and Joab</a:t>
            </a:r>
          </a:p>
          <a:p>
            <a:pPr lvl="2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Ap.20	- David rules over Judah, Israel and the nations</a:t>
            </a:r>
          </a:p>
          <a:p>
            <a:pPr lvl="2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Ap.27 - </a:t>
            </a:r>
            <a:r>
              <a:rPr lang="en-US" altLang="en-US" sz="2800" b="1" dirty="0">
                <a:solidFill>
                  <a:schemeClr val="bg1">
                    <a:lumMod val="9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Jerusalem taken and made capital; ark &amp; Uzzah; plans for temple</a:t>
            </a:r>
          </a:p>
          <a:p>
            <a:pPr lvl="2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2800" b="1" dirty="0">
                <a:solidFill>
                  <a:schemeClr val="bg1">
                    <a:lumMod val="9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Ma. 6 – Guest teacher: Dan Winkler</a:t>
            </a:r>
            <a:endParaRPr lang="en-US" altLang="en-US" sz="28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2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Ma13 - David &amp; Bathsheba, Uriah, and Nathan, Psalm 51</a:t>
            </a:r>
          </a:p>
          <a:p>
            <a:pPr lvl="2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Ma20 - David and his enemies: Saul, Abner, Absalom, Joab</a:t>
            </a:r>
          </a:p>
          <a:p>
            <a:pPr lvl="3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Ma27-  David and his children—Tamar, Amnon, rebellion by Absalom</a:t>
            </a:r>
          </a:p>
          <a:p>
            <a:pPr lvl="3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Jun. 1	- David and his last days </a:t>
            </a:r>
          </a:p>
          <a:p>
            <a:pPr lvl="3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Jun. 8 – Life Change Events in our lives, from David’s life</a:t>
            </a:r>
            <a:endParaRPr lang="en-US" altLang="en-US" sz="2400" b="1" dirty="0">
              <a:solidFill>
                <a:srgbClr val="FFC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00682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>
          <a:extLst>
            <a:ext uri="{FF2B5EF4-FFF2-40B4-BE49-F238E27FC236}">
              <a16:creationId xmlns:a16="http://schemas.microsoft.com/office/drawing/2014/main" id="{F21C86DA-F253-2475-2F53-697809FD2E0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3">
            <a:extLst>
              <a:ext uri="{FF2B5EF4-FFF2-40B4-BE49-F238E27FC236}">
                <a16:creationId xmlns:a16="http://schemas.microsoft.com/office/drawing/2014/main" id="{5B3144D2-6566-DF93-621B-EEAFF91943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82383" y="445589"/>
            <a:ext cx="8733367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48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David Rules Over the Nations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A0AF730-9170-56C6-A2D8-D468229B941C}"/>
              </a:ext>
            </a:extLst>
          </p:cNvPr>
          <p:cNvSpPr txBox="1"/>
          <p:nvPr/>
        </p:nvSpPr>
        <p:spPr>
          <a:xfrm>
            <a:off x="411998" y="1407799"/>
            <a:ext cx="11300603" cy="14157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06400" indent="-4064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Last week’s lesson: David ruled over Judah, Israel &amp; nation</a:t>
            </a:r>
          </a:p>
          <a:p>
            <a:pPr marL="406400" indent="-4064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Last week’s lesson: David wanted to build God’s house—God said to David, “I will build your house” 2 Sam. 7:11</a:t>
            </a:r>
            <a:endParaRPr lang="en-US" sz="26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02141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>
          <a:extLst>
            <a:ext uri="{FF2B5EF4-FFF2-40B4-BE49-F238E27FC236}">
              <a16:creationId xmlns:a16="http://schemas.microsoft.com/office/drawing/2014/main" id="{5208972F-8689-E841-BF61-A9715F6EDFA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3">
            <a:extLst>
              <a:ext uri="{FF2B5EF4-FFF2-40B4-BE49-F238E27FC236}">
                <a16:creationId xmlns:a16="http://schemas.microsoft.com/office/drawing/2014/main" id="{CC15BD9C-E97B-2F97-BD14-7602D193E2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82383" y="445589"/>
            <a:ext cx="8733367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40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Jesus—”the House of David”  2 Sam. 7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323B482-A408-4F4F-4180-B6B89B2C74CF}"/>
              </a:ext>
            </a:extLst>
          </p:cNvPr>
          <p:cNvSpPr txBox="1"/>
          <p:nvPr/>
        </p:nvSpPr>
        <p:spPr>
          <a:xfrm>
            <a:off x="411998" y="1407799"/>
            <a:ext cx="11300603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algn="just" rtl="0"/>
            <a:r>
              <a:rPr lang="en-US" sz="2400" b="1" u="none" strike="noStrike" baseline="0" dirty="0">
                <a:solidFill>
                  <a:schemeClr val="bg1"/>
                </a:solidFill>
                <a:latin typeface="+mj-lt"/>
              </a:rPr>
              <a:t>  11 “. . . Also the LORD tells you that He will make you a house. </a:t>
            </a:r>
          </a:p>
          <a:p>
            <a:pPr marR="0" algn="just" rtl="0"/>
            <a:r>
              <a:rPr lang="en-US" sz="2400" b="1" u="none" strike="noStrike" baseline="0" dirty="0">
                <a:solidFill>
                  <a:schemeClr val="bg1"/>
                </a:solidFill>
                <a:latin typeface="+mj-lt"/>
              </a:rPr>
              <a:t>  12  </a:t>
            </a:r>
            <a:r>
              <a:rPr lang="en-US" sz="2400" b="1" u="none" strike="noStrike" baseline="0" dirty="0">
                <a:solidFill>
                  <a:srgbClr val="FFFF00"/>
                </a:solidFill>
                <a:latin typeface="+mj-lt"/>
              </a:rPr>
              <a:t>When your days are fulfilled</a:t>
            </a:r>
            <a:r>
              <a:rPr lang="en-US" sz="2400" b="1" u="none" strike="noStrike" baseline="0" dirty="0">
                <a:solidFill>
                  <a:schemeClr val="bg1"/>
                </a:solidFill>
                <a:latin typeface="+mj-lt"/>
              </a:rPr>
              <a:t> and you rest with your fathers, I will set up your seed after you, who will come from your body, and I will </a:t>
            </a:r>
            <a:r>
              <a:rPr lang="en-US" sz="2400" b="1" u="none" strike="noStrike" baseline="0" dirty="0">
                <a:solidFill>
                  <a:srgbClr val="FFFF00"/>
                </a:solidFill>
                <a:latin typeface="+mj-lt"/>
              </a:rPr>
              <a:t>establish his kingdom. </a:t>
            </a:r>
          </a:p>
          <a:p>
            <a:pPr marR="0" algn="just" rtl="0"/>
            <a:r>
              <a:rPr lang="en-US" sz="2400" b="1" u="none" strike="noStrike" baseline="0" dirty="0">
                <a:solidFill>
                  <a:schemeClr val="bg1"/>
                </a:solidFill>
                <a:latin typeface="+mj-lt"/>
              </a:rPr>
              <a:t>  13  He shall </a:t>
            </a:r>
            <a:r>
              <a:rPr lang="en-US" sz="2400" b="1" u="none" strike="noStrike" baseline="0" dirty="0">
                <a:solidFill>
                  <a:srgbClr val="FFFF00"/>
                </a:solidFill>
                <a:latin typeface="+mj-lt"/>
              </a:rPr>
              <a:t>build a house </a:t>
            </a:r>
            <a:r>
              <a:rPr lang="en-US" sz="2400" b="1" u="none" strike="noStrike" baseline="0" dirty="0">
                <a:solidFill>
                  <a:schemeClr val="bg1"/>
                </a:solidFill>
                <a:latin typeface="+mj-lt"/>
              </a:rPr>
              <a:t>for My name, and I will establish </a:t>
            </a:r>
            <a:r>
              <a:rPr lang="en-US" sz="2400" b="1" u="none" strike="noStrike" baseline="0" dirty="0">
                <a:solidFill>
                  <a:srgbClr val="FFFF00"/>
                </a:solidFill>
                <a:latin typeface="+mj-lt"/>
              </a:rPr>
              <a:t>the throne of his kingdom forever. </a:t>
            </a:r>
          </a:p>
          <a:p>
            <a:pPr marR="0" algn="just" rtl="0"/>
            <a:r>
              <a:rPr lang="en-US" sz="2400" b="1" u="none" strike="noStrike" baseline="0" dirty="0">
                <a:solidFill>
                  <a:schemeClr val="bg1"/>
                </a:solidFill>
                <a:latin typeface="+mj-lt"/>
              </a:rPr>
              <a:t>  14  I will be his Father, and he shall be My son . . . </a:t>
            </a:r>
          </a:p>
          <a:p>
            <a:pPr marR="0" algn="just" rtl="0"/>
            <a:r>
              <a:rPr lang="en-US" sz="2400" b="1" u="none" strike="noStrike" baseline="0" dirty="0">
                <a:solidFill>
                  <a:schemeClr val="bg1"/>
                </a:solidFill>
                <a:latin typeface="+mj-lt"/>
              </a:rPr>
              <a:t>  15  But My mercy shall not depart from him, as I took it from Saul, whom I removed from before you. </a:t>
            </a:r>
          </a:p>
          <a:p>
            <a:pPr marR="0" algn="just" rtl="0"/>
            <a:r>
              <a:rPr lang="en-US" sz="2400" b="1" u="none" strike="noStrike" baseline="0" dirty="0">
                <a:solidFill>
                  <a:schemeClr val="bg1"/>
                </a:solidFill>
                <a:latin typeface="+mj-lt"/>
              </a:rPr>
              <a:t>  16  And your house and your kingdom </a:t>
            </a:r>
            <a:r>
              <a:rPr lang="en-US" sz="2400" b="1" u="none" strike="noStrike" baseline="0" dirty="0">
                <a:solidFill>
                  <a:srgbClr val="FFFF00"/>
                </a:solidFill>
                <a:latin typeface="+mj-lt"/>
              </a:rPr>
              <a:t>shall be established </a:t>
            </a:r>
            <a:r>
              <a:rPr lang="en-US" sz="2400" b="1" u="none" strike="noStrike" baseline="0" dirty="0">
                <a:solidFill>
                  <a:schemeClr val="bg1"/>
                </a:solidFill>
                <a:latin typeface="+mj-lt"/>
              </a:rPr>
              <a:t>forever before you. </a:t>
            </a:r>
            <a:r>
              <a:rPr lang="en-US" sz="2400" b="1" u="none" strike="noStrike" baseline="0" dirty="0">
                <a:solidFill>
                  <a:srgbClr val="FFFF00"/>
                </a:solidFill>
                <a:latin typeface="+mj-lt"/>
              </a:rPr>
              <a:t>Your throne shall be established forever</a:t>
            </a:r>
            <a:r>
              <a:rPr lang="en-US" sz="2400" b="1" u="none" strike="noStrike" baseline="0" dirty="0">
                <a:solidFill>
                  <a:schemeClr val="bg1"/>
                </a:solidFill>
                <a:latin typeface="+mj-lt"/>
              </a:rPr>
              <a:t>." </a:t>
            </a:r>
            <a:endParaRPr lang="en-US" sz="2400" b="1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3090083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>
          <a:extLst>
            <a:ext uri="{FF2B5EF4-FFF2-40B4-BE49-F238E27FC236}">
              <a16:creationId xmlns:a16="http://schemas.microsoft.com/office/drawing/2014/main" id="{8FFD0104-AE6F-4343-1F56-071DCE19EB8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3">
            <a:extLst>
              <a:ext uri="{FF2B5EF4-FFF2-40B4-BE49-F238E27FC236}">
                <a16:creationId xmlns:a16="http://schemas.microsoft.com/office/drawing/2014/main" id="{237266EF-68EC-30AB-5CA0-0F43AAA831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82383" y="445589"/>
            <a:ext cx="8733367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40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“The House of David” — After David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210F6B6-DCFD-4EC3-4A28-4A11ED0EC69D}"/>
              </a:ext>
            </a:extLst>
          </p:cNvPr>
          <p:cNvSpPr txBox="1"/>
          <p:nvPr/>
        </p:nvSpPr>
        <p:spPr>
          <a:xfrm>
            <a:off x="411998" y="1433199"/>
            <a:ext cx="11300603" cy="32008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algn="just" rtl="0">
              <a:spcAft>
                <a:spcPts val="600"/>
              </a:spcAft>
            </a:pPr>
            <a:r>
              <a:rPr lang="en-US" sz="2400" b="1" u="none" strike="noStrike" baseline="0" dirty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2400" b="1" dirty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2400" b="1" u="none" strike="noStrike" baseline="0" dirty="0">
                <a:solidFill>
                  <a:schemeClr val="bg1"/>
                </a:solidFill>
                <a:latin typeface="+mj-lt"/>
              </a:rPr>
              <a:t>6  "For unto us a </a:t>
            </a:r>
            <a:r>
              <a:rPr lang="en-US" sz="2400" b="1" u="none" strike="noStrike" baseline="0" dirty="0">
                <a:solidFill>
                  <a:srgbClr val="FFFF00"/>
                </a:solidFill>
                <a:latin typeface="+mj-lt"/>
              </a:rPr>
              <a:t>Child is born</a:t>
            </a:r>
            <a:r>
              <a:rPr lang="en-US" sz="2400" b="1" u="none" strike="noStrike" baseline="0" dirty="0">
                <a:solidFill>
                  <a:schemeClr val="bg1"/>
                </a:solidFill>
                <a:latin typeface="+mj-lt"/>
              </a:rPr>
              <a:t>, Unto us a Son is given; And the govern-</a:t>
            </a:r>
            <a:r>
              <a:rPr lang="en-US" sz="2400" b="1" u="none" strike="noStrike" baseline="0" dirty="0" err="1">
                <a:solidFill>
                  <a:schemeClr val="bg1"/>
                </a:solidFill>
                <a:latin typeface="+mj-lt"/>
              </a:rPr>
              <a:t>ment</a:t>
            </a:r>
            <a:r>
              <a:rPr lang="en-US" sz="2400" b="1" u="none" strike="noStrike" baseline="0" dirty="0">
                <a:solidFill>
                  <a:schemeClr val="bg1"/>
                </a:solidFill>
                <a:latin typeface="+mj-lt"/>
              </a:rPr>
              <a:t> will be upon His shoulder. And His name will be called Wonderful, Counselor, Mighty God, Everlasting Father, Prince of Peace. </a:t>
            </a:r>
          </a:p>
          <a:p>
            <a:pPr marR="0" algn="just" rtl="0">
              <a:spcAft>
                <a:spcPts val="600"/>
              </a:spcAft>
            </a:pPr>
            <a:r>
              <a:rPr lang="en-US" sz="2400" b="1" dirty="0">
                <a:solidFill>
                  <a:schemeClr val="bg1"/>
                </a:solidFill>
                <a:latin typeface="+mj-lt"/>
              </a:rPr>
              <a:t>  </a:t>
            </a:r>
            <a:r>
              <a:rPr lang="en-US" sz="2400" b="1" u="none" strike="noStrike" baseline="0" dirty="0">
                <a:solidFill>
                  <a:schemeClr val="bg1"/>
                </a:solidFill>
                <a:latin typeface="+mj-lt"/>
              </a:rPr>
              <a:t>7  Of the increase of His government and peace </a:t>
            </a:r>
            <a:r>
              <a:rPr lang="en-US" sz="2400" b="1" u="none" strike="noStrike" baseline="0" dirty="0">
                <a:solidFill>
                  <a:srgbClr val="FFFF00"/>
                </a:solidFill>
                <a:latin typeface="+mj-lt"/>
              </a:rPr>
              <a:t>There will be no end, Upon the throne of David and over His kingdom, T</a:t>
            </a:r>
            <a:r>
              <a:rPr lang="en-US" sz="2400" b="1" u="none" strike="noStrike" baseline="0" dirty="0">
                <a:solidFill>
                  <a:schemeClr val="bg1"/>
                </a:solidFill>
                <a:latin typeface="+mj-lt"/>
              </a:rPr>
              <a:t>o order it and establish it with judgment and justice </a:t>
            </a:r>
            <a:r>
              <a:rPr lang="en-US" sz="2400" b="1" u="none" strike="noStrike" baseline="0" dirty="0">
                <a:solidFill>
                  <a:srgbClr val="FFFF00"/>
                </a:solidFill>
                <a:latin typeface="+mj-lt"/>
              </a:rPr>
              <a:t>From that time</a:t>
            </a:r>
            <a:r>
              <a:rPr lang="en-US" sz="2400" b="1" u="none" strike="noStrike" baseline="0" dirty="0">
                <a:solidFill>
                  <a:schemeClr val="bg1"/>
                </a:solidFill>
                <a:latin typeface="+mj-lt"/>
              </a:rPr>
              <a:t> forward, even forever. The zeal of the Lord of hosts will perform this. 			</a:t>
            </a:r>
          </a:p>
          <a:p>
            <a:pPr marR="0" algn="just" rtl="0">
              <a:spcAft>
                <a:spcPts val="600"/>
              </a:spcAft>
            </a:pPr>
            <a:r>
              <a:rPr lang="en-US" sz="2400" b="1" u="none" strike="noStrike" baseline="0" dirty="0">
                <a:solidFill>
                  <a:schemeClr val="bg1"/>
                </a:solidFill>
                <a:latin typeface="+mj-lt"/>
              </a:rPr>
              <a:t>							Isaiah 9:6-7</a:t>
            </a:r>
          </a:p>
        </p:txBody>
      </p:sp>
    </p:spTree>
    <p:extLst>
      <p:ext uri="{BB962C8B-B14F-4D97-AF65-F5344CB8AC3E}">
        <p14:creationId xmlns:p14="http://schemas.microsoft.com/office/powerpoint/2010/main" val="35666471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>
          <a:extLst>
            <a:ext uri="{FF2B5EF4-FFF2-40B4-BE49-F238E27FC236}">
              <a16:creationId xmlns:a16="http://schemas.microsoft.com/office/drawing/2014/main" id="{FBEC3FEA-E481-FFFC-9DE6-B92B73C4F9B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3">
            <a:extLst>
              <a:ext uri="{FF2B5EF4-FFF2-40B4-BE49-F238E27FC236}">
                <a16:creationId xmlns:a16="http://schemas.microsoft.com/office/drawing/2014/main" id="{DA382DDE-FB36-45D5-02D5-54B3B8C7C5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82383" y="445589"/>
            <a:ext cx="8733367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40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“The House of David” — After David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3AB27B0-AA32-95B1-7B8B-ED222B2FE860}"/>
              </a:ext>
            </a:extLst>
          </p:cNvPr>
          <p:cNvSpPr txBox="1"/>
          <p:nvPr/>
        </p:nvSpPr>
        <p:spPr>
          <a:xfrm>
            <a:off x="411998" y="1407799"/>
            <a:ext cx="11300603" cy="16466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algn="just" rtl="0">
              <a:spcAft>
                <a:spcPts val="600"/>
              </a:spcAft>
            </a:pPr>
            <a:r>
              <a:rPr lang="en-US" sz="2400" b="1" u="none" strike="noStrike" baseline="0" dirty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2400" b="1" dirty="0">
                <a:solidFill>
                  <a:schemeClr val="bg1"/>
                </a:solidFill>
                <a:latin typeface="+mj-lt"/>
              </a:rPr>
              <a:t> Isa. 55:3</a:t>
            </a:r>
            <a:r>
              <a:rPr lang="en-US" sz="2400" b="1" u="none" strike="noStrike" baseline="0" dirty="0">
                <a:solidFill>
                  <a:schemeClr val="bg1"/>
                </a:solidFill>
                <a:latin typeface="+mj-lt"/>
              </a:rPr>
              <a:t>  Incline your ear, and come to Me. Hear, and your soul shall live; And I will make an everlasting covenant with you—</a:t>
            </a:r>
            <a:r>
              <a:rPr lang="en-US" sz="2400" b="1" u="none" strike="noStrike" baseline="0" dirty="0">
                <a:solidFill>
                  <a:srgbClr val="FFFF00"/>
                </a:solidFill>
                <a:latin typeface="+mj-lt"/>
              </a:rPr>
              <a:t>The sure mercies of David. </a:t>
            </a:r>
            <a:r>
              <a:rPr lang="en-US" sz="2400" b="1" u="none" strike="noStrike" baseline="0" dirty="0">
                <a:solidFill>
                  <a:schemeClr val="bg1"/>
                </a:solidFill>
                <a:latin typeface="+mj-lt"/>
              </a:rPr>
              <a:t>                (Isa. 55:3 – </a:t>
            </a:r>
            <a:r>
              <a:rPr lang="en-US" sz="2400" b="1" dirty="0">
                <a:solidFill>
                  <a:schemeClr val="bg1"/>
                </a:solidFill>
                <a:latin typeface="+mj-lt"/>
              </a:rPr>
              <a:t>see next chapter “temple for all nations”)</a:t>
            </a:r>
          </a:p>
          <a:p>
            <a:pPr marR="0" algn="ctr" rtl="0">
              <a:spcAft>
                <a:spcPts val="600"/>
              </a:spcAft>
            </a:pPr>
            <a:r>
              <a:rPr lang="en-US" sz="2400" b="1" i="1" u="none" strike="noStrike" baseline="0" dirty="0">
                <a:solidFill>
                  <a:schemeClr val="bg1"/>
                </a:solidFill>
                <a:latin typeface="+mj-lt"/>
              </a:rPr>
              <a:t> (see N.T. sides </a:t>
            </a:r>
            <a:r>
              <a:rPr lang="en-US" sz="2400" b="1" i="1" dirty="0">
                <a:solidFill>
                  <a:schemeClr val="bg1"/>
                </a:solidFill>
                <a:latin typeface="+mj-lt"/>
              </a:rPr>
              <a:t>later in this lesson; </a:t>
            </a:r>
            <a:r>
              <a:rPr lang="en-US" sz="2400" b="1" i="1" u="none" strike="noStrike" baseline="0" dirty="0">
                <a:solidFill>
                  <a:schemeClr val="bg1"/>
                </a:solidFill>
                <a:latin typeface="+mj-lt"/>
              </a:rPr>
              <a:t>for the sure mercies of David)</a:t>
            </a:r>
            <a:endParaRPr lang="en-US" sz="2400" b="1" u="none" strike="noStrike" baseline="0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7709060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>
          <a:extLst>
            <a:ext uri="{FF2B5EF4-FFF2-40B4-BE49-F238E27FC236}">
              <a16:creationId xmlns:a16="http://schemas.microsoft.com/office/drawing/2014/main" id="{A5F01D2E-25B3-7E77-1052-EDF9CADD753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3">
            <a:extLst>
              <a:ext uri="{FF2B5EF4-FFF2-40B4-BE49-F238E27FC236}">
                <a16:creationId xmlns:a16="http://schemas.microsoft.com/office/drawing/2014/main" id="{D02923A5-B6BD-C902-D0B0-13843AF25C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82383" y="445589"/>
            <a:ext cx="8733367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40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“The House of David” — After David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FABE91F-F47A-03E5-B599-D6A3394C3720}"/>
              </a:ext>
            </a:extLst>
          </p:cNvPr>
          <p:cNvSpPr txBox="1"/>
          <p:nvPr/>
        </p:nvSpPr>
        <p:spPr>
          <a:xfrm>
            <a:off x="411998" y="1407799"/>
            <a:ext cx="11300603" cy="23852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algn="just" rtl="0">
              <a:spcAft>
                <a:spcPts val="600"/>
              </a:spcAft>
            </a:pPr>
            <a:r>
              <a:rPr lang="en-US" sz="2400" b="1" u="none" strike="noStrike" baseline="0" dirty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2400" b="1" dirty="0">
                <a:solidFill>
                  <a:schemeClr val="bg1"/>
                </a:solidFill>
                <a:latin typeface="+mj-lt"/>
              </a:rPr>
              <a:t> Isa. 55:3</a:t>
            </a:r>
            <a:r>
              <a:rPr lang="en-US" sz="2400" b="1" u="none" strike="noStrike" baseline="0" dirty="0">
                <a:solidFill>
                  <a:schemeClr val="bg1"/>
                </a:solidFill>
                <a:latin typeface="+mj-lt"/>
              </a:rPr>
              <a:t>  Incline your ear, and come to Me. Hear, and your soul shall live; And I will make an everlasting covenant with you—</a:t>
            </a:r>
            <a:r>
              <a:rPr lang="en-US" sz="2400" b="1" u="none" strike="noStrike" baseline="0" dirty="0">
                <a:solidFill>
                  <a:srgbClr val="FFFF00"/>
                </a:solidFill>
                <a:latin typeface="+mj-lt"/>
              </a:rPr>
              <a:t>The sure mercies of David. </a:t>
            </a:r>
            <a:r>
              <a:rPr lang="en-US" sz="2400" b="1" u="none" strike="noStrike" baseline="0" dirty="0">
                <a:solidFill>
                  <a:schemeClr val="bg1"/>
                </a:solidFill>
                <a:latin typeface="+mj-lt"/>
              </a:rPr>
              <a:t>                (Isa. 55:3 – </a:t>
            </a:r>
            <a:r>
              <a:rPr lang="en-US" sz="2400" b="1" dirty="0">
                <a:solidFill>
                  <a:schemeClr val="bg1"/>
                </a:solidFill>
                <a:latin typeface="+mj-lt"/>
              </a:rPr>
              <a:t>see next chapter “temple for all nations”)</a:t>
            </a:r>
          </a:p>
          <a:p>
            <a:pPr marR="0" algn="ctr" rtl="0">
              <a:spcAft>
                <a:spcPts val="600"/>
              </a:spcAft>
            </a:pPr>
            <a:r>
              <a:rPr lang="en-US" sz="2400" b="1" i="1" u="none" strike="noStrike" baseline="0" dirty="0">
                <a:solidFill>
                  <a:schemeClr val="bg1"/>
                </a:solidFill>
                <a:latin typeface="+mj-lt"/>
              </a:rPr>
              <a:t> (see N.T. sides </a:t>
            </a:r>
            <a:r>
              <a:rPr lang="en-US" sz="2400" b="1" i="1" dirty="0">
                <a:solidFill>
                  <a:schemeClr val="bg1"/>
                </a:solidFill>
                <a:latin typeface="+mj-lt"/>
              </a:rPr>
              <a:t>later in this lesson; </a:t>
            </a:r>
            <a:r>
              <a:rPr lang="en-US" sz="2400" b="1" i="1" u="none" strike="noStrike" baseline="0" dirty="0">
                <a:solidFill>
                  <a:schemeClr val="bg1"/>
                </a:solidFill>
                <a:latin typeface="+mj-lt"/>
              </a:rPr>
              <a:t>for the sure mercies of David)</a:t>
            </a:r>
          </a:p>
          <a:p>
            <a:pPr marR="0" algn="just" rtl="0">
              <a:spcAft>
                <a:spcPts val="600"/>
              </a:spcAft>
            </a:pPr>
            <a:endParaRPr lang="en-US" dirty="0"/>
          </a:p>
          <a:p>
            <a:pPr marR="0" algn="just" rtl="0">
              <a:spcAft>
                <a:spcPts val="600"/>
              </a:spcAft>
            </a:pPr>
            <a:r>
              <a:rPr lang="en-US" sz="2400" b="1" dirty="0">
                <a:solidFill>
                  <a:schemeClr val="bg1"/>
                </a:solidFill>
                <a:latin typeface="+mj-lt"/>
              </a:rPr>
              <a:t>So many references in Jeremiah: 23:5; 29:16; 30:9*; 33:15* etc.</a:t>
            </a:r>
            <a:endParaRPr lang="en-US" sz="2400" b="1" u="none" strike="noStrike" baseline="0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5413409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>
          <a:extLst>
            <a:ext uri="{FF2B5EF4-FFF2-40B4-BE49-F238E27FC236}">
              <a16:creationId xmlns:a16="http://schemas.microsoft.com/office/drawing/2014/main" id="{0772CD21-7A22-B57E-EFE2-D9A742107F1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3">
            <a:extLst>
              <a:ext uri="{FF2B5EF4-FFF2-40B4-BE49-F238E27FC236}">
                <a16:creationId xmlns:a16="http://schemas.microsoft.com/office/drawing/2014/main" id="{5DB88D2B-6226-C7E6-99EC-76CBB2041B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82383" y="445589"/>
            <a:ext cx="8733367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40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“The House of David” — After David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781F6A5-A5B1-B7CA-B958-14A576F5A556}"/>
              </a:ext>
            </a:extLst>
          </p:cNvPr>
          <p:cNvSpPr txBox="1"/>
          <p:nvPr/>
        </p:nvSpPr>
        <p:spPr>
          <a:xfrm>
            <a:off x="411998" y="1407799"/>
            <a:ext cx="11300603" cy="51552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algn="just" rtl="0">
              <a:spcAft>
                <a:spcPts val="600"/>
              </a:spcAft>
            </a:pPr>
            <a:r>
              <a:rPr lang="en-US" sz="2400" b="1" u="none" strike="noStrike" baseline="0" dirty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2400" b="1" dirty="0">
                <a:solidFill>
                  <a:schemeClr val="bg1"/>
                </a:solidFill>
                <a:latin typeface="+mj-lt"/>
              </a:rPr>
              <a:t> Isa. 55:3</a:t>
            </a:r>
            <a:r>
              <a:rPr lang="en-US" sz="2400" b="1" u="none" strike="noStrike" baseline="0" dirty="0">
                <a:solidFill>
                  <a:schemeClr val="bg1"/>
                </a:solidFill>
                <a:latin typeface="+mj-lt"/>
              </a:rPr>
              <a:t>  Incline your ear, and come to Me. Hear, and your soul shall live; And I will make an everlasting covenant with you—</a:t>
            </a:r>
            <a:r>
              <a:rPr lang="en-US" sz="2400" b="1" u="none" strike="noStrike" baseline="0" dirty="0">
                <a:solidFill>
                  <a:srgbClr val="FFFF00"/>
                </a:solidFill>
                <a:latin typeface="+mj-lt"/>
              </a:rPr>
              <a:t>The sure mercies of David. </a:t>
            </a:r>
            <a:r>
              <a:rPr lang="en-US" sz="2400" b="1" u="none" strike="noStrike" baseline="0" dirty="0">
                <a:solidFill>
                  <a:schemeClr val="bg1"/>
                </a:solidFill>
                <a:latin typeface="+mj-lt"/>
              </a:rPr>
              <a:t>                (Isa. 55:3 – </a:t>
            </a:r>
            <a:r>
              <a:rPr lang="en-US" sz="2400" b="1" dirty="0">
                <a:solidFill>
                  <a:schemeClr val="bg1"/>
                </a:solidFill>
                <a:latin typeface="+mj-lt"/>
              </a:rPr>
              <a:t>see next chapter “temple for all nations”)</a:t>
            </a:r>
          </a:p>
          <a:p>
            <a:pPr marR="0" algn="ctr" rtl="0">
              <a:spcAft>
                <a:spcPts val="600"/>
              </a:spcAft>
            </a:pPr>
            <a:r>
              <a:rPr lang="en-US" sz="2400" b="1" i="1" u="none" strike="noStrike" baseline="0" dirty="0">
                <a:solidFill>
                  <a:schemeClr val="bg1"/>
                </a:solidFill>
                <a:latin typeface="+mj-lt"/>
              </a:rPr>
              <a:t> (see N.T. sides </a:t>
            </a:r>
            <a:r>
              <a:rPr lang="en-US" sz="2400" b="1" i="1" dirty="0">
                <a:solidFill>
                  <a:schemeClr val="bg1"/>
                </a:solidFill>
                <a:latin typeface="+mj-lt"/>
              </a:rPr>
              <a:t>later in this </a:t>
            </a:r>
            <a:r>
              <a:rPr lang="en-US" sz="2400" b="1" i="1">
                <a:solidFill>
                  <a:schemeClr val="bg1"/>
                </a:solidFill>
                <a:latin typeface="+mj-lt"/>
              </a:rPr>
              <a:t>lesson; </a:t>
            </a:r>
            <a:r>
              <a:rPr lang="en-US" sz="2400" b="1" i="1" u="none" strike="noStrike" baseline="0">
                <a:solidFill>
                  <a:schemeClr val="bg1"/>
                </a:solidFill>
                <a:latin typeface="+mj-lt"/>
              </a:rPr>
              <a:t>for </a:t>
            </a:r>
            <a:r>
              <a:rPr lang="en-US" sz="2400" b="1" i="1" u="none" strike="noStrike" baseline="0" dirty="0">
                <a:solidFill>
                  <a:schemeClr val="bg1"/>
                </a:solidFill>
                <a:latin typeface="+mj-lt"/>
              </a:rPr>
              <a:t>the sure mercies of David)</a:t>
            </a:r>
          </a:p>
          <a:p>
            <a:pPr marR="0" algn="just" rtl="0">
              <a:spcAft>
                <a:spcPts val="600"/>
              </a:spcAft>
            </a:pPr>
            <a:endParaRPr lang="en-US" dirty="0"/>
          </a:p>
          <a:p>
            <a:pPr marR="0" algn="just" rtl="0">
              <a:spcAft>
                <a:spcPts val="600"/>
              </a:spcAft>
            </a:pPr>
            <a:r>
              <a:rPr lang="en-US" sz="2400" b="1" dirty="0">
                <a:solidFill>
                  <a:schemeClr val="bg1"/>
                </a:solidFill>
                <a:latin typeface="+mj-lt"/>
              </a:rPr>
              <a:t>So many references in Jeremiah: 23:5; 29:16; 30:9*; 33:15* etc.</a:t>
            </a:r>
          </a:p>
          <a:p>
            <a:pPr marR="0" algn="just" rtl="0">
              <a:spcAft>
                <a:spcPts val="600"/>
              </a:spcAft>
            </a:pPr>
            <a:endParaRPr lang="en-US" sz="1600" b="1" dirty="0">
              <a:solidFill>
                <a:schemeClr val="bg1"/>
              </a:solidFill>
              <a:latin typeface="+mj-lt"/>
            </a:endParaRPr>
          </a:p>
          <a:p>
            <a:pPr marR="0" algn="just" rtl="0">
              <a:spcAft>
                <a:spcPts val="600"/>
              </a:spcAft>
            </a:pPr>
            <a:r>
              <a:rPr lang="en-US" sz="2400" b="1" dirty="0">
                <a:solidFill>
                  <a:schemeClr val="bg1"/>
                </a:solidFill>
                <a:latin typeface="+mj-lt"/>
              </a:rPr>
              <a:t>  </a:t>
            </a:r>
            <a:r>
              <a:rPr lang="en-US" sz="2400" b="1" u="none" strike="noStrike" baseline="0" dirty="0">
                <a:solidFill>
                  <a:schemeClr val="bg1"/>
                </a:solidFill>
                <a:latin typeface="+mj-lt"/>
              </a:rPr>
              <a:t>22  therefore I will save My flock, and they shall no longer be a prey; and I will judge between sheep and sheep.  (sheep to sheep—see John 10:16)</a:t>
            </a:r>
          </a:p>
          <a:p>
            <a:pPr marR="0" algn="just" rtl="0">
              <a:spcAft>
                <a:spcPts val="600"/>
              </a:spcAft>
            </a:pPr>
            <a:r>
              <a:rPr lang="en-US" sz="2400" b="1" u="none" strike="noStrike" baseline="0" dirty="0">
                <a:solidFill>
                  <a:schemeClr val="bg1"/>
                </a:solidFill>
                <a:latin typeface="+mj-lt"/>
              </a:rPr>
              <a:t>  23  I will establish one shepherd over them, and he shall feed them—</a:t>
            </a:r>
            <a:r>
              <a:rPr lang="en-US" sz="2400" b="1" u="none" strike="noStrike" baseline="0" dirty="0">
                <a:solidFill>
                  <a:srgbClr val="FFFF00"/>
                </a:solidFill>
                <a:latin typeface="+mj-lt"/>
              </a:rPr>
              <a:t>My servant David</a:t>
            </a:r>
            <a:r>
              <a:rPr lang="en-US" sz="2400" b="1" u="none" strike="noStrike" baseline="0" dirty="0">
                <a:solidFill>
                  <a:schemeClr val="bg1"/>
                </a:solidFill>
                <a:latin typeface="+mj-lt"/>
              </a:rPr>
              <a:t>. He shall feed them and be their shepherd. </a:t>
            </a:r>
          </a:p>
          <a:p>
            <a:pPr marR="0" algn="just" rtl="0">
              <a:spcAft>
                <a:spcPts val="600"/>
              </a:spcAft>
            </a:pPr>
            <a:r>
              <a:rPr lang="en-US" sz="2400" b="1" u="none" strike="noStrike" baseline="0" dirty="0">
                <a:solidFill>
                  <a:schemeClr val="bg1"/>
                </a:solidFill>
                <a:latin typeface="+mj-lt"/>
              </a:rPr>
              <a:t>  24  And I, the LORD, will be their God, and My servant </a:t>
            </a:r>
            <a:r>
              <a:rPr lang="en-US" sz="2400" b="1" u="none" strike="noStrike" baseline="0" dirty="0">
                <a:solidFill>
                  <a:srgbClr val="FFFF00"/>
                </a:solidFill>
                <a:latin typeface="+mj-lt"/>
              </a:rPr>
              <a:t>David a prince </a:t>
            </a:r>
            <a:r>
              <a:rPr lang="en-US" sz="2400" b="1" u="none" strike="noStrike" baseline="0" dirty="0">
                <a:solidFill>
                  <a:schemeClr val="bg1"/>
                </a:solidFill>
                <a:latin typeface="+mj-lt"/>
              </a:rPr>
              <a:t>among them; I, the LORD, have spoken.          Eze. 34:22-24</a:t>
            </a:r>
          </a:p>
        </p:txBody>
      </p:sp>
    </p:spTree>
    <p:extLst>
      <p:ext uri="{BB962C8B-B14F-4D97-AF65-F5344CB8AC3E}">
        <p14:creationId xmlns:p14="http://schemas.microsoft.com/office/powerpoint/2010/main" val="38943559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>
          <a:extLst>
            <a:ext uri="{FF2B5EF4-FFF2-40B4-BE49-F238E27FC236}">
              <a16:creationId xmlns:a16="http://schemas.microsoft.com/office/drawing/2014/main" id="{D73D4338-D5EC-F088-ACEC-B505E00147C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3">
            <a:extLst>
              <a:ext uri="{FF2B5EF4-FFF2-40B4-BE49-F238E27FC236}">
                <a16:creationId xmlns:a16="http://schemas.microsoft.com/office/drawing/2014/main" id="{A0595ACA-21AD-2E46-C1C6-3542719F21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82383" y="445589"/>
            <a:ext cx="8733367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40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“The House of David” — After David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3BD368F-1F7A-8896-787F-F3CF8052BDD1}"/>
              </a:ext>
            </a:extLst>
          </p:cNvPr>
          <p:cNvSpPr txBox="1"/>
          <p:nvPr/>
        </p:nvSpPr>
        <p:spPr>
          <a:xfrm>
            <a:off x="411998" y="1407799"/>
            <a:ext cx="1130060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algn="just" rtl="0">
              <a:spcAft>
                <a:spcPts val="600"/>
              </a:spcAft>
            </a:pPr>
            <a:r>
              <a:rPr lang="en-US" sz="2400" b="1" u="none" strike="noStrike" baseline="0" dirty="0">
                <a:solidFill>
                  <a:schemeClr val="bg1"/>
                </a:solidFill>
                <a:latin typeface="+mj-lt"/>
              </a:rPr>
              <a:t> Zech. 12:10  "And </a:t>
            </a:r>
            <a:r>
              <a:rPr lang="en-US" sz="2400" b="1" u="none" strike="noStrike" baseline="0" dirty="0">
                <a:solidFill>
                  <a:srgbClr val="FFFF00"/>
                </a:solidFill>
                <a:latin typeface="+mj-lt"/>
              </a:rPr>
              <a:t>I will pour on the house of David and on the inhabitants of Jerusalem the Spirit</a:t>
            </a:r>
            <a:r>
              <a:rPr lang="en-US" sz="2400" b="1" u="none" strike="noStrike" baseline="0" dirty="0">
                <a:solidFill>
                  <a:schemeClr val="bg1"/>
                </a:solidFill>
                <a:latin typeface="+mj-lt"/>
              </a:rPr>
              <a:t> of grace and supplication; then they will look on Me whom they pierced. Yes, they will mourn for Him as one mourns for his only son, and grieve for Him as one grieves for a firstborn. </a:t>
            </a:r>
          </a:p>
        </p:txBody>
      </p:sp>
    </p:spTree>
    <p:extLst>
      <p:ext uri="{BB962C8B-B14F-4D97-AF65-F5344CB8AC3E}">
        <p14:creationId xmlns:p14="http://schemas.microsoft.com/office/powerpoint/2010/main" val="20426360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>
          <a:extLst>
            <a:ext uri="{FF2B5EF4-FFF2-40B4-BE49-F238E27FC236}">
              <a16:creationId xmlns:a16="http://schemas.microsoft.com/office/drawing/2014/main" id="{9557E536-20DC-C409-E7BB-5AA0CACACC5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3">
            <a:extLst>
              <a:ext uri="{FF2B5EF4-FFF2-40B4-BE49-F238E27FC236}">
                <a16:creationId xmlns:a16="http://schemas.microsoft.com/office/drawing/2014/main" id="{0EB8C793-F4F4-3D97-3EC6-F3E106875C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82383" y="445589"/>
            <a:ext cx="8733367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40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“The House of David” — After David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4F42868-FCDA-9B45-42B4-8F29D15B3195}"/>
              </a:ext>
            </a:extLst>
          </p:cNvPr>
          <p:cNvSpPr txBox="1"/>
          <p:nvPr/>
        </p:nvSpPr>
        <p:spPr>
          <a:xfrm>
            <a:off x="411998" y="1407799"/>
            <a:ext cx="11300603" cy="28315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algn="just" rtl="0">
              <a:spcAft>
                <a:spcPts val="600"/>
              </a:spcAft>
            </a:pPr>
            <a:r>
              <a:rPr lang="en-US" sz="2400" b="1" u="none" strike="noStrike" baseline="0" dirty="0">
                <a:solidFill>
                  <a:schemeClr val="bg1"/>
                </a:solidFill>
                <a:latin typeface="+mj-lt"/>
              </a:rPr>
              <a:t> Zech. 12:10  "And </a:t>
            </a:r>
            <a:r>
              <a:rPr lang="en-US" sz="2400" b="1" u="none" strike="noStrike" baseline="0" dirty="0">
                <a:solidFill>
                  <a:srgbClr val="FFFF00"/>
                </a:solidFill>
                <a:latin typeface="+mj-lt"/>
              </a:rPr>
              <a:t>I will pour on the house of David and on the inhabitants of Jerusalem the Spirit</a:t>
            </a:r>
            <a:r>
              <a:rPr lang="en-US" sz="2400" b="1" u="none" strike="noStrike" baseline="0" dirty="0">
                <a:solidFill>
                  <a:schemeClr val="bg1"/>
                </a:solidFill>
                <a:latin typeface="+mj-lt"/>
              </a:rPr>
              <a:t> of grace and supplication; then they will look on Me whom they pierced. Yes, they will mourn for Him as one mourns for his only son, and grieve for Him as one grieves for a firstborn. </a:t>
            </a:r>
          </a:p>
          <a:p>
            <a:pPr marR="0" algn="just" rtl="0">
              <a:spcAft>
                <a:spcPts val="600"/>
              </a:spcAft>
            </a:pPr>
            <a:endParaRPr lang="en-US" sz="2400" b="1" u="none" strike="noStrike" baseline="0" dirty="0">
              <a:solidFill>
                <a:schemeClr val="bg1"/>
              </a:solidFill>
              <a:latin typeface="+mj-lt"/>
            </a:endParaRPr>
          </a:p>
          <a:p>
            <a:pPr marR="0" algn="just" rtl="0"/>
            <a:r>
              <a:rPr lang="en-US" sz="2400" b="1" u="none" strike="noStrike" baseline="0" dirty="0">
                <a:solidFill>
                  <a:schemeClr val="bg1"/>
                </a:solidFill>
                <a:latin typeface="+mj-lt"/>
              </a:rPr>
              <a:t>Zech. 13:1  "</a:t>
            </a:r>
            <a:r>
              <a:rPr lang="en-US" sz="2400" b="1" u="none" strike="noStrike" baseline="0" dirty="0">
                <a:solidFill>
                  <a:srgbClr val="FFFF00"/>
                </a:solidFill>
                <a:latin typeface="+mj-lt"/>
              </a:rPr>
              <a:t>In that day a fountain shall be opened </a:t>
            </a:r>
            <a:r>
              <a:rPr lang="en-US" sz="2400" b="1" u="none" strike="noStrike" baseline="0" dirty="0">
                <a:solidFill>
                  <a:schemeClr val="bg1"/>
                </a:solidFill>
                <a:latin typeface="+mj-lt"/>
              </a:rPr>
              <a:t>for the house of David and for the inhabitants of Jerusalem, for sin and for uncleanness. </a:t>
            </a:r>
          </a:p>
        </p:txBody>
      </p:sp>
    </p:spTree>
    <p:extLst>
      <p:ext uri="{BB962C8B-B14F-4D97-AF65-F5344CB8AC3E}">
        <p14:creationId xmlns:p14="http://schemas.microsoft.com/office/powerpoint/2010/main" val="19575598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3604</TotalTime>
  <Words>1641</Words>
  <Application>Microsoft Office PowerPoint</Application>
  <PresentationFormat>Widescreen</PresentationFormat>
  <Paragraphs>82</Paragraphs>
  <Slides>16</Slides>
  <Notes>16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Arial</vt:lpstr>
      <vt:lpstr>Calibri</vt:lpstr>
      <vt:lpstr>Cambria</vt:lpstr>
      <vt:lpstr>Office Theme</vt:lpstr>
      <vt:lpstr>Survey of 2 Samuel  Lesson Five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Can I Know I Am  Doing His Will—How Can I Find His Will?</dc:title>
  <dc:creator>Dan</dc:creator>
  <cp:lastModifiedBy>David Sproule</cp:lastModifiedBy>
  <cp:revision>312</cp:revision>
  <cp:lastPrinted>2025-04-20T10:43:50Z</cp:lastPrinted>
  <dcterms:modified xsi:type="dcterms:W3CDTF">2025-04-27T12:33:07Z</dcterms:modified>
</cp:coreProperties>
</file>