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0"/>
  </p:notesMasterIdLst>
  <p:sldIdLst>
    <p:sldId id="1440" r:id="rId2"/>
    <p:sldId id="2171" r:id="rId3"/>
    <p:sldId id="2281" r:id="rId4"/>
    <p:sldId id="2270" r:id="rId5"/>
    <p:sldId id="2278" r:id="rId6"/>
    <p:sldId id="2284" r:id="rId7"/>
    <p:sldId id="2279" r:id="rId8"/>
    <p:sldId id="2285" r:id="rId9"/>
    <p:sldId id="2286" r:id="rId10"/>
    <p:sldId id="2287" r:id="rId11"/>
    <p:sldId id="2288" r:id="rId12"/>
    <p:sldId id="2276" r:id="rId13"/>
    <p:sldId id="2292" r:id="rId14"/>
    <p:sldId id="2293" r:id="rId15"/>
    <p:sldId id="2289" r:id="rId16"/>
    <p:sldId id="2294" r:id="rId17"/>
    <p:sldId id="2295" r:id="rId18"/>
    <p:sldId id="2296" r:id="rId19"/>
    <p:sldId id="2290" r:id="rId20"/>
    <p:sldId id="2271" r:id="rId21"/>
    <p:sldId id="2297" r:id="rId22"/>
    <p:sldId id="2298" r:id="rId23"/>
    <p:sldId id="2299" r:id="rId24"/>
    <p:sldId id="2300" r:id="rId25"/>
    <p:sldId id="2301" r:id="rId26"/>
    <p:sldId id="2302" r:id="rId27"/>
    <p:sldId id="2303" r:id="rId28"/>
    <p:sldId id="2304" r:id="rId29"/>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C2E0C"/>
    <a:srgbClr val="FC29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61556A-9CAE-432A-B1D1-0E5B9D3A9816}" v="1" dt="2025-04-20T10:43:31.2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02" autoAdjust="0"/>
    <p:restoredTop sz="91094" autoAdjust="0"/>
  </p:normalViewPr>
  <p:slideViewPr>
    <p:cSldViewPr snapToGrid="0">
      <p:cViewPr varScale="1">
        <p:scale>
          <a:sx n="101" d="100"/>
          <a:sy n="101" d="100"/>
        </p:scale>
        <p:origin x="1032" y="120"/>
      </p:cViewPr>
      <p:guideLst>
        <p:guide orient="horz" pos="2184"/>
        <p:guide pos="38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3162"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9"/>
            <a:ext cx="5679440" cy="4223385"/>
          </a:xfrm>
          <a:prstGeom prst="rect">
            <a:avLst/>
          </a:prstGeom>
          <a:noFill/>
          <a:ln>
            <a:noFill/>
          </a:ln>
        </p:spPr>
        <p:txBody>
          <a:bodyPr spcFirstLastPara="1" wrap="square" lIns="94167" tIns="94167" rIns="94167" bIns="94167"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C42FD7DF-F238-80AD-201D-B2DDD0DF41DA}"/>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F01B5A7A-BD06-261F-B40D-7DB8EF76D015}"/>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88429A83-1453-1A2E-3E5E-B321E0075CC3}"/>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3477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18D6258F-B05D-C18C-E390-16C7646AE8EA}"/>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CD45EB7A-D06A-5E1B-FDAB-190DE2281D07}"/>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4D3529E5-C378-2E6C-1419-6AE078D54135}"/>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65776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F8772134-C122-28C5-FB0F-50ED4E3A2758}"/>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5B33F06B-E441-F623-A0C2-7B6E40A11EB6}"/>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98D0FA25-3FA3-B86D-E93C-5616FB177A6E}"/>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3290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0085A156-536F-1430-6837-1BF233059E73}"/>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D74F5ADA-BC16-9117-2E87-974D0D776401}"/>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AC675D29-80E5-64D3-4349-B5153A444ACA}"/>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8415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8A0C91AA-AB09-801A-B3B7-8B99241916A5}"/>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37B925D6-DFE0-6290-17F7-BD51D753756F}"/>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930EB4BA-D32D-E829-6B08-C99749509643}"/>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19302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D03F8394-4A71-B7F7-527D-506FCE4104A1}"/>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8784BC57-61BA-1E31-1F1A-8A074D07D829}"/>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BD2F9CF5-06EF-324C-295B-BB8BD491D92E}"/>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4807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41A0EE40-6B5B-A8BB-DA10-A551FE50BFF2}"/>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1A650AC5-C2BC-3261-6FDD-FBEB52D29A85}"/>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7C7B493B-347B-4194-2CCB-8A370B8ED8D8}"/>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11457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A1E90178-CD50-C81D-14D7-4D21FC702110}"/>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D2176EEB-CCF4-72CB-9169-84D1A114057C}"/>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15F64F3B-D579-6BA3-C408-F50282B675ED}"/>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136545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4486F8CD-8D1C-8E29-6DA8-EED64F6B5CDC}"/>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80DBB3F5-F58E-31E4-20AC-482655A28E95}"/>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07A8A2D6-7BD8-76EC-7DF7-6388EE6469C3}"/>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607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4131CFF7-6231-9F21-5B36-A2A2DA239D84}"/>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8E41FC6C-FB60-E259-8780-A59A6F5D9950}"/>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B8510111-F1A7-77CD-6837-B4F6DCC743A6}"/>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3631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655AA402-7F49-FC94-2FE1-D60EAFBA6FBA}"/>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CF3AF33C-4EF8-7868-F10A-7A1D10A973F9}"/>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D0BCBC89-B529-564F-EFD2-F02F8FE445C7}"/>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97834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7BD3551B-BDC4-B6C4-218F-101568C606E4}"/>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51F832B6-87B4-FF94-C9AE-DEFCB746C7E9}"/>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C13D2D05-5FFB-E969-0B00-B7469BD4507A}"/>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82086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09B23167-2422-CBA5-B770-36930BDAADBE}"/>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24F544C3-24A9-07FD-4CDC-276E8F7C5508}"/>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58AA4A18-675D-B40C-1DC2-9A79AB8ADE73}"/>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7096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52E5989A-0337-3791-713F-316261A9F00C}"/>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3B1B0DBC-AA40-4C0C-8126-00AD5CF7BA5E}"/>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83A2DE04-AF67-325C-EE08-CBC094576225}"/>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83826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5E0FF02F-D837-EA3B-8C77-2730D4366B61}"/>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9179A3BF-A480-8DBE-28E8-3A8EE76E18E2}"/>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A40B14BE-E7A3-8456-4AD3-21ABCBD99164}"/>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285781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D22AA9A3-69B8-4580-973B-36A552ED86E9}"/>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1ACD1FB3-2150-CB0B-5362-3B825371793F}"/>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CB013A6C-0911-7B5B-0F4E-21757387D2A7}"/>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508367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91F546F8-1730-B665-74C2-E504BA05F712}"/>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C485C5BD-29CF-5425-70E5-6246ACAB58DD}"/>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F205F55B-411D-3EDB-4F0C-36438790E8EB}"/>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593311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E9C204A5-EB15-CA71-576C-60FFF8B039CF}"/>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43AB99B3-DF72-A9EE-1CB9-918E6E927E3F}"/>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08858AE3-5436-9ACE-F338-4EC5A2CC73E4}"/>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66789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0FED2BDA-7534-255B-94E9-5E69DB0CEA97}"/>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99A4AAAA-CDB6-97F0-4FF1-31142627A630}"/>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63F8646A-ADD3-2FDB-3336-DC0E341C9079}"/>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28098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AB9C9D01-53A0-BCB3-2C9A-EAA30151BA4D}"/>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05AA65F7-3A2F-D0B8-AD51-BD2F2D19982A}"/>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E52CD501-1F33-7C33-17F4-57B1660C5AB5}"/>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0537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26CFDD2C-7577-2D6B-0F51-7C6D2C75798A}"/>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8DD01232-06B9-0E00-84A4-7870094E27D7}"/>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7A69E2EF-75C0-3D3D-2D8E-66672E12A7FA}"/>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4546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AACB782C-8907-3309-515F-88CDE1B78E87}"/>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A7F6D1D1-EEE7-E0A8-7118-FAFFF1F61B8F}"/>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E560E26D-6845-3422-14D2-3FD54128FDD0}"/>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0433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0AFDBC4B-F0F4-FFE6-C9EE-0B4709697CFE}"/>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F8934BF5-7F05-372F-D334-BD11D31C9052}"/>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4BCAE250-D4E2-C9AA-19B4-8A84ADF70EBF}"/>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6614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EB1E2D18-6627-4EAF-27C0-D9E42A471B1B}"/>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95E03B98-D76B-B31F-8659-BA6DB74785DF}"/>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B143CB30-B75A-6D6B-F04B-B2C5A97E06A7}"/>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3765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F0568B4D-E29B-31B2-0CEA-4FEBCECB723B}"/>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12C4466E-E997-07AF-4F37-B301D68C4F49}"/>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F02DDAB9-5A69-BBE1-5B23-1978D245ACDE}"/>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2890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1BDFC0DC-B39B-3343-26C5-E825620FD55B}"/>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F5AA75C6-103F-239D-5807-E26D4F1B8398}"/>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CA21C8FB-A2C6-AA3D-9010-429B4F2944EE}"/>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7351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1E432502-3C57-6A92-60F0-B608ABB53BD9}"/>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4D81A5A7-FE2D-5550-B945-8AA630C8EE5A}"/>
              </a:ext>
            </a:extLst>
          </p:cNvPr>
          <p:cNvSpPr txBox="1">
            <a:spLocks noGrp="1"/>
          </p:cNvSpPr>
          <p:nvPr>
            <p:ph type="body" idx="1"/>
          </p:nvPr>
        </p:nvSpPr>
        <p:spPr>
          <a:xfrm>
            <a:off x="685495" y="4341931"/>
            <a:ext cx="5483947" cy="4113408"/>
          </a:xfrm>
          <a:prstGeom prst="rect">
            <a:avLst/>
          </a:prstGeom>
        </p:spPr>
        <p:txBody>
          <a:bodyPr spcFirstLastPara="1" wrap="square" lIns="91380" tIns="91380" rIns="91380" bIns="9138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627CC98F-E18F-2304-7901-F24AED04A192}"/>
              </a:ext>
            </a:extLst>
          </p:cNvPr>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62028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545430"/>
            <a:ext cx="11430000" cy="218427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7200" b="1" dirty="0"/>
              <a:t>Survey of 2 Samuel</a:t>
            </a:r>
            <a:br>
              <a:rPr lang="en-US" sz="1400" b="1" dirty="0"/>
            </a:br>
            <a:br>
              <a:rPr lang="en-US" sz="1400" b="1" dirty="0"/>
            </a:br>
            <a:r>
              <a:rPr lang="en-US" sz="5400" b="1"/>
              <a:t>Lesson Three</a:t>
            </a:r>
            <a:br>
              <a:rPr lang="en-US" sz="5400" b="1" dirty="0"/>
            </a:br>
            <a:endParaRPr lang="en-US" sz="5400" dirty="0"/>
          </a:p>
        </p:txBody>
      </p:sp>
      <p:sp>
        <p:nvSpPr>
          <p:cNvPr id="81" name="Google Shape;81;p13"/>
          <p:cNvSpPr txBox="1">
            <a:spLocks noGrp="1"/>
          </p:cNvSpPr>
          <p:nvPr>
            <p:ph type="subTitle" idx="1"/>
          </p:nvPr>
        </p:nvSpPr>
        <p:spPr>
          <a:xfrm>
            <a:off x="6770747" y="3201225"/>
            <a:ext cx="5068328" cy="3183532"/>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4800" dirty="0"/>
              <a:t>Palm Beach Lakes</a:t>
            </a:r>
          </a:p>
          <a:p>
            <a:pPr marL="0" lvl="0" indent="0" rtl="0">
              <a:lnSpc>
                <a:spcPct val="90000"/>
              </a:lnSpc>
              <a:spcBef>
                <a:spcPts val="0"/>
              </a:spcBef>
              <a:spcAft>
                <a:spcPts val="0"/>
              </a:spcAft>
              <a:buClr>
                <a:schemeClr val="lt1"/>
              </a:buClr>
              <a:buSzPts val="3000"/>
              <a:buNone/>
            </a:pPr>
            <a:endParaRPr lang="en-US" sz="4000" dirty="0"/>
          </a:p>
          <a:p>
            <a:pPr marL="0" lvl="0" indent="0" rtl="0">
              <a:lnSpc>
                <a:spcPct val="90000"/>
              </a:lnSpc>
              <a:spcBef>
                <a:spcPts val="0"/>
              </a:spcBef>
              <a:spcAft>
                <a:spcPts val="0"/>
              </a:spcAft>
              <a:buClr>
                <a:schemeClr val="lt1"/>
              </a:buClr>
              <a:buSzPts val="3000"/>
              <a:buNone/>
            </a:pPr>
            <a:r>
              <a:rPr lang="en-US" sz="3600" dirty="0"/>
              <a:t>April-June  2025</a:t>
            </a:r>
          </a:p>
          <a:p>
            <a:pPr marL="0" lvl="0" indent="0" rtl="0">
              <a:lnSpc>
                <a:spcPct val="90000"/>
              </a:lnSpc>
              <a:spcBef>
                <a:spcPts val="0"/>
              </a:spcBef>
              <a:spcAft>
                <a:spcPts val="0"/>
              </a:spcAft>
              <a:buClr>
                <a:schemeClr val="lt1"/>
              </a:buClr>
              <a:buSzPts val="3000"/>
              <a:buNone/>
            </a:pPr>
            <a:endParaRPr lang="en-US" sz="4000" dirty="0"/>
          </a:p>
          <a:p>
            <a:pPr marL="0" lvl="0" indent="0" rtl="0">
              <a:lnSpc>
                <a:spcPct val="90000"/>
              </a:lnSpc>
              <a:spcBef>
                <a:spcPts val="0"/>
              </a:spcBef>
              <a:spcAft>
                <a:spcPts val="0"/>
              </a:spcAft>
              <a:buClr>
                <a:schemeClr val="lt1"/>
              </a:buClr>
              <a:buSzPts val="3000"/>
              <a:buNone/>
            </a:pPr>
            <a:r>
              <a:rPr lang="en-US" sz="3200" dirty="0"/>
              <a:t>Dan Jenkins</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CC527129-1A50-28E7-BB50-BF9BE95B3751}"/>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698EC3CF-77E3-5226-D0F7-BF63006DD999}"/>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368F1D62-42B3-040F-BBEF-94CCA5D36860}"/>
              </a:ext>
            </a:extLst>
          </p:cNvPr>
          <p:cNvSpPr txBox="1"/>
          <p:nvPr/>
        </p:nvSpPr>
        <p:spPr>
          <a:xfrm>
            <a:off x="411998" y="1407799"/>
            <a:ext cx="11300603" cy="4785926"/>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ruled Judah for seven years, and then Israel also made him their king.  He ruled for 40 years.</a:t>
            </a:r>
          </a:p>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Jerusalem (1 Chron. 11:4-9) and it becomes the capital city of his kingdom (later we’ll look at Uzzah &amp; the ark)</a:t>
            </a:r>
          </a:p>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Philistines (2 Sam. 8:1)</a:t>
            </a:r>
          </a:p>
          <a:p>
            <a:pPr>
              <a:spcAft>
                <a:spcPts val="600"/>
              </a:spcAft>
              <a:buClr>
                <a:schemeClr val="bg1"/>
              </a:buClr>
            </a:pPr>
            <a:r>
              <a:rPr lang="en-US" sz="2700" b="1" dirty="0">
                <a:solidFill>
                  <a:schemeClr val="bg1"/>
                </a:solidFill>
              </a:rPr>
              <a:t>    -  This nation gives the name Palestine to the “holy” land</a:t>
            </a:r>
          </a:p>
          <a:p>
            <a:pPr>
              <a:spcAft>
                <a:spcPts val="600"/>
              </a:spcAft>
              <a:buClr>
                <a:schemeClr val="bg1"/>
              </a:buClr>
            </a:pPr>
            <a:r>
              <a:rPr lang="en-US" sz="2700" b="1" dirty="0">
                <a:solidFill>
                  <a:schemeClr val="bg1"/>
                </a:solidFill>
              </a:rPr>
              <a:t>    -  David’s enemy has become his servant</a:t>
            </a:r>
          </a:p>
          <a:p>
            <a:pPr marL="457200" indent="-457200">
              <a:spcAft>
                <a:spcPts val="600"/>
              </a:spcAft>
              <a:buClr>
                <a:schemeClr val="bg1"/>
              </a:buClr>
              <a:buFont typeface="Arial" panose="020B0604020202020204" pitchFamily="34" charset="0"/>
              <a:buChar char="•"/>
            </a:pPr>
            <a:r>
              <a:rPr lang="en-US" sz="2700" b="1" dirty="0">
                <a:solidFill>
                  <a:srgbClr val="FFFF00"/>
                </a:solidFill>
              </a:rPr>
              <a:t>David conquers Moabites (8:2)</a:t>
            </a:r>
          </a:p>
          <a:p>
            <a:pPr>
              <a:spcAft>
                <a:spcPts val="600"/>
              </a:spcAft>
              <a:buClr>
                <a:schemeClr val="bg1"/>
              </a:buClr>
            </a:pPr>
            <a:r>
              <a:rPr lang="en-US" sz="2700" b="1" dirty="0">
                <a:solidFill>
                  <a:schemeClr val="bg1"/>
                </a:solidFill>
              </a:rPr>
              <a:t>    -  Descendants of Lot via his daughter</a:t>
            </a:r>
            <a:endParaRPr lang="en-US" sz="2700" b="1" dirty="0">
              <a:solidFill>
                <a:srgbClr val="FFFF00"/>
              </a:solidFill>
            </a:endParaRPr>
          </a:p>
          <a:p>
            <a:pPr>
              <a:spcAft>
                <a:spcPts val="600"/>
              </a:spcAft>
              <a:buClr>
                <a:schemeClr val="bg1"/>
              </a:buClr>
            </a:pPr>
            <a:r>
              <a:rPr lang="en-US" sz="2700" b="1" dirty="0">
                <a:solidFill>
                  <a:srgbClr val="FFFF00"/>
                </a:solidFill>
              </a:rPr>
              <a:t>    -  Killed half of Moabite army</a:t>
            </a:r>
            <a:endParaRPr lang="en-US" sz="2600" b="1" dirty="0">
              <a:solidFill>
                <a:schemeClr val="bg1"/>
              </a:solidFill>
            </a:endParaRPr>
          </a:p>
        </p:txBody>
      </p:sp>
    </p:spTree>
    <p:extLst>
      <p:ext uri="{BB962C8B-B14F-4D97-AF65-F5344CB8AC3E}">
        <p14:creationId xmlns:p14="http://schemas.microsoft.com/office/powerpoint/2010/main" val="984604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3610A91C-59DE-BF89-025C-60991B147898}"/>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A32783C2-B24B-168A-F1C0-830A2E8A6D98}"/>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C7BBE5FF-0EDF-96CB-8A50-E3012C35BC89}"/>
              </a:ext>
            </a:extLst>
          </p:cNvPr>
          <p:cNvSpPr txBox="1"/>
          <p:nvPr/>
        </p:nvSpPr>
        <p:spPr>
          <a:xfrm>
            <a:off x="411998" y="1407799"/>
            <a:ext cx="11300603" cy="5278368"/>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ruled Judah for seven years, and then Israel also made him their king.  He ruled for 40 years.</a:t>
            </a:r>
          </a:p>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Jerusalem (1 Chron. 11:4-9) and it becomes the capital city of his kingdom (later we’ll look at Uzzah &amp; the ark)</a:t>
            </a:r>
          </a:p>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Philistines (2 Sam. 8:1)</a:t>
            </a:r>
          </a:p>
          <a:p>
            <a:pPr>
              <a:spcAft>
                <a:spcPts val="600"/>
              </a:spcAft>
              <a:buClr>
                <a:schemeClr val="bg1"/>
              </a:buClr>
            </a:pPr>
            <a:r>
              <a:rPr lang="en-US" sz="2700" b="1" dirty="0">
                <a:solidFill>
                  <a:schemeClr val="bg1"/>
                </a:solidFill>
              </a:rPr>
              <a:t>    -  This nation gives the name Palestine to the “holy” land</a:t>
            </a:r>
          </a:p>
          <a:p>
            <a:pPr>
              <a:spcAft>
                <a:spcPts val="600"/>
              </a:spcAft>
              <a:buClr>
                <a:schemeClr val="bg1"/>
              </a:buClr>
            </a:pPr>
            <a:r>
              <a:rPr lang="en-US" sz="2700" b="1" dirty="0">
                <a:solidFill>
                  <a:schemeClr val="bg1"/>
                </a:solidFill>
              </a:rPr>
              <a:t>    -  David’s enemy has become his servant</a:t>
            </a:r>
          </a:p>
          <a:p>
            <a:pPr marL="457200" indent="-457200">
              <a:spcAft>
                <a:spcPts val="600"/>
              </a:spcAft>
              <a:buClr>
                <a:schemeClr val="bg1"/>
              </a:buClr>
              <a:buFont typeface="Arial" panose="020B0604020202020204" pitchFamily="34" charset="0"/>
              <a:buChar char="•"/>
            </a:pPr>
            <a:r>
              <a:rPr lang="en-US" sz="2700" b="1" dirty="0">
                <a:solidFill>
                  <a:srgbClr val="FFFF00"/>
                </a:solidFill>
              </a:rPr>
              <a:t>David conquers Moabites (8:2)</a:t>
            </a:r>
          </a:p>
          <a:p>
            <a:pPr>
              <a:spcAft>
                <a:spcPts val="600"/>
              </a:spcAft>
              <a:buClr>
                <a:schemeClr val="bg1"/>
              </a:buClr>
            </a:pPr>
            <a:r>
              <a:rPr lang="en-US" sz="2700" b="1" dirty="0">
                <a:solidFill>
                  <a:schemeClr val="bg1"/>
                </a:solidFill>
              </a:rPr>
              <a:t>    -  Descendants of Lot via his daughter</a:t>
            </a:r>
          </a:p>
          <a:p>
            <a:pPr>
              <a:spcAft>
                <a:spcPts val="600"/>
              </a:spcAft>
              <a:buClr>
                <a:schemeClr val="bg1"/>
              </a:buClr>
            </a:pPr>
            <a:r>
              <a:rPr lang="en-US" sz="2700" b="1" dirty="0">
                <a:solidFill>
                  <a:schemeClr val="bg1"/>
                </a:solidFill>
              </a:rPr>
              <a:t>    -  Killed half of Moabite army</a:t>
            </a:r>
            <a:endParaRPr lang="en-US" sz="2700" b="1" dirty="0">
              <a:solidFill>
                <a:srgbClr val="FFFF00"/>
              </a:solidFill>
            </a:endParaRPr>
          </a:p>
          <a:p>
            <a:pPr>
              <a:spcAft>
                <a:spcPts val="600"/>
              </a:spcAft>
              <a:buClr>
                <a:schemeClr val="bg1"/>
              </a:buClr>
            </a:pPr>
            <a:r>
              <a:rPr lang="en-US" sz="2700" b="1" dirty="0">
                <a:solidFill>
                  <a:srgbClr val="FFFF00"/>
                </a:solidFill>
              </a:rPr>
              <a:t>    -  Became David’s servants and paid tribute       (continued)</a:t>
            </a:r>
            <a:endParaRPr lang="en-US" sz="2600" b="1" dirty="0">
              <a:solidFill>
                <a:srgbClr val="FFFF00"/>
              </a:solidFill>
            </a:endParaRPr>
          </a:p>
        </p:txBody>
      </p:sp>
    </p:spTree>
    <p:extLst>
      <p:ext uri="{BB962C8B-B14F-4D97-AF65-F5344CB8AC3E}">
        <p14:creationId xmlns:p14="http://schemas.microsoft.com/office/powerpoint/2010/main" val="733621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F63A655D-3CCF-0C99-EEF4-02F4F7937661}"/>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F51ECC53-BE7F-5E17-0848-2B7A1E613EF9}"/>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C2158B0E-3B76-99AF-080A-46A025CEB7EA}"/>
              </a:ext>
            </a:extLst>
          </p:cNvPr>
          <p:cNvSpPr txBox="1"/>
          <p:nvPr/>
        </p:nvSpPr>
        <p:spPr>
          <a:xfrm>
            <a:off x="411998" y="1407799"/>
            <a:ext cx="11300603" cy="507831"/>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rgbClr val="FFFF00"/>
                </a:solidFill>
              </a:rPr>
              <a:t> David conquers Hadadezer (8:3)</a:t>
            </a:r>
            <a:endParaRPr lang="en-US" sz="2600" b="1" dirty="0">
              <a:solidFill>
                <a:schemeClr val="bg1"/>
              </a:solidFill>
            </a:endParaRPr>
          </a:p>
        </p:txBody>
      </p:sp>
    </p:spTree>
    <p:extLst>
      <p:ext uri="{BB962C8B-B14F-4D97-AF65-F5344CB8AC3E}">
        <p14:creationId xmlns:p14="http://schemas.microsoft.com/office/powerpoint/2010/main" val="3910213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0CA1127D-5B5B-082E-C05E-D2D202198CFD}"/>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A25A6FED-532E-0DC0-9949-C8010E68F29F}"/>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EC27A98D-5BA2-686E-242B-A2E7BCBF6273}"/>
              </a:ext>
            </a:extLst>
          </p:cNvPr>
          <p:cNvSpPr txBox="1"/>
          <p:nvPr/>
        </p:nvSpPr>
        <p:spPr>
          <a:xfrm>
            <a:off x="411998" y="1407799"/>
            <a:ext cx="11300603" cy="1000274"/>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rgbClr val="FFFF00"/>
                </a:solidFill>
              </a:rPr>
              <a:t> David conquers Hadadezer (8:3)</a:t>
            </a:r>
          </a:p>
          <a:p>
            <a:pPr>
              <a:spcAft>
                <a:spcPts val="600"/>
              </a:spcAft>
              <a:buClr>
                <a:schemeClr val="bg1"/>
              </a:buClr>
            </a:pPr>
            <a:r>
              <a:rPr lang="en-US" sz="2700" b="1" dirty="0">
                <a:solidFill>
                  <a:srgbClr val="FFFF00"/>
                </a:solidFill>
              </a:rPr>
              <a:t>     - His kingdom extended to the Euphrates</a:t>
            </a:r>
            <a:endParaRPr lang="en-US" sz="2600" b="1" dirty="0">
              <a:solidFill>
                <a:schemeClr val="bg1"/>
              </a:solidFill>
            </a:endParaRPr>
          </a:p>
        </p:txBody>
      </p:sp>
    </p:spTree>
    <p:extLst>
      <p:ext uri="{BB962C8B-B14F-4D97-AF65-F5344CB8AC3E}">
        <p14:creationId xmlns:p14="http://schemas.microsoft.com/office/powerpoint/2010/main" val="785437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D8AA1A03-78A5-6D92-3959-D0A48AA2CCEE}"/>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467D1AC4-EF7B-314C-5F1B-EF39FAD8D337}"/>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EEC342BA-65B3-01B3-F4E2-E5E9714312F4}"/>
              </a:ext>
            </a:extLst>
          </p:cNvPr>
          <p:cNvSpPr txBox="1"/>
          <p:nvPr/>
        </p:nvSpPr>
        <p:spPr>
          <a:xfrm>
            <a:off x="411998" y="1407799"/>
            <a:ext cx="11300603" cy="1492716"/>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rgbClr val="FFFF00"/>
                </a:solidFill>
              </a:rPr>
              <a:t> David conquers Hadadezer (8:3)</a:t>
            </a:r>
          </a:p>
          <a:p>
            <a:pPr>
              <a:spcAft>
                <a:spcPts val="600"/>
              </a:spcAft>
              <a:buClr>
                <a:schemeClr val="bg1"/>
              </a:buClr>
            </a:pPr>
            <a:r>
              <a:rPr lang="en-US" sz="2700" b="1" dirty="0">
                <a:solidFill>
                  <a:schemeClr val="bg1"/>
                </a:solidFill>
              </a:rPr>
              <a:t>     - His kingdom extended to the Euphrates</a:t>
            </a:r>
            <a:endParaRPr lang="en-US" sz="2700" b="1" dirty="0">
              <a:solidFill>
                <a:srgbClr val="FFFF00"/>
              </a:solidFill>
            </a:endParaRPr>
          </a:p>
          <a:p>
            <a:pPr>
              <a:spcAft>
                <a:spcPts val="600"/>
              </a:spcAft>
              <a:buClr>
                <a:schemeClr val="bg1"/>
              </a:buClr>
            </a:pPr>
            <a:r>
              <a:rPr lang="en-US" sz="2700" b="1" dirty="0">
                <a:solidFill>
                  <a:srgbClr val="FFFF00"/>
                </a:solidFill>
              </a:rPr>
              <a:t>     - A thousand chariots, 700 horsemen, 20,000 foot soldiers</a:t>
            </a:r>
            <a:endParaRPr lang="en-US" sz="2600" b="1" dirty="0">
              <a:solidFill>
                <a:schemeClr val="bg1"/>
              </a:solidFill>
            </a:endParaRPr>
          </a:p>
        </p:txBody>
      </p:sp>
    </p:spTree>
    <p:extLst>
      <p:ext uri="{BB962C8B-B14F-4D97-AF65-F5344CB8AC3E}">
        <p14:creationId xmlns:p14="http://schemas.microsoft.com/office/powerpoint/2010/main" val="2591519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8FE6897D-43FD-D2DD-DEF9-353FFE514ABF}"/>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65CB6733-E4CE-9915-2CC6-E0029BC348E0}"/>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4CBA45CC-713B-10D1-CB09-E2D93CA42E88}"/>
              </a:ext>
            </a:extLst>
          </p:cNvPr>
          <p:cNvSpPr txBox="1"/>
          <p:nvPr/>
        </p:nvSpPr>
        <p:spPr>
          <a:xfrm>
            <a:off x="411998" y="1407799"/>
            <a:ext cx="11300603" cy="1985159"/>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Hadadezer (8:3)</a:t>
            </a:r>
          </a:p>
          <a:p>
            <a:pPr>
              <a:spcAft>
                <a:spcPts val="600"/>
              </a:spcAft>
              <a:buClr>
                <a:schemeClr val="bg1"/>
              </a:buClr>
            </a:pPr>
            <a:r>
              <a:rPr lang="en-US" sz="2700" b="1" dirty="0">
                <a:solidFill>
                  <a:schemeClr val="bg1"/>
                </a:solidFill>
              </a:rPr>
              <a:t>     - His kingdom extended to the Euphrates</a:t>
            </a:r>
          </a:p>
          <a:p>
            <a:pPr>
              <a:spcAft>
                <a:spcPts val="600"/>
              </a:spcAft>
              <a:buClr>
                <a:schemeClr val="bg1"/>
              </a:buClr>
            </a:pPr>
            <a:r>
              <a:rPr lang="en-US" sz="2700" b="1" dirty="0">
                <a:solidFill>
                  <a:schemeClr val="bg1"/>
                </a:solidFill>
              </a:rPr>
              <a:t>     - A thousand chariots, 700 horsemen, 20,000 foot soldiers</a:t>
            </a:r>
          </a:p>
          <a:p>
            <a:pPr marL="406400" indent="-406400">
              <a:spcAft>
                <a:spcPts val="600"/>
              </a:spcAft>
              <a:buClr>
                <a:schemeClr val="bg1"/>
              </a:buClr>
              <a:buFont typeface="Arial" panose="020B0604020202020204" pitchFamily="34" charset="0"/>
              <a:buChar char="•"/>
            </a:pPr>
            <a:r>
              <a:rPr lang="en-US" sz="2700" b="1" dirty="0">
                <a:solidFill>
                  <a:srgbClr val="FFFF00"/>
                </a:solidFill>
              </a:rPr>
              <a:t>David conquers Syria and its capital Damascus</a:t>
            </a:r>
            <a:endParaRPr lang="en-US" sz="2600" b="1" dirty="0">
              <a:solidFill>
                <a:schemeClr val="bg1"/>
              </a:solidFill>
            </a:endParaRPr>
          </a:p>
        </p:txBody>
      </p:sp>
    </p:spTree>
    <p:extLst>
      <p:ext uri="{BB962C8B-B14F-4D97-AF65-F5344CB8AC3E}">
        <p14:creationId xmlns:p14="http://schemas.microsoft.com/office/powerpoint/2010/main" val="4239074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AE28217A-F5C2-F87C-07D0-DF276093255D}"/>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9EE7DB44-C7CC-044E-32BC-65D390304042}"/>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C3838702-0BCD-0B44-05AF-577EA9A9F930}"/>
              </a:ext>
            </a:extLst>
          </p:cNvPr>
          <p:cNvSpPr txBox="1"/>
          <p:nvPr/>
        </p:nvSpPr>
        <p:spPr>
          <a:xfrm>
            <a:off x="411998" y="1407799"/>
            <a:ext cx="11300603" cy="2477601"/>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Hadadezer (8:3)</a:t>
            </a:r>
          </a:p>
          <a:p>
            <a:pPr>
              <a:spcAft>
                <a:spcPts val="600"/>
              </a:spcAft>
              <a:buClr>
                <a:schemeClr val="bg1"/>
              </a:buClr>
            </a:pPr>
            <a:r>
              <a:rPr lang="en-US" sz="2700" b="1" dirty="0">
                <a:solidFill>
                  <a:schemeClr val="bg1"/>
                </a:solidFill>
              </a:rPr>
              <a:t>     - His kingdom extended to the Euphrates</a:t>
            </a:r>
          </a:p>
          <a:p>
            <a:pPr>
              <a:spcAft>
                <a:spcPts val="600"/>
              </a:spcAft>
              <a:buClr>
                <a:schemeClr val="bg1"/>
              </a:buClr>
            </a:pPr>
            <a:r>
              <a:rPr lang="en-US" sz="2700" b="1" dirty="0">
                <a:solidFill>
                  <a:schemeClr val="bg1"/>
                </a:solidFill>
              </a:rPr>
              <a:t>     - A thousand chariots, 700 horsemen, 20,000 foot soldiers</a:t>
            </a:r>
          </a:p>
          <a:p>
            <a:pPr marL="406400" indent="-406400">
              <a:spcAft>
                <a:spcPts val="600"/>
              </a:spcAft>
              <a:buClr>
                <a:schemeClr val="bg1"/>
              </a:buClr>
              <a:buFont typeface="Arial" panose="020B0604020202020204" pitchFamily="34" charset="0"/>
              <a:buChar char="•"/>
            </a:pPr>
            <a:r>
              <a:rPr lang="en-US" sz="2700" b="1" dirty="0">
                <a:solidFill>
                  <a:srgbClr val="FFFF00"/>
                </a:solidFill>
              </a:rPr>
              <a:t>David conquers Syria and its capital Damascus</a:t>
            </a:r>
          </a:p>
          <a:p>
            <a:pPr>
              <a:spcAft>
                <a:spcPts val="600"/>
              </a:spcAft>
              <a:buClr>
                <a:schemeClr val="bg1"/>
              </a:buClr>
            </a:pPr>
            <a:r>
              <a:rPr lang="en-US" sz="2700" b="1" dirty="0">
                <a:solidFill>
                  <a:srgbClr val="FFFF00"/>
                </a:solidFill>
              </a:rPr>
              <a:t>     - Killed 18,000 Syrian soldiers (8:13)</a:t>
            </a:r>
            <a:endParaRPr lang="en-US" sz="2600" b="1" dirty="0">
              <a:solidFill>
                <a:schemeClr val="bg1"/>
              </a:solidFill>
            </a:endParaRPr>
          </a:p>
        </p:txBody>
      </p:sp>
    </p:spTree>
    <p:extLst>
      <p:ext uri="{BB962C8B-B14F-4D97-AF65-F5344CB8AC3E}">
        <p14:creationId xmlns:p14="http://schemas.microsoft.com/office/powerpoint/2010/main" val="2973440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A47D1D37-62EB-4821-4D0B-267DED73C709}"/>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7DE47B99-8AEC-5F33-7314-851C63213B6C}"/>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ECB57D0F-0257-A407-C7E3-08923A100C05}"/>
              </a:ext>
            </a:extLst>
          </p:cNvPr>
          <p:cNvSpPr txBox="1"/>
          <p:nvPr/>
        </p:nvSpPr>
        <p:spPr>
          <a:xfrm>
            <a:off x="411998" y="1407799"/>
            <a:ext cx="11300603" cy="2970044"/>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Hadadezer (8:3)</a:t>
            </a:r>
          </a:p>
          <a:p>
            <a:pPr>
              <a:spcAft>
                <a:spcPts val="600"/>
              </a:spcAft>
              <a:buClr>
                <a:schemeClr val="bg1"/>
              </a:buClr>
            </a:pPr>
            <a:r>
              <a:rPr lang="en-US" sz="2700" b="1" dirty="0">
                <a:solidFill>
                  <a:schemeClr val="bg1"/>
                </a:solidFill>
              </a:rPr>
              <a:t>     - His kingdom extended to the Euphrates</a:t>
            </a:r>
          </a:p>
          <a:p>
            <a:pPr>
              <a:spcAft>
                <a:spcPts val="600"/>
              </a:spcAft>
              <a:buClr>
                <a:schemeClr val="bg1"/>
              </a:buClr>
            </a:pPr>
            <a:r>
              <a:rPr lang="en-US" sz="2700" b="1" dirty="0">
                <a:solidFill>
                  <a:schemeClr val="bg1"/>
                </a:solidFill>
              </a:rPr>
              <a:t>     - A thousand chariots, 700 horsemen, 20,000 foot soldiers</a:t>
            </a:r>
          </a:p>
          <a:p>
            <a:pPr marL="406400" indent="-406400">
              <a:spcAft>
                <a:spcPts val="600"/>
              </a:spcAft>
              <a:buClr>
                <a:schemeClr val="bg1"/>
              </a:buClr>
              <a:buFont typeface="Arial" panose="020B0604020202020204" pitchFamily="34" charset="0"/>
              <a:buChar char="•"/>
            </a:pPr>
            <a:r>
              <a:rPr lang="en-US" sz="2700" b="1" dirty="0">
                <a:solidFill>
                  <a:srgbClr val="FFFF00"/>
                </a:solidFill>
              </a:rPr>
              <a:t>David conquers Syria and its capital Damascus</a:t>
            </a:r>
          </a:p>
          <a:p>
            <a:pPr>
              <a:spcAft>
                <a:spcPts val="600"/>
              </a:spcAft>
              <a:buClr>
                <a:schemeClr val="bg1"/>
              </a:buClr>
            </a:pPr>
            <a:r>
              <a:rPr lang="en-US" sz="2700" b="1" dirty="0">
                <a:solidFill>
                  <a:schemeClr val="bg1"/>
                </a:solidFill>
              </a:rPr>
              <a:t>     - Killed 18,000 Syrian soldiers (8:13)</a:t>
            </a:r>
            <a:endParaRPr lang="en-US" sz="2700" b="1" dirty="0">
              <a:solidFill>
                <a:srgbClr val="FFFF00"/>
              </a:solidFill>
            </a:endParaRPr>
          </a:p>
          <a:p>
            <a:pPr>
              <a:spcAft>
                <a:spcPts val="600"/>
              </a:spcAft>
              <a:buClr>
                <a:schemeClr val="bg1"/>
              </a:buClr>
            </a:pPr>
            <a:r>
              <a:rPr lang="en-US" sz="2700" b="1" dirty="0">
                <a:solidFill>
                  <a:srgbClr val="FFFF00"/>
                </a:solidFill>
              </a:rPr>
              <a:t>     - Put garrisons in Syria and they became his servant (8:6)</a:t>
            </a:r>
            <a:endParaRPr lang="en-US" sz="2600" b="1" dirty="0">
              <a:solidFill>
                <a:schemeClr val="bg1"/>
              </a:solidFill>
            </a:endParaRPr>
          </a:p>
        </p:txBody>
      </p:sp>
    </p:spTree>
    <p:extLst>
      <p:ext uri="{BB962C8B-B14F-4D97-AF65-F5344CB8AC3E}">
        <p14:creationId xmlns:p14="http://schemas.microsoft.com/office/powerpoint/2010/main" val="3159588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5282A753-F99F-4C64-2E47-DE9F601DBBAF}"/>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8947164A-265E-1F41-E0FC-EC53D740BA9E}"/>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5B7B43E6-3D12-CB23-DB5A-CD56ED8686CA}"/>
              </a:ext>
            </a:extLst>
          </p:cNvPr>
          <p:cNvSpPr txBox="1"/>
          <p:nvPr/>
        </p:nvSpPr>
        <p:spPr>
          <a:xfrm>
            <a:off x="411998" y="1407799"/>
            <a:ext cx="11300603" cy="3462486"/>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Hadadezer (8:3)</a:t>
            </a:r>
          </a:p>
          <a:p>
            <a:pPr>
              <a:spcAft>
                <a:spcPts val="600"/>
              </a:spcAft>
              <a:buClr>
                <a:schemeClr val="bg1"/>
              </a:buClr>
            </a:pPr>
            <a:r>
              <a:rPr lang="en-US" sz="2700" b="1" dirty="0">
                <a:solidFill>
                  <a:schemeClr val="bg1"/>
                </a:solidFill>
              </a:rPr>
              <a:t>     - His kingdom extended to the Euphrates</a:t>
            </a:r>
          </a:p>
          <a:p>
            <a:pPr>
              <a:spcAft>
                <a:spcPts val="600"/>
              </a:spcAft>
              <a:buClr>
                <a:schemeClr val="bg1"/>
              </a:buClr>
            </a:pPr>
            <a:r>
              <a:rPr lang="en-US" sz="2700" b="1" dirty="0">
                <a:solidFill>
                  <a:schemeClr val="bg1"/>
                </a:solidFill>
              </a:rPr>
              <a:t>     - A thousand chariots, 700 horsemen, 20,000 foot soldiers</a:t>
            </a:r>
          </a:p>
          <a:p>
            <a:pPr marL="406400" indent="-406400">
              <a:spcAft>
                <a:spcPts val="600"/>
              </a:spcAft>
              <a:buClr>
                <a:schemeClr val="bg1"/>
              </a:buClr>
              <a:buFont typeface="Arial" panose="020B0604020202020204" pitchFamily="34" charset="0"/>
              <a:buChar char="•"/>
            </a:pPr>
            <a:r>
              <a:rPr lang="en-US" sz="2700" b="1" dirty="0">
                <a:solidFill>
                  <a:srgbClr val="FFFF00"/>
                </a:solidFill>
              </a:rPr>
              <a:t>David conquers Syria and its capital Damascus</a:t>
            </a:r>
          </a:p>
          <a:p>
            <a:pPr>
              <a:spcAft>
                <a:spcPts val="600"/>
              </a:spcAft>
              <a:buClr>
                <a:schemeClr val="bg1"/>
              </a:buClr>
            </a:pPr>
            <a:r>
              <a:rPr lang="en-US" sz="2700" b="1" dirty="0">
                <a:solidFill>
                  <a:schemeClr val="bg1"/>
                </a:solidFill>
              </a:rPr>
              <a:t>     - Killed 18,000 Syrian soldiers (8:13)</a:t>
            </a:r>
          </a:p>
          <a:p>
            <a:pPr>
              <a:spcAft>
                <a:spcPts val="600"/>
              </a:spcAft>
              <a:buClr>
                <a:schemeClr val="bg1"/>
              </a:buClr>
            </a:pPr>
            <a:r>
              <a:rPr lang="en-US" sz="2700" b="1" dirty="0">
                <a:solidFill>
                  <a:schemeClr val="bg1"/>
                </a:solidFill>
              </a:rPr>
              <a:t>     - Put garrisons in Syria and they became his servant (8:6)</a:t>
            </a:r>
            <a:endParaRPr lang="en-US" sz="2700" b="1" dirty="0">
              <a:solidFill>
                <a:srgbClr val="FFFF00"/>
              </a:solidFill>
            </a:endParaRPr>
          </a:p>
          <a:p>
            <a:pPr marL="457200" indent="-457200">
              <a:spcAft>
                <a:spcPts val="600"/>
              </a:spcAft>
              <a:buClr>
                <a:schemeClr val="bg1"/>
              </a:buClr>
              <a:buFont typeface="Arial" panose="020B0604020202020204" pitchFamily="34" charset="0"/>
              <a:buChar char="•"/>
            </a:pPr>
            <a:r>
              <a:rPr lang="en-US" sz="2700" b="1" dirty="0">
                <a:solidFill>
                  <a:srgbClr val="FFFF00"/>
                </a:solidFill>
              </a:rPr>
              <a:t> -Took gold, silver and treasures from all he conquered</a:t>
            </a:r>
            <a:endParaRPr lang="en-US" sz="2600" b="1" dirty="0">
              <a:solidFill>
                <a:schemeClr val="bg1"/>
              </a:solidFill>
            </a:endParaRPr>
          </a:p>
        </p:txBody>
      </p:sp>
    </p:spTree>
    <p:extLst>
      <p:ext uri="{BB962C8B-B14F-4D97-AF65-F5344CB8AC3E}">
        <p14:creationId xmlns:p14="http://schemas.microsoft.com/office/powerpoint/2010/main" val="528602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74499717-F346-AA31-E66B-5632303365E1}"/>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6C2A1568-C47C-CFFA-5E51-A4F12B42968D}"/>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F357AE08-9CB0-B946-CBEE-69D575477545}"/>
              </a:ext>
            </a:extLst>
          </p:cNvPr>
          <p:cNvSpPr txBox="1"/>
          <p:nvPr/>
        </p:nvSpPr>
        <p:spPr>
          <a:xfrm>
            <a:off x="411998" y="1407799"/>
            <a:ext cx="11300603" cy="8571577"/>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Hadadezer (8:3)</a:t>
            </a:r>
          </a:p>
          <a:p>
            <a:pPr>
              <a:spcAft>
                <a:spcPts val="600"/>
              </a:spcAft>
              <a:buClr>
                <a:schemeClr val="bg1"/>
              </a:buClr>
            </a:pPr>
            <a:r>
              <a:rPr lang="en-US" sz="2700" b="1" dirty="0">
                <a:solidFill>
                  <a:schemeClr val="bg1"/>
                </a:solidFill>
              </a:rPr>
              <a:t>     - His kingdom extended to the Euphrates</a:t>
            </a:r>
          </a:p>
          <a:p>
            <a:pPr>
              <a:spcAft>
                <a:spcPts val="600"/>
              </a:spcAft>
              <a:buClr>
                <a:schemeClr val="bg1"/>
              </a:buClr>
            </a:pPr>
            <a:r>
              <a:rPr lang="en-US" sz="2700" b="1" dirty="0">
                <a:solidFill>
                  <a:schemeClr val="bg1"/>
                </a:solidFill>
              </a:rPr>
              <a:t>     - A thousand chariots, 700 horsemen, 20,000 foot soldiers</a:t>
            </a:r>
          </a:p>
          <a:p>
            <a:pPr marL="406400" indent="-406400">
              <a:spcAft>
                <a:spcPts val="600"/>
              </a:spcAft>
              <a:buClr>
                <a:schemeClr val="bg1"/>
              </a:buClr>
              <a:buFont typeface="Arial" panose="020B0604020202020204" pitchFamily="34" charset="0"/>
              <a:buChar char="•"/>
            </a:pPr>
            <a:r>
              <a:rPr lang="en-US" sz="2700" b="1" dirty="0">
                <a:solidFill>
                  <a:schemeClr val="bg1"/>
                </a:solidFill>
              </a:rPr>
              <a:t>David conquers Syria and its capital Damascus</a:t>
            </a:r>
          </a:p>
          <a:p>
            <a:pPr>
              <a:spcAft>
                <a:spcPts val="600"/>
              </a:spcAft>
              <a:buClr>
                <a:schemeClr val="bg1"/>
              </a:buClr>
            </a:pPr>
            <a:r>
              <a:rPr lang="en-US" sz="2700" b="1" dirty="0">
                <a:solidFill>
                  <a:schemeClr val="bg1"/>
                </a:solidFill>
              </a:rPr>
              <a:t>     - Killed 18,000 Syrian soldiers (8:13)</a:t>
            </a:r>
          </a:p>
          <a:p>
            <a:pPr>
              <a:spcAft>
                <a:spcPts val="600"/>
              </a:spcAft>
              <a:buClr>
                <a:schemeClr val="bg1"/>
              </a:buClr>
            </a:pPr>
            <a:r>
              <a:rPr lang="en-US" sz="2700" b="1" dirty="0">
                <a:solidFill>
                  <a:schemeClr val="bg1"/>
                </a:solidFill>
              </a:rPr>
              <a:t>     - Put garrisons in Syria and they became his servant (8:6)</a:t>
            </a:r>
          </a:p>
          <a:p>
            <a:pPr marL="457200" indent="-457200">
              <a:spcAft>
                <a:spcPts val="600"/>
              </a:spcAft>
              <a:buClr>
                <a:schemeClr val="bg1"/>
              </a:buClr>
              <a:buFont typeface="Arial" panose="020B0604020202020204" pitchFamily="34" charset="0"/>
              <a:buChar char="•"/>
            </a:pPr>
            <a:r>
              <a:rPr lang="en-US" sz="2700" b="1" dirty="0">
                <a:solidFill>
                  <a:schemeClr val="bg1"/>
                </a:solidFill>
              </a:rPr>
              <a:t> -Took gold, silver and treasures from all he conquered</a:t>
            </a:r>
            <a:endParaRPr lang="en-US" sz="2700" b="1" dirty="0">
              <a:solidFill>
                <a:srgbClr val="FFFF00"/>
              </a:solidFill>
            </a:endParaRPr>
          </a:p>
          <a:p>
            <a:pPr algn="just">
              <a:spcAft>
                <a:spcPts val="600"/>
              </a:spcAft>
              <a:buClr>
                <a:schemeClr val="bg1"/>
              </a:buClr>
            </a:pPr>
            <a:r>
              <a:rPr lang="en-US" sz="2700" b="1" dirty="0">
                <a:solidFill>
                  <a:srgbClr val="FFFF00"/>
                </a:solidFill>
              </a:rPr>
              <a:t>    “King David also dedicated these to the Lord, along with the silver and gold that he had dedicated from all the nations…from the people of Ammon…Amalek…Edom. And the Lord preserved David wherever he went. So David reigned over all Israel” (8:11-15)</a:t>
            </a:r>
          </a:p>
          <a:p>
            <a:pPr>
              <a:spcAft>
                <a:spcPts val="600"/>
              </a:spcAft>
              <a:buClr>
                <a:schemeClr val="bg1"/>
              </a:buClr>
            </a:pPr>
            <a:r>
              <a:rPr lang="en-US" sz="2400" b="1" dirty="0">
                <a:solidFill>
                  <a:srgbClr val="00B050"/>
                </a:solidFill>
              </a:rPr>
              <a:t> (8:5)</a:t>
            </a:r>
          </a:p>
          <a:p>
            <a:pPr marL="406400" indent="-406400">
              <a:spcAft>
                <a:spcPts val="600"/>
              </a:spcAft>
              <a:buClr>
                <a:schemeClr val="bg1"/>
              </a:buClr>
              <a:buFont typeface="Arial" panose="020B0604020202020204" pitchFamily="34" charset="0"/>
              <a:buChar char="•"/>
            </a:pPr>
            <a:r>
              <a:rPr lang="en-US" sz="2400" b="1" dirty="0">
                <a:solidFill>
                  <a:srgbClr val="00B050"/>
                </a:solidFill>
              </a:rPr>
              <a:t>David conquers s Edom, Moab, the Ammonites, the Philistines Amalek and his greatness is known (8:12-13)</a:t>
            </a:r>
          </a:p>
          <a:p>
            <a:pPr marL="406400" indent="-406400">
              <a:spcAft>
                <a:spcPts val="600"/>
              </a:spcAft>
              <a:buClr>
                <a:schemeClr val="bg1"/>
              </a:buClr>
              <a:buFont typeface="Arial" panose="020B0604020202020204" pitchFamily="34" charset="0"/>
              <a:buChar char="•"/>
            </a:pPr>
            <a:r>
              <a:rPr lang="en-US" sz="2400" b="1" dirty="0">
                <a:solidFill>
                  <a:srgbClr val="00B050"/>
                </a:solidFill>
              </a:rPr>
              <a:t>David brings all the treasures which becomes the basis for the golden temple Solomon built (8:7, 10, 11)</a:t>
            </a:r>
          </a:p>
          <a:p>
            <a:pPr marL="406400" indent="-406400">
              <a:spcAft>
                <a:spcPts val="600"/>
              </a:spcAft>
              <a:buClr>
                <a:schemeClr val="bg1"/>
              </a:buClr>
              <a:buFont typeface="Arial" panose="020B0604020202020204" pitchFamily="34" charset="0"/>
              <a:buChar char="•"/>
            </a:pPr>
            <a:r>
              <a:rPr lang="en-US" sz="2400" b="1" dirty="0">
                <a:solidFill>
                  <a:srgbClr val="00B050"/>
                </a:solidFill>
              </a:rPr>
              <a:t>David brings the ark of the covenant (Uzzah) to Jerusalem (2 Sam. 6) and Uzzah is killed</a:t>
            </a:r>
          </a:p>
          <a:p>
            <a:pPr marL="406400" indent="-406400">
              <a:spcAft>
                <a:spcPts val="600"/>
              </a:spcAft>
              <a:buClr>
                <a:schemeClr val="bg1"/>
              </a:buClr>
              <a:buFont typeface="Arial" panose="020B0604020202020204" pitchFamily="34" charset="0"/>
              <a:buChar char="•"/>
            </a:pPr>
            <a:endParaRPr lang="en-US" sz="2600" b="1" dirty="0">
              <a:solidFill>
                <a:schemeClr val="bg1"/>
              </a:solidFill>
            </a:endParaRPr>
          </a:p>
        </p:txBody>
      </p:sp>
    </p:spTree>
    <p:extLst>
      <p:ext uri="{BB962C8B-B14F-4D97-AF65-F5344CB8AC3E}">
        <p14:creationId xmlns:p14="http://schemas.microsoft.com/office/powerpoint/2010/main" val="1232921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6ECFF3CF-5B4C-B573-DA6A-7745A078A03F}"/>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AEA06B91-013A-208F-C16E-B26802D5C519}"/>
              </a:ext>
            </a:extLst>
          </p:cNvPr>
          <p:cNvSpPr txBox="1">
            <a:spLocks noChangeArrowheads="1"/>
          </p:cNvSpPr>
          <p:nvPr/>
        </p:nvSpPr>
        <p:spPr bwMode="auto">
          <a:xfrm>
            <a:off x="3231417" y="509452"/>
            <a:ext cx="767606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Revised Possible Lesson Plan</a:t>
            </a:r>
          </a:p>
        </p:txBody>
      </p:sp>
      <p:sp>
        <p:nvSpPr>
          <p:cNvPr id="2" name="Text Box 3">
            <a:extLst>
              <a:ext uri="{FF2B5EF4-FFF2-40B4-BE49-F238E27FC236}">
                <a16:creationId xmlns:a16="http://schemas.microsoft.com/office/drawing/2014/main" id="{60CCFDE0-6051-7036-9010-2388B47A445B}"/>
              </a:ext>
            </a:extLst>
          </p:cNvPr>
          <p:cNvSpPr txBox="1">
            <a:spLocks noChangeArrowheads="1"/>
          </p:cNvSpPr>
          <p:nvPr/>
        </p:nvSpPr>
        <p:spPr bwMode="auto">
          <a:xfrm>
            <a:off x="562237" y="1584697"/>
            <a:ext cx="11163852" cy="4978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ts val="100"/>
              </a:spcBef>
              <a:spcAft>
                <a:spcPts val="400"/>
              </a:spcAft>
              <a:buClr>
                <a:schemeClr val="bg1"/>
              </a:buClr>
            </a:pPr>
            <a:r>
              <a:rPr lang="en-US" altLang="en-US" sz="2800" b="1" dirty="0">
                <a:solidFill>
                  <a:schemeClr val="bg1"/>
                </a:solidFill>
                <a:latin typeface="Calibri" panose="020F0502020204030204" pitchFamily="34" charset="0"/>
                <a:cs typeface="Calibri" panose="020F0502020204030204" pitchFamily="34" charset="0"/>
              </a:rPr>
              <a:t>Ap. 6	- Introduction and Overview of the book</a:t>
            </a:r>
          </a:p>
          <a:p>
            <a:pPr lvl="2">
              <a:spcBef>
                <a:spcPts val="100"/>
              </a:spcBef>
              <a:spcAft>
                <a:spcPts val="400"/>
              </a:spcAft>
              <a:buClr>
                <a:schemeClr val="bg1"/>
              </a:buClr>
            </a:pPr>
            <a:r>
              <a:rPr lang="en-US" altLang="en-US" sz="2800" b="1" dirty="0">
                <a:solidFill>
                  <a:schemeClr val="bg1"/>
                </a:solidFill>
                <a:latin typeface="Calibri" panose="020F0502020204030204" pitchFamily="34" charset="0"/>
                <a:cs typeface="Calibri" panose="020F0502020204030204" pitchFamily="34" charset="0"/>
              </a:rPr>
              <a:t>Ap.13	- David: King over Judah;  Ishbosheth; Abner and Joab</a:t>
            </a:r>
          </a:p>
          <a:p>
            <a:pPr lvl="2">
              <a:spcBef>
                <a:spcPts val="100"/>
              </a:spcBef>
              <a:spcAft>
                <a:spcPts val="400"/>
              </a:spcAft>
              <a:buClr>
                <a:schemeClr val="bg1"/>
              </a:buClr>
            </a:pPr>
            <a:r>
              <a:rPr lang="en-US" altLang="en-US" sz="2800" b="1" dirty="0">
                <a:solidFill>
                  <a:schemeClr val="bg1"/>
                </a:solidFill>
                <a:latin typeface="Calibri" panose="020F0502020204030204" pitchFamily="34" charset="0"/>
                <a:cs typeface="Calibri" panose="020F0502020204030204" pitchFamily="34" charset="0"/>
              </a:rPr>
              <a:t>Ap.20	- David rules over Judah, Israel and the nations</a:t>
            </a:r>
          </a:p>
          <a:p>
            <a:pPr lvl="2">
              <a:spcBef>
                <a:spcPts val="100"/>
              </a:spcBef>
              <a:spcAft>
                <a:spcPts val="400"/>
              </a:spcAft>
              <a:buClr>
                <a:schemeClr val="bg1"/>
              </a:buClr>
            </a:pPr>
            <a:r>
              <a:rPr lang="en-US" altLang="en-US" sz="2800" b="1" dirty="0">
                <a:solidFill>
                  <a:schemeClr val="bg1"/>
                </a:solidFill>
                <a:latin typeface="Calibri" panose="020F0502020204030204" pitchFamily="34" charset="0"/>
                <a:cs typeface="Calibri" panose="020F0502020204030204" pitchFamily="34" charset="0"/>
              </a:rPr>
              <a:t>Ap.27 - </a:t>
            </a:r>
            <a:r>
              <a:rPr lang="en-US" altLang="en-US" sz="2800" b="1" dirty="0">
                <a:solidFill>
                  <a:schemeClr val="bg1">
                    <a:lumMod val="95000"/>
                  </a:schemeClr>
                </a:solidFill>
                <a:latin typeface="Calibri" panose="020F0502020204030204" pitchFamily="34" charset="0"/>
                <a:cs typeface="Calibri" panose="020F0502020204030204" pitchFamily="34" charset="0"/>
              </a:rPr>
              <a:t>Jerusalem taken and made capital; ark &amp; Uzzah; plans for temple</a:t>
            </a:r>
          </a:p>
          <a:p>
            <a:pPr lvl="2">
              <a:spcBef>
                <a:spcPts val="100"/>
              </a:spcBef>
              <a:spcAft>
                <a:spcPts val="400"/>
              </a:spcAft>
              <a:buClr>
                <a:schemeClr val="bg1"/>
              </a:buClr>
            </a:pPr>
            <a:r>
              <a:rPr lang="en-US" altLang="en-US" sz="2800" b="1" dirty="0">
                <a:solidFill>
                  <a:schemeClr val="bg1">
                    <a:lumMod val="95000"/>
                  </a:schemeClr>
                </a:solidFill>
                <a:latin typeface="Calibri" panose="020F0502020204030204" pitchFamily="34" charset="0"/>
                <a:cs typeface="Calibri" panose="020F0502020204030204" pitchFamily="34" charset="0"/>
              </a:rPr>
              <a:t>Ma. 6 – Guest teacher: Dan Winkler</a:t>
            </a:r>
            <a:endParaRPr lang="en-US" altLang="en-US" sz="2800" b="1" dirty="0">
              <a:solidFill>
                <a:schemeClr val="bg1"/>
              </a:solidFill>
              <a:latin typeface="Calibri" panose="020F0502020204030204" pitchFamily="34" charset="0"/>
              <a:cs typeface="Calibri" panose="020F0502020204030204" pitchFamily="34" charset="0"/>
            </a:endParaRPr>
          </a:p>
          <a:p>
            <a:pPr lvl="2">
              <a:spcBef>
                <a:spcPts val="100"/>
              </a:spcBef>
              <a:spcAft>
                <a:spcPts val="400"/>
              </a:spcAft>
              <a:buClr>
                <a:schemeClr val="bg1"/>
              </a:buClr>
            </a:pPr>
            <a:r>
              <a:rPr lang="en-US" altLang="en-US" sz="2800" b="1" dirty="0">
                <a:solidFill>
                  <a:schemeClr val="bg1"/>
                </a:solidFill>
                <a:latin typeface="Calibri" panose="020F0502020204030204" pitchFamily="34" charset="0"/>
                <a:cs typeface="Calibri" panose="020F0502020204030204" pitchFamily="34" charset="0"/>
              </a:rPr>
              <a:t>Ma13 - David &amp; Bathsheba, Uriah, and Nathan, Psalm 51</a:t>
            </a:r>
          </a:p>
          <a:p>
            <a:pPr lvl="2">
              <a:spcBef>
                <a:spcPts val="100"/>
              </a:spcBef>
              <a:spcAft>
                <a:spcPts val="400"/>
              </a:spcAft>
              <a:buClr>
                <a:schemeClr val="bg1"/>
              </a:buClr>
            </a:pPr>
            <a:r>
              <a:rPr lang="en-US" altLang="en-US" sz="2800" b="1" dirty="0">
                <a:solidFill>
                  <a:schemeClr val="bg1"/>
                </a:solidFill>
                <a:latin typeface="Calibri" panose="020F0502020204030204" pitchFamily="34" charset="0"/>
                <a:cs typeface="Calibri" panose="020F0502020204030204" pitchFamily="34" charset="0"/>
              </a:rPr>
              <a:t>Ma20 - David and his enemies: Saul, Abner, Absalom, Joab</a:t>
            </a:r>
          </a:p>
          <a:p>
            <a:pPr lvl="3">
              <a:spcBef>
                <a:spcPts val="100"/>
              </a:spcBef>
              <a:spcAft>
                <a:spcPts val="400"/>
              </a:spcAft>
              <a:buClr>
                <a:schemeClr val="bg1"/>
              </a:buClr>
            </a:pPr>
            <a:r>
              <a:rPr lang="en-US" altLang="en-US" sz="2800" b="1" dirty="0">
                <a:solidFill>
                  <a:schemeClr val="bg1"/>
                </a:solidFill>
                <a:latin typeface="Calibri" panose="020F0502020204030204" pitchFamily="34" charset="0"/>
                <a:cs typeface="Calibri" panose="020F0502020204030204" pitchFamily="34" charset="0"/>
              </a:rPr>
              <a:t>Ma27-  David and his children—Tamar, Amnon, rebellion by Absalom</a:t>
            </a:r>
          </a:p>
          <a:p>
            <a:pPr lvl="3">
              <a:spcBef>
                <a:spcPts val="100"/>
              </a:spcBef>
              <a:spcAft>
                <a:spcPts val="400"/>
              </a:spcAft>
              <a:buClr>
                <a:schemeClr val="bg1"/>
              </a:buClr>
            </a:pPr>
            <a:r>
              <a:rPr lang="en-US" altLang="en-US" sz="2800" b="1" dirty="0">
                <a:solidFill>
                  <a:schemeClr val="bg1"/>
                </a:solidFill>
                <a:latin typeface="Calibri" panose="020F0502020204030204" pitchFamily="34" charset="0"/>
                <a:cs typeface="Calibri" panose="020F0502020204030204" pitchFamily="34" charset="0"/>
              </a:rPr>
              <a:t>Jun. 1	- David and his last days </a:t>
            </a:r>
          </a:p>
          <a:p>
            <a:pPr lvl="3">
              <a:spcBef>
                <a:spcPts val="100"/>
              </a:spcBef>
              <a:spcAft>
                <a:spcPts val="400"/>
              </a:spcAft>
              <a:buClr>
                <a:schemeClr val="bg1"/>
              </a:buClr>
            </a:pPr>
            <a:r>
              <a:rPr lang="en-US" altLang="en-US" sz="2800" b="1" dirty="0">
                <a:solidFill>
                  <a:schemeClr val="bg1"/>
                </a:solidFill>
                <a:latin typeface="Calibri" panose="020F0502020204030204" pitchFamily="34" charset="0"/>
                <a:cs typeface="Calibri" panose="020F0502020204030204" pitchFamily="34" charset="0"/>
              </a:rPr>
              <a:t>Jun. 8 – Life Change Events in our lives, from David’s life</a:t>
            </a:r>
            <a:endParaRPr lang="en-US" altLang="en-US" sz="2400" b="1" dirty="0">
              <a:solidFill>
                <a:srgbClr val="FFC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0068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E755E2A8-422D-55B7-5EFE-569B9C6A01C3}"/>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3AEC46E1-A73B-785C-9469-B73F8351F994}"/>
              </a:ext>
            </a:extLst>
          </p:cNvPr>
          <p:cNvSpPr txBox="1">
            <a:spLocks noChangeArrowheads="1"/>
          </p:cNvSpPr>
          <p:nvPr/>
        </p:nvSpPr>
        <p:spPr bwMode="auto">
          <a:xfrm>
            <a:off x="2966341"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David’s Plan for the Temple</a:t>
            </a:r>
          </a:p>
        </p:txBody>
      </p:sp>
    </p:spTree>
    <p:extLst>
      <p:ext uri="{BB962C8B-B14F-4D97-AF65-F5344CB8AC3E}">
        <p14:creationId xmlns:p14="http://schemas.microsoft.com/office/powerpoint/2010/main" val="2763804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D34940D4-B952-0DFA-BE7E-827970B129C9}"/>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C9AFA0C3-90F4-8DF1-736A-808050FE0285}"/>
              </a:ext>
            </a:extLst>
          </p:cNvPr>
          <p:cNvSpPr txBox="1">
            <a:spLocks noChangeArrowheads="1"/>
          </p:cNvSpPr>
          <p:nvPr/>
        </p:nvSpPr>
        <p:spPr bwMode="auto">
          <a:xfrm>
            <a:off x="2966341"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David’s Plan for the Temple</a:t>
            </a:r>
          </a:p>
        </p:txBody>
      </p:sp>
      <p:sp>
        <p:nvSpPr>
          <p:cNvPr id="2" name="TextBox 1">
            <a:extLst>
              <a:ext uri="{FF2B5EF4-FFF2-40B4-BE49-F238E27FC236}">
                <a16:creationId xmlns:a16="http://schemas.microsoft.com/office/drawing/2014/main" id="{9E1C370D-ADA9-19DA-72B6-708BC7E90CB3}"/>
              </a:ext>
            </a:extLst>
          </p:cNvPr>
          <p:cNvSpPr txBox="1"/>
          <p:nvPr/>
        </p:nvSpPr>
        <p:spPr>
          <a:xfrm>
            <a:off x="411998" y="1776766"/>
            <a:ext cx="11300603" cy="507831"/>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rgbClr val="FFFF00"/>
                </a:solidFill>
              </a:rPr>
              <a:t>2 Samuel 8 describes David now as king, chapter 7 tells more</a:t>
            </a:r>
            <a:endParaRPr lang="en-US" sz="2700" b="1" dirty="0">
              <a:solidFill>
                <a:schemeClr val="bg1"/>
              </a:solidFill>
            </a:endParaRPr>
          </a:p>
        </p:txBody>
      </p:sp>
    </p:spTree>
    <p:extLst>
      <p:ext uri="{BB962C8B-B14F-4D97-AF65-F5344CB8AC3E}">
        <p14:creationId xmlns:p14="http://schemas.microsoft.com/office/powerpoint/2010/main" val="3744776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6155AE65-4729-10E8-360A-1D002D69ADC7}"/>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DF8DAC6F-9720-07FC-74D0-3FB7A5B0FCEA}"/>
              </a:ext>
            </a:extLst>
          </p:cNvPr>
          <p:cNvSpPr txBox="1">
            <a:spLocks noChangeArrowheads="1"/>
          </p:cNvSpPr>
          <p:nvPr/>
        </p:nvSpPr>
        <p:spPr bwMode="auto">
          <a:xfrm>
            <a:off x="2966341"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David’s Plan for the Temple</a:t>
            </a:r>
          </a:p>
        </p:txBody>
      </p:sp>
      <p:sp>
        <p:nvSpPr>
          <p:cNvPr id="2" name="TextBox 1">
            <a:extLst>
              <a:ext uri="{FF2B5EF4-FFF2-40B4-BE49-F238E27FC236}">
                <a16:creationId xmlns:a16="http://schemas.microsoft.com/office/drawing/2014/main" id="{1500039C-895F-A430-EA74-0B6AA46D68A0}"/>
              </a:ext>
            </a:extLst>
          </p:cNvPr>
          <p:cNvSpPr txBox="1"/>
          <p:nvPr/>
        </p:nvSpPr>
        <p:spPr>
          <a:xfrm>
            <a:off x="411998" y="1776766"/>
            <a:ext cx="11300603" cy="1000274"/>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2 Samuel 8 describes David now as king, chapter 7 tells more</a:t>
            </a:r>
            <a:endParaRPr lang="en-US" sz="2700" b="1" dirty="0">
              <a:solidFill>
                <a:srgbClr val="FFFF00"/>
              </a:solidFill>
            </a:endParaRPr>
          </a:p>
          <a:p>
            <a:pPr marL="457200" indent="-457200">
              <a:spcAft>
                <a:spcPts val="600"/>
              </a:spcAft>
              <a:buClr>
                <a:schemeClr val="bg1"/>
              </a:buClr>
              <a:buFont typeface="Arial" panose="020B0604020202020204" pitchFamily="34" charset="0"/>
              <a:buChar char="•"/>
            </a:pPr>
            <a:r>
              <a:rPr lang="en-US" sz="2700" b="1" dirty="0">
                <a:solidFill>
                  <a:srgbClr val="FFFF00"/>
                </a:solidFill>
              </a:rPr>
              <a:t>“The Lord had given him rest for all his enemies…” (7:1)</a:t>
            </a:r>
          </a:p>
        </p:txBody>
      </p:sp>
    </p:spTree>
    <p:extLst>
      <p:ext uri="{BB962C8B-B14F-4D97-AF65-F5344CB8AC3E}">
        <p14:creationId xmlns:p14="http://schemas.microsoft.com/office/powerpoint/2010/main" val="455716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99F03878-975F-9CFE-5482-194AE81B9D7E}"/>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F7A629D0-D6AE-F06E-F17E-35F27AB6AD30}"/>
              </a:ext>
            </a:extLst>
          </p:cNvPr>
          <p:cNvSpPr txBox="1">
            <a:spLocks noChangeArrowheads="1"/>
          </p:cNvSpPr>
          <p:nvPr/>
        </p:nvSpPr>
        <p:spPr bwMode="auto">
          <a:xfrm>
            <a:off x="2966341"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David’s Plan for the Temple</a:t>
            </a:r>
          </a:p>
        </p:txBody>
      </p:sp>
      <p:sp>
        <p:nvSpPr>
          <p:cNvPr id="2" name="TextBox 1">
            <a:extLst>
              <a:ext uri="{FF2B5EF4-FFF2-40B4-BE49-F238E27FC236}">
                <a16:creationId xmlns:a16="http://schemas.microsoft.com/office/drawing/2014/main" id="{4D8446A6-AF78-86A3-FCBE-7C858214CE91}"/>
              </a:ext>
            </a:extLst>
          </p:cNvPr>
          <p:cNvSpPr txBox="1"/>
          <p:nvPr/>
        </p:nvSpPr>
        <p:spPr>
          <a:xfrm>
            <a:off x="411998" y="1776766"/>
            <a:ext cx="11300603" cy="1492716"/>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2 Samuel 8 describes David now as king, chapter 7 tells more</a:t>
            </a:r>
          </a:p>
          <a:p>
            <a:pPr marL="457200" indent="-457200">
              <a:spcAft>
                <a:spcPts val="600"/>
              </a:spcAft>
              <a:buClr>
                <a:schemeClr val="bg1"/>
              </a:buClr>
              <a:buFont typeface="Arial" panose="020B0604020202020204" pitchFamily="34" charset="0"/>
              <a:buChar char="•"/>
            </a:pPr>
            <a:r>
              <a:rPr lang="en-US" sz="2700" b="1" dirty="0">
                <a:solidFill>
                  <a:schemeClr val="bg1"/>
                </a:solidFill>
              </a:rPr>
              <a:t>“The Lord had given him rest for all his enemies…” (7:1)</a:t>
            </a:r>
          </a:p>
          <a:p>
            <a:pPr marL="406400" indent="-406400">
              <a:spcAft>
                <a:spcPts val="600"/>
              </a:spcAft>
              <a:buClr>
                <a:schemeClr val="bg1"/>
              </a:buClr>
              <a:buFont typeface="Arial" panose="020B0604020202020204" pitchFamily="34" charset="0"/>
              <a:buChar char="•"/>
            </a:pPr>
            <a:r>
              <a:rPr lang="en-US" sz="2700" b="1" dirty="0">
                <a:solidFill>
                  <a:srgbClr val="FFFF00"/>
                </a:solidFill>
              </a:rPr>
              <a:t>David’s question to Nathan, Nathan’s first answer (7:3)</a:t>
            </a:r>
          </a:p>
        </p:txBody>
      </p:sp>
    </p:spTree>
    <p:extLst>
      <p:ext uri="{BB962C8B-B14F-4D97-AF65-F5344CB8AC3E}">
        <p14:creationId xmlns:p14="http://schemas.microsoft.com/office/powerpoint/2010/main" val="199162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A9BDDBFB-38C3-EC14-1F9E-7F2140E6BE56}"/>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E26E7D56-F218-B6C9-17C6-AD135CF41D6E}"/>
              </a:ext>
            </a:extLst>
          </p:cNvPr>
          <p:cNvSpPr txBox="1">
            <a:spLocks noChangeArrowheads="1"/>
          </p:cNvSpPr>
          <p:nvPr/>
        </p:nvSpPr>
        <p:spPr bwMode="auto">
          <a:xfrm>
            <a:off x="2966341"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David’s Plan for the Temple</a:t>
            </a:r>
          </a:p>
        </p:txBody>
      </p:sp>
      <p:sp>
        <p:nvSpPr>
          <p:cNvPr id="2" name="TextBox 1">
            <a:extLst>
              <a:ext uri="{FF2B5EF4-FFF2-40B4-BE49-F238E27FC236}">
                <a16:creationId xmlns:a16="http://schemas.microsoft.com/office/drawing/2014/main" id="{C9862958-C2CD-D9D7-9383-E9ADE56EACD0}"/>
              </a:ext>
            </a:extLst>
          </p:cNvPr>
          <p:cNvSpPr txBox="1"/>
          <p:nvPr/>
        </p:nvSpPr>
        <p:spPr>
          <a:xfrm>
            <a:off x="411998" y="1776766"/>
            <a:ext cx="11300603" cy="1985159"/>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2 Samuel 8 describes David now as king, chapter 7 tells more</a:t>
            </a:r>
          </a:p>
          <a:p>
            <a:pPr marL="457200" indent="-457200">
              <a:spcAft>
                <a:spcPts val="600"/>
              </a:spcAft>
              <a:buClr>
                <a:schemeClr val="bg1"/>
              </a:buClr>
              <a:buFont typeface="Arial" panose="020B0604020202020204" pitchFamily="34" charset="0"/>
              <a:buChar char="•"/>
            </a:pPr>
            <a:r>
              <a:rPr lang="en-US" sz="2700" b="1" dirty="0">
                <a:solidFill>
                  <a:schemeClr val="bg1"/>
                </a:solidFill>
              </a:rPr>
              <a:t>“The Lord had given him rest for all his enemies…” (7:1)</a:t>
            </a:r>
          </a:p>
          <a:p>
            <a:pPr marL="406400" indent="-406400">
              <a:spcAft>
                <a:spcPts val="600"/>
              </a:spcAft>
              <a:buClr>
                <a:schemeClr val="bg1"/>
              </a:buClr>
              <a:buFont typeface="Arial" panose="020B0604020202020204" pitchFamily="34" charset="0"/>
              <a:buChar char="•"/>
            </a:pPr>
            <a:r>
              <a:rPr lang="en-US" sz="2700" b="1" dirty="0">
                <a:solidFill>
                  <a:schemeClr val="bg1"/>
                </a:solidFill>
              </a:rPr>
              <a:t>David’s question to Nathan, Nathan’s first answer (7:3)</a:t>
            </a:r>
          </a:p>
          <a:p>
            <a:pPr marL="406400" indent="-406400">
              <a:spcAft>
                <a:spcPts val="600"/>
              </a:spcAft>
              <a:buClr>
                <a:schemeClr val="bg1"/>
              </a:buClr>
              <a:buFont typeface="Arial" panose="020B0604020202020204" pitchFamily="34" charset="0"/>
              <a:buChar char="•"/>
            </a:pPr>
            <a:r>
              <a:rPr lang="en-US" sz="2700" b="1" dirty="0">
                <a:solidFill>
                  <a:srgbClr val="FFFF00"/>
                </a:solidFill>
              </a:rPr>
              <a:t>Nathan’s “revised” answer (7:4-7)</a:t>
            </a:r>
          </a:p>
        </p:txBody>
      </p:sp>
    </p:spTree>
    <p:extLst>
      <p:ext uri="{BB962C8B-B14F-4D97-AF65-F5344CB8AC3E}">
        <p14:creationId xmlns:p14="http://schemas.microsoft.com/office/powerpoint/2010/main" val="9657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07D89A87-7F26-A86B-0E9C-B26F99C588F8}"/>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C0B30CC7-78E0-3081-6E7D-86B061C0C922}"/>
              </a:ext>
            </a:extLst>
          </p:cNvPr>
          <p:cNvSpPr txBox="1">
            <a:spLocks noChangeArrowheads="1"/>
          </p:cNvSpPr>
          <p:nvPr/>
        </p:nvSpPr>
        <p:spPr bwMode="auto">
          <a:xfrm>
            <a:off x="2966341"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David’s Plan for the Temple</a:t>
            </a:r>
          </a:p>
        </p:txBody>
      </p:sp>
      <p:sp>
        <p:nvSpPr>
          <p:cNvPr id="2" name="TextBox 1">
            <a:extLst>
              <a:ext uri="{FF2B5EF4-FFF2-40B4-BE49-F238E27FC236}">
                <a16:creationId xmlns:a16="http://schemas.microsoft.com/office/drawing/2014/main" id="{48A0840D-FBF1-92C0-DC41-C34AABA08C94}"/>
              </a:ext>
            </a:extLst>
          </p:cNvPr>
          <p:cNvSpPr txBox="1"/>
          <p:nvPr/>
        </p:nvSpPr>
        <p:spPr>
          <a:xfrm>
            <a:off x="411998" y="1776766"/>
            <a:ext cx="11300603" cy="2893100"/>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2 Samuel 8 describes David now as king, chapter 7 tells more</a:t>
            </a:r>
          </a:p>
          <a:p>
            <a:pPr marL="457200" indent="-457200">
              <a:spcAft>
                <a:spcPts val="600"/>
              </a:spcAft>
              <a:buClr>
                <a:schemeClr val="bg1"/>
              </a:buClr>
              <a:buFont typeface="Arial" panose="020B0604020202020204" pitchFamily="34" charset="0"/>
              <a:buChar char="•"/>
            </a:pPr>
            <a:r>
              <a:rPr lang="en-US" sz="2700" b="1" dirty="0">
                <a:solidFill>
                  <a:schemeClr val="bg1"/>
                </a:solidFill>
              </a:rPr>
              <a:t>“The Lord had given him rest for all his enemies…” (7:1)</a:t>
            </a:r>
          </a:p>
          <a:p>
            <a:pPr marL="406400" indent="-406400">
              <a:spcAft>
                <a:spcPts val="600"/>
              </a:spcAft>
              <a:buClr>
                <a:schemeClr val="bg1"/>
              </a:buClr>
              <a:buFont typeface="Arial" panose="020B0604020202020204" pitchFamily="34" charset="0"/>
              <a:buChar char="•"/>
            </a:pPr>
            <a:r>
              <a:rPr lang="en-US" sz="2700" b="1" dirty="0">
                <a:solidFill>
                  <a:schemeClr val="bg1"/>
                </a:solidFill>
              </a:rPr>
              <a:t>David’s question to Nathan, Nathan’s first answer (7:3)</a:t>
            </a:r>
          </a:p>
          <a:p>
            <a:pPr marL="406400" indent="-406400">
              <a:spcAft>
                <a:spcPts val="600"/>
              </a:spcAft>
              <a:buClr>
                <a:schemeClr val="bg1"/>
              </a:buClr>
              <a:buFont typeface="Arial" panose="020B0604020202020204" pitchFamily="34" charset="0"/>
              <a:buChar char="•"/>
            </a:pPr>
            <a:r>
              <a:rPr lang="en-US" sz="2700" b="1" dirty="0">
                <a:solidFill>
                  <a:schemeClr val="bg1"/>
                </a:solidFill>
              </a:rPr>
              <a:t>Nathan’s “revised” answer (7:4-7)</a:t>
            </a:r>
            <a:endParaRPr lang="en-US" sz="2700" b="1" dirty="0">
              <a:solidFill>
                <a:srgbClr val="FFFF00"/>
              </a:solidFill>
            </a:endParaRPr>
          </a:p>
          <a:p>
            <a:pPr marL="406400" indent="-406400">
              <a:spcAft>
                <a:spcPts val="600"/>
              </a:spcAft>
              <a:buClr>
                <a:schemeClr val="bg1"/>
              </a:buClr>
              <a:buFont typeface="Arial" panose="020B0604020202020204" pitchFamily="34" charset="0"/>
              <a:buChar char="•"/>
            </a:pPr>
            <a:r>
              <a:rPr lang="en-US" sz="2700" b="1" dirty="0">
                <a:solidFill>
                  <a:srgbClr val="FFFF00"/>
                </a:solidFill>
              </a:rPr>
              <a:t>God said, “When have I ever spoken a word to anyone…saying ‘Why have you not built Me a house of cedar’ “ (7:6-7)</a:t>
            </a:r>
          </a:p>
        </p:txBody>
      </p:sp>
    </p:spTree>
    <p:extLst>
      <p:ext uri="{BB962C8B-B14F-4D97-AF65-F5344CB8AC3E}">
        <p14:creationId xmlns:p14="http://schemas.microsoft.com/office/powerpoint/2010/main" val="4003520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2B4D228F-1992-11DD-80EB-6C71E8A72BA1}"/>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2566C332-38E6-7DD2-B77A-1F74934198A0}"/>
              </a:ext>
            </a:extLst>
          </p:cNvPr>
          <p:cNvSpPr txBox="1">
            <a:spLocks noChangeArrowheads="1"/>
          </p:cNvSpPr>
          <p:nvPr/>
        </p:nvSpPr>
        <p:spPr bwMode="auto">
          <a:xfrm>
            <a:off x="2966341"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David’s Plan for the Temple</a:t>
            </a:r>
          </a:p>
        </p:txBody>
      </p:sp>
      <p:sp>
        <p:nvSpPr>
          <p:cNvPr id="2" name="TextBox 1">
            <a:extLst>
              <a:ext uri="{FF2B5EF4-FFF2-40B4-BE49-F238E27FC236}">
                <a16:creationId xmlns:a16="http://schemas.microsoft.com/office/drawing/2014/main" id="{39922719-95DD-F762-342B-3597F1EBF0CB}"/>
              </a:ext>
            </a:extLst>
          </p:cNvPr>
          <p:cNvSpPr txBox="1"/>
          <p:nvPr/>
        </p:nvSpPr>
        <p:spPr>
          <a:xfrm>
            <a:off x="411998" y="1776766"/>
            <a:ext cx="11300603" cy="3385542"/>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2 Samuel 8 describes David now as king, chapter 7 tells more</a:t>
            </a:r>
          </a:p>
          <a:p>
            <a:pPr marL="457200" indent="-457200">
              <a:spcAft>
                <a:spcPts val="600"/>
              </a:spcAft>
              <a:buClr>
                <a:schemeClr val="bg1"/>
              </a:buClr>
              <a:buFont typeface="Arial" panose="020B0604020202020204" pitchFamily="34" charset="0"/>
              <a:buChar char="•"/>
            </a:pPr>
            <a:r>
              <a:rPr lang="en-US" sz="2700" b="1" dirty="0">
                <a:solidFill>
                  <a:schemeClr val="bg1"/>
                </a:solidFill>
              </a:rPr>
              <a:t>“The Lord had given him rest for all his enemies…” (7:1)</a:t>
            </a:r>
          </a:p>
          <a:p>
            <a:pPr marL="406400" indent="-406400">
              <a:spcAft>
                <a:spcPts val="600"/>
              </a:spcAft>
              <a:buClr>
                <a:schemeClr val="bg1"/>
              </a:buClr>
              <a:buFont typeface="Arial" panose="020B0604020202020204" pitchFamily="34" charset="0"/>
              <a:buChar char="•"/>
            </a:pPr>
            <a:r>
              <a:rPr lang="en-US" sz="2700" b="1" dirty="0">
                <a:solidFill>
                  <a:schemeClr val="bg1"/>
                </a:solidFill>
              </a:rPr>
              <a:t>David’s question to Nathan, Nathan’s first answer (7:3)</a:t>
            </a:r>
          </a:p>
          <a:p>
            <a:pPr marL="406400" indent="-406400">
              <a:spcAft>
                <a:spcPts val="600"/>
              </a:spcAft>
              <a:buClr>
                <a:schemeClr val="bg1"/>
              </a:buClr>
              <a:buFont typeface="Arial" panose="020B0604020202020204" pitchFamily="34" charset="0"/>
              <a:buChar char="•"/>
            </a:pPr>
            <a:r>
              <a:rPr lang="en-US" sz="2700" b="1" dirty="0">
                <a:solidFill>
                  <a:schemeClr val="bg1"/>
                </a:solidFill>
              </a:rPr>
              <a:t>Nathan’s “revised” answer (7:4-7)</a:t>
            </a:r>
          </a:p>
          <a:p>
            <a:pPr marL="406400" indent="-406400">
              <a:spcAft>
                <a:spcPts val="600"/>
              </a:spcAft>
              <a:buClr>
                <a:schemeClr val="bg1"/>
              </a:buClr>
              <a:buFont typeface="Arial" panose="020B0604020202020204" pitchFamily="34" charset="0"/>
              <a:buChar char="•"/>
            </a:pPr>
            <a:r>
              <a:rPr lang="en-US" sz="2700" b="1" dirty="0">
                <a:solidFill>
                  <a:schemeClr val="bg1"/>
                </a:solidFill>
              </a:rPr>
              <a:t>God said, “When have I ever spoken a word to anyone…saying ‘Why have you not built Me a house of cedar’ “ (7:6-7)</a:t>
            </a:r>
            <a:endParaRPr lang="en-US" sz="2700" b="1" dirty="0">
              <a:solidFill>
                <a:srgbClr val="FFFF00"/>
              </a:solidFill>
            </a:endParaRPr>
          </a:p>
          <a:p>
            <a:pPr marL="406400" indent="-406400">
              <a:spcAft>
                <a:spcPts val="600"/>
              </a:spcAft>
              <a:buClr>
                <a:schemeClr val="bg1"/>
              </a:buClr>
              <a:buFont typeface="Arial" panose="020B0604020202020204" pitchFamily="34" charset="0"/>
              <a:buChar char="•"/>
            </a:pPr>
            <a:r>
              <a:rPr lang="en-US" sz="2700" b="1" dirty="0">
                <a:solidFill>
                  <a:srgbClr val="FFFF00"/>
                </a:solidFill>
              </a:rPr>
              <a:t>You will not build Me a house…I will build you one (7:11-17)</a:t>
            </a:r>
          </a:p>
        </p:txBody>
      </p:sp>
    </p:spTree>
    <p:extLst>
      <p:ext uri="{BB962C8B-B14F-4D97-AF65-F5344CB8AC3E}">
        <p14:creationId xmlns:p14="http://schemas.microsoft.com/office/powerpoint/2010/main" val="2347953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0F471577-839E-561C-D15A-B20DEC3FFEF1}"/>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1B20B2C3-F48D-14B3-C0AF-0E8B16B5DF0A}"/>
              </a:ext>
            </a:extLst>
          </p:cNvPr>
          <p:cNvSpPr txBox="1">
            <a:spLocks noChangeArrowheads="1"/>
          </p:cNvSpPr>
          <p:nvPr/>
        </p:nvSpPr>
        <p:spPr bwMode="auto">
          <a:xfrm>
            <a:off x="2966341"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David’s Plan for the Temple</a:t>
            </a:r>
          </a:p>
        </p:txBody>
      </p:sp>
      <p:sp>
        <p:nvSpPr>
          <p:cNvPr id="2" name="TextBox 1">
            <a:extLst>
              <a:ext uri="{FF2B5EF4-FFF2-40B4-BE49-F238E27FC236}">
                <a16:creationId xmlns:a16="http://schemas.microsoft.com/office/drawing/2014/main" id="{CEA68140-EA46-59C4-E926-5AC682322A6D}"/>
              </a:ext>
            </a:extLst>
          </p:cNvPr>
          <p:cNvSpPr txBox="1"/>
          <p:nvPr/>
        </p:nvSpPr>
        <p:spPr>
          <a:xfrm>
            <a:off x="411998" y="1776766"/>
            <a:ext cx="11300603" cy="3877985"/>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2 Samuel 8 describes David now as king, chapter 7 tells more</a:t>
            </a:r>
          </a:p>
          <a:p>
            <a:pPr marL="457200" indent="-457200">
              <a:spcAft>
                <a:spcPts val="600"/>
              </a:spcAft>
              <a:buClr>
                <a:schemeClr val="bg1"/>
              </a:buClr>
              <a:buFont typeface="Arial" panose="020B0604020202020204" pitchFamily="34" charset="0"/>
              <a:buChar char="•"/>
            </a:pPr>
            <a:r>
              <a:rPr lang="en-US" sz="2700" b="1" dirty="0">
                <a:solidFill>
                  <a:schemeClr val="bg1"/>
                </a:solidFill>
              </a:rPr>
              <a:t>“The Lord had given him rest for all his enemies…” (7:1)</a:t>
            </a:r>
          </a:p>
          <a:p>
            <a:pPr marL="406400" indent="-406400">
              <a:spcAft>
                <a:spcPts val="600"/>
              </a:spcAft>
              <a:buClr>
                <a:schemeClr val="bg1"/>
              </a:buClr>
              <a:buFont typeface="Arial" panose="020B0604020202020204" pitchFamily="34" charset="0"/>
              <a:buChar char="•"/>
            </a:pPr>
            <a:r>
              <a:rPr lang="en-US" sz="2700" b="1" dirty="0">
                <a:solidFill>
                  <a:schemeClr val="bg1"/>
                </a:solidFill>
              </a:rPr>
              <a:t>David’s question to Nathan, Nathan’s first answer (7:3)</a:t>
            </a:r>
          </a:p>
          <a:p>
            <a:pPr marL="406400" indent="-406400">
              <a:spcAft>
                <a:spcPts val="600"/>
              </a:spcAft>
              <a:buClr>
                <a:schemeClr val="bg1"/>
              </a:buClr>
              <a:buFont typeface="Arial" panose="020B0604020202020204" pitchFamily="34" charset="0"/>
              <a:buChar char="•"/>
            </a:pPr>
            <a:r>
              <a:rPr lang="en-US" sz="2700" b="1" dirty="0">
                <a:solidFill>
                  <a:schemeClr val="bg1"/>
                </a:solidFill>
              </a:rPr>
              <a:t>Nathan’s “revised” answer (7:4-7)</a:t>
            </a:r>
          </a:p>
          <a:p>
            <a:pPr marL="406400" indent="-406400">
              <a:spcAft>
                <a:spcPts val="600"/>
              </a:spcAft>
              <a:buClr>
                <a:schemeClr val="bg1"/>
              </a:buClr>
              <a:buFont typeface="Arial" panose="020B0604020202020204" pitchFamily="34" charset="0"/>
              <a:buChar char="•"/>
            </a:pPr>
            <a:r>
              <a:rPr lang="en-US" sz="2700" b="1" dirty="0">
                <a:solidFill>
                  <a:schemeClr val="bg1"/>
                </a:solidFill>
              </a:rPr>
              <a:t>God said, “When have I ever spoken a word to anyone…saying ‘Why have you not built Me a house of cedar’ “ (7:6-7)</a:t>
            </a:r>
          </a:p>
          <a:p>
            <a:pPr marL="406400" indent="-406400">
              <a:spcAft>
                <a:spcPts val="600"/>
              </a:spcAft>
              <a:buClr>
                <a:schemeClr val="bg1"/>
              </a:buClr>
              <a:buFont typeface="Arial" panose="020B0604020202020204" pitchFamily="34" charset="0"/>
              <a:buChar char="•"/>
            </a:pPr>
            <a:r>
              <a:rPr lang="en-US" sz="2700" b="1" dirty="0">
                <a:solidFill>
                  <a:schemeClr val="bg1"/>
                </a:solidFill>
              </a:rPr>
              <a:t>You will not build Me a house…I will build you one (7:11-17)</a:t>
            </a:r>
          </a:p>
          <a:p>
            <a:pPr marL="406400" indent="-406400">
              <a:spcAft>
                <a:spcPts val="600"/>
              </a:spcAft>
              <a:buClr>
                <a:schemeClr val="bg1"/>
              </a:buClr>
              <a:buFont typeface="Arial" panose="020B0604020202020204" pitchFamily="34" charset="0"/>
              <a:buChar char="•"/>
            </a:pPr>
            <a:r>
              <a:rPr lang="en-US" sz="2700" b="1" dirty="0">
                <a:solidFill>
                  <a:srgbClr val="FFFF00"/>
                </a:solidFill>
              </a:rPr>
              <a:t>2 Sam. 7:14 is a prophecy about Jesus &amp; the church (Acts 2:30)</a:t>
            </a:r>
          </a:p>
        </p:txBody>
      </p:sp>
    </p:spTree>
    <p:extLst>
      <p:ext uri="{BB962C8B-B14F-4D97-AF65-F5344CB8AC3E}">
        <p14:creationId xmlns:p14="http://schemas.microsoft.com/office/powerpoint/2010/main" val="933059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E57D441F-5D72-DF8B-925C-B8CBBD128E60}"/>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1C8DA73E-B4A5-C33D-4B2B-6BDA16AD5801}"/>
              </a:ext>
            </a:extLst>
          </p:cNvPr>
          <p:cNvSpPr txBox="1">
            <a:spLocks noChangeArrowheads="1"/>
          </p:cNvSpPr>
          <p:nvPr/>
        </p:nvSpPr>
        <p:spPr bwMode="auto">
          <a:xfrm>
            <a:off x="2966341"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David’s Plan for the Temple</a:t>
            </a:r>
          </a:p>
        </p:txBody>
      </p:sp>
      <p:sp>
        <p:nvSpPr>
          <p:cNvPr id="2" name="TextBox 1">
            <a:extLst>
              <a:ext uri="{FF2B5EF4-FFF2-40B4-BE49-F238E27FC236}">
                <a16:creationId xmlns:a16="http://schemas.microsoft.com/office/drawing/2014/main" id="{44CA5AEC-F9F4-8DD2-C421-0673ED3B3771}"/>
              </a:ext>
            </a:extLst>
          </p:cNvPr>
          <p:cNvSpPr txBox="1"/>
          <p:nvPr/>
        </p:nvSpPr>
        <p:spPr>
          <a:xfrm>
            <a:off x="411998" y="1776766"/>
            <a:ext cx="11300603" cy="4370427"/>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2 Samuel 8 describes David now as king, chapter 7 tells more</a:t>
            </a:r>
          </a:p>
          <a:p>
            <a:pPr marL="457200" indent="-457200">
              <a:spcAft>
                <a:spcPts val="600"/>
              </a:spcAft>
              <a:buClr>
                <a:schemeClr val="bg1"/>
              </a:buClr>
              <a:buFont typeface="Arial" panose="020B0604020202020204" pitchFamily="34" charset="0"/>
              <a:buChar char="•"/>
            </a:pPr>
            <a:r>
              <a:rPr lang="en-US" sz="2700" b="1" dirty="0">
                <a:solidFill>
                  <a:schemeClr val="bg1"/>
                </a:solidFill>
              </a:rPr>
              <a:t>“The Lord had given him rest for all his enemies…” (7:1)</a:t>
            </a:r>
          </a:p>
          <a:p>
            <a:pPr marL="406400" indent="-406400">
              <a:spcAft>
                <a:spcPts val="600"/>
              </a:spcAft>
              <a:buClr>
                <a:schemeClr val="bg1"/>
              </a:buClr>
              <a:buFont typeface="Arial" panose="020B0604020202020204" pitchFamily="34" charset="0"/>
              <a:buChar char="•"/>
            </a:pPr>
            <a:r>
              <a:rPr lang="en-US" sz="2700" b="1" dirty="0">
                <a:solidFill>
                  <a:schemeClr val="bg1"/>
                </a:solidFill>
              </a:rPr>
              <a:t>David’s question to Nathan, Nathan’s first answer (7:3)</a:t>
            </a:r>
          </a:p>
          <a:p>
            <a:pPr marL="406400" indent="-406400">
              <a:spcAft>
                <a:spcPts val="600"/>
              </a:spcAft>
              <a:buClr>
                <a:schemeClr val="bg1"/>
              </a:buClr>
              <a:buFont typeface="Arial" panose="020B0604020202020204" pitchFamily="34" charset="0"/>
              <a:buChar char="•"/>
            </a:pPr>
            <a:r>
              <a:rPr lang="en-US" sz="2700" b="1" dirty="0">
                <a:solidFill>
                  <a:schemeClr val="bg1"/>
                </a:solidFill>
              </a:rPr>
              <a:t>Nathan’s “revised” answer (7:4-7)</a:t>
            </a:r>
          </a:p>
          <a:p>
            <a:pPr marL="406400" indent="-406400">
              <a:spcAft>
                <a:spcPts val="600"/>
              </a:spcAft>
              <a:buClr>
                <a:schemeClr val="bg1"/>
              </a:buClr>
              <a:buFont typeface="Arial" panose="020B0604020202020204" pitchFamily="34" charset="0"/>
              <a:buChar char="•"/>
            </a:pPr>
            <a:r>
              <a:rPr lang="en-US" sz="2700" b="1" dirty="0">
                <a:solidFill>
                  <a:schemeClr val="bg1"/>
                </a:solidFill>
              </a:rPr>
              <a:t>God said, “When have I ever spoken a word to anyone…saying ‘Why have you not built Me a house of cedar’ “ (7:6-7)</a:t>
            </a:r>
          </a:p>
          <a:p>
            <a:pPr marL="406400" indent="-406400">
              <a:spcAft>
                <a:spcPts val="600"/>
              </a:spcAft>
              <a:buClr>
                <a:schemeClr val="bg1"/>
              </a:buClr>
              <a:buFont typeface="Arial" panose="020B0604020202020204" pitchFamily="34" charset="0"/>
              <a:buChar char="•"/>
            </a:pPr>
            <a:r>
              <a:rPr lang="en-US" sz="2700" b="1" dirty="0">
                <a:solidFill>
                  <a:schemeClr val="bg1"/>
                </a:solidFill>
              </a:rPr>
              <a:t>You will not build Me a house…I will build you one (7:11-17)</a:t>
            </a:r>
          </a:p>
          <a:p>
            <a:pPr marL="406400" indent="-406400">
              <a:spcAft>
                <a:spcPts val="600"/>
              </a:spcAft>
              <a:buClr>
                <a:schemeClr val="bg1"/>
              </a:buClr>
              <a:buFont typeface="Arial" panose="020B0604020202020204" pitchFamily="34" charset="0"/>
              <a:buChar char="•"/>
            </a:pPr>
            <a:r>
              <a:rPr lang="en-US" sz="2700" b="1" dirty="0">
                <a:solidFill>
                  <a:schemeClr val="bg1"/>
                </a:solidFill>
              </a:rPr>
              <a:t>2 Sam. 7:14 is a prophecy about Jesus &amp; the church (Acts 2:30)</a:t>
            </a:r>
          </a:p>
          <a:p>
            <a:pPr marL="406400" indent="-406400">
              <a:spcAft>
                <a:spcPts val="600"/>
              </a:spcAft>
              <a:buClr>
                <a:schemeClr val="bg1"/>
              </a:buClr>
              <a:buFont typeface="Arial" panose="020B0604020202020204" pitchFamily="34" charset="0"/>
              <a:buChar char="•"/>
            </a:pPr>
            <a:r>
              <a:rPr lang="en-US" sz="2700" b="1" dirty="0">
                <a:solidFill>
                  <a:srgbClr val="FFFF00"/>
                </a:solidFill>
              </a:rPr>
              <a:t>David’s prayer of gratitude openly showing his heart (7:18-29)</a:t>
            </a:r>
          </a:p>
        </p:txBody>
      </p:sp>
    </p:spTree>
    <p:extLst>
      <p:ext uri="{BB962C8B-B14F-4D97-AF65-F5344CB8AC3E}">
        <p14:creationId xmlns:p14="http://schemas.microsoft.com/office/powerpoint/2010/main" val="383072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F21C86DA-F253-2475-2F53-697809FD2E0F}"/>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5B3144D2-6566-DF93-621B-EEAFF91943A7}"/>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9A0AF730-9170-56C6-A2D8-D468229B941C}"/>
              </a:ext>
            </a:extLst>
          </p:cNvPr>
          <p:cNvSpPr txBox="1"/>
          <p:nvPr/>
        </p:nvSpPr>
        <p:spPr>
          <a:xfrm>
            <a:off x="411998" y="1407799"/>
            <a:ext cx="11300603" cy="923330"/>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rgbClr val="FFFF00"/>
                </a:solidFill>
              </a:rPr>
              <a:t> David ruled Judah for seven years, and then Israel also made him their king.  He ruled for 40 years.</a:t>
            </a:r>
            <a:endParaRPr lang="en-US" sz="2600" b="1" dirty="0">
              <a:solidFill>
                <a:schemeClr val="bg1"/>
              </a:solidFill>
            </a:endParaRPr>
          </a:p>
        </p:txBody>
      </p:sp>
    </p:spTree>
    <p:extLst>
      <p:ext uri="{BB962C8B-B14F-4D97-AF65-F5344CB8AC3E}">
        <p14:creationId xmlns:p14="http://schemas.microsoft.com/office/powerpoint/2010/main" val="3010214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F947BF87-626A-B911-CF5E-F3B294F1E107}"/>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7557B8F9-4A9F-B1AE-8A61-E3CB53A61C52}"/>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2E7A1564-5309-1FB9-CECC-774C05D7D638}"/>
              </a:ext>
            </a:extLst>
          </p:cNvPr>
          <p:cNvSpPr txBox="1"/>
          <p:nvPr/>
        </p:nvSpPr>
        <p:spPr>
          <a:xfrm>
            <a:off x="411998" y="1407799"/>
            <a:ext cx="11300603" cy="1831271"/>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ruled Judah for seven years, and then Israel also made him their king.  He ruled for 40 years.</a:t>
            </a:r>
          </a:p>
          <a:p>
            <a:pPr marL="406400" indent="-406400">
              <a:spcAft>
                <a:spcPts val="600"/>
              </a:spcAft>
              <a:buClr>
                <a:schemeClr val="bg1"/>
              </a:buClr>
              <a:buFont typeface="Arial" panose="020B0604020202020204" pitchFamily="34" charset="0"/>
              <a:buChar char="•"/>
            </a:pPr>
            <a:r>
              <a:rPr lang="en-US" sz="2700" b="1" dirty="0">
                <a:solidFill>
                  <a:schemeClr val="bg1"/>
                </a:solidFill>
              </a:rPr>
              <a:t> </a:t>
            </a:r>
            <a:r>
              <a:rPr lang="en-US" sz="2700" b="1" dirty="0">
                <a:solidFill>
                  <a:srgbClr val="FFFF00"/>
                </a:solidFill>
              </a:rPr>
              <a:t>David conquers Jerusalem (1 Chron. 11:4-9) and it becomes the capital city of his kingdom (later we’ll look at Uzzah &amp; the ark)</a:t>
            </a:r>
          </a:p>
        </p:txBody>
      </p:sp>
    </p:spTree>
    <p:extLst>
      <p:ext uri="{BB962C8B-B14F-4D97-AF65-F5344CB8AC3E}">
        <p14:creationId xmlns:p14="http://schemas.microsoft.com/office/powerpoint/2010/main" val="3871223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532B638C-10CB-53BD-0624-67787F1AAF9E}"/>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8C58E4C9-16A4-4553-217C-7382A52A3CF8}"/>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733802CF-C5E1-6A54-346D-B7643B308E58}"/>
              </a:ext>
            </a:extLst>
          </p:cNvPr>
          <p:cNvSpPr txBox="1"/>
          <p:nvPr/>
        </p:nvSpPr>
        <p:spPr>
          <a:xfrm>
            <a:off x="411998" y="1407799"/>
            <a:ext cx="11300603" cy="2323713"/>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ruled Judah for seven years, and then Israel also made him their king.  He ruled for 40 years.</a:t>
            </a:r>
          </a:p>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Jerusalem (1 Chron. 11:4-9) and it becomes the capital city of his kingdom (later we’ll look at Uzzah &amp; the ark)</a:t>
            </a:r>
          </a:p>
          <a:p>
            <a:pPr marL="406400" indent="-406400">
              <a:spcAft>
                <a:spcPts val="600"/>
              </a:spcAft>
              <a:buClr>
                <a:schemeClr val="bg1"/>
              </a:buClr>
              <a:buFont typeface="Arial" panose="020B0604020202020204" pitchFamily="34" charset="0"/>
              <a:buChar char="•"/>
            </a:pPr>
            <a:r>
              <a:rPr lang="en-US" sz="2700" b="1" dirty="0">
                <a:solidFill>
                  <a:srgbClr val="FFFF00"/>
                </a:solidFill>
              </a:rPr>
              <a:t> David conquers Philistines (2 Sam. 8:1)</a:t>
            </a:r>
            <a:endParaRPr lang="en-US" sz="2600" b="1" dirty="0">
              <a:solidFill>
                <a:schemeClr val="bg1"/>
              </a:solidFill>
            </a:endParaRPr>
          </a:p>
        </p:txBody>
      </p:sp>
    </p:spTree>
    <p:extLst>
      <p:ext uri="{BB962C8B-B14F-4D97-AF65-F5344CB8AC3E}">
        <p14:creationId xmlns:p14="http://schemas.microsoft.com/office/powerpoint/2010/main" val="3802882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55A35EFF-BD18-C012-C105-4B2E4F044657}"/>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F70005E1-EFE6-D322-7837-D92F419E18D6}"/>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5FF62E76-E229-ABD6-7D39-6E347C567351}"/>
              </a:ext>
            </a:extLst>
          </p:cNvPr>
          <p:cNvSpPr txBox="1"/>
          <p:nvPr/>
        </p:nvSpPr>
        <p:spPr>
          <a:xfrm>
            <a:off x="411998" y="1407799"/>
            <a:ext cx="11300603" cy="2816156"/>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ruled Judah for seven years, and then Israel also made him their king.  He ruled for 40 years.</a:t>
            </a:r>
          </a:p>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Jerusalem (1 Chron. 11:4-9) and it becomes the capital city of his kingdom (later we’ll look at Uzzah &amp; the ark)</a:t>
            </a:r>
          </a:p>
          <a:p>
            <a:pPr marL="406400" indent="-406400">
              <a:spcAft>
                <a:spcPts val="600"/>
              </a:spcAft>
              <a:buClr>
                <a:schemeClr val="bg1"/>
              </a:buClr>
              <a:buFont typeface="Arial" panose="020B0604020202020204" pitchFamily="34" charset="0"/>
              <a:buChar char="•"/>
            </a:pPr>
            <a:r>
              <a:rPr lang="en-US" sz="2700" b="1" dirty="0">
                <a:solidFill>
                  <a:srgbClr val="FFFF00"/>
                </a:solidFill>
              </a:rPr>
              <a:t> David conquers Philistines (2 Sam. 8:1)</a:t>
            </a:r>
          </a:p>
          <a:p>
            <a:pPr>
              <a:spcAft>
                <a:spcPts val="600"/>
              </a:spcAft>
              <a:buClr>
                <a:schemeClr val="bg1"/>
              </a:buClr>
            </a:pPr>
            <a:r>
              <a:rPr lang="en-US" sz="2700" b="1" dirty="0">
                <a:solidFill>
                  <a:srgbClr val="FFFF00"/>
                </a:solidFill>
              </a:rPr>
              <a:t>    -  This nation gives the name Palestine to the “holy” land</a:t>
            </a:r>
            <a:endParaRPr lang="en-US" sz="2600" b="1" dirty="0">
              <a:solidFill>
                <a:schemeClr val="bg1"/>
              </a:solidFill>
            </a:endParaRPr>
          </a:p>
        </p:txBody>
      </p:sp>
    </p:spTree>
    <p:extLst>
      <p:ext uri="{BB962C8B-B14F-4D97-AF65-F5344CB8AC3E}">
        <p14:creationId xmlns:p14="http://schemas.microsoft.com/office/powerpoint/2010/main" val="3470963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1BB89B6F-9718-8A9B-6FA8-A73D601B5B9E}"/>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5951D2F9-EEA5-7ECF-01D1-395A29A8F531}"/>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16C27AB2-0E0F-8F5B-7C8C-BA4FE37F6D3A}"/>
              </a:ext>
            </a:extLst>
          </p:cNvPr>
          <p:cNvSpPr txBox="1"/>
          <p:nvPr/>
        </p:nvSpPr>
        <p:spPr>
          <a:xfrm>
            <a:off x="411998" y="1407799"/>
            <a:ext cx="11300603" cy="3308598"/>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ruled Judah for seven years, and then Israel also made him their king.  He ruled for 40 years.</a:t>
            </a:r>
          </a:p>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Jerusalem (1 Chron. 11:4-9) and it becomes the capital city of his kingdom (later we’ll look at Uzzah &amp; the ark)</a:t>
            </a:r>
          </a:p>
          <a:p>
            <a:pPr marL="406400" indent="-406400">
              <a:spcAft>
                <a:spcPts val="600"/>
              </a:spcAft>
              <a:buClr>
                <a:schemeClr val="bg1"/>
              </a:buClr>
              <a:buFont typeface="Arial" panose="020B0604020202020204" pitchFamily="34" charset="0"/>
              <a:buChar char="•"/>
            </a:pPr>
            <a:r>
              <a:rPr lang="en-US" sz="2700" b="1" dirty="0">
                <a:solidFill>
                  <a:srgbClr val="FFFF00"/>
                </a:solidFill>
              </a:rPr>
              <a:t> David conquers Philistines (2 Sam. 8:1)</a:t>
            </a:r>
          </a:p>
          <a:p>
            <a:pPr>
              <a:spcAft>
                <a:spcPts val="600"/>
              </a:spcAft>
              <a:buClr>
                <a:schemeClr val="bg1"/>
              </a:buClr>
            </a:pPr>
            <a:r>
              <a:rPr lang="en-US" sz="2700" b="1" dirty="0">
                <a:solidFill>
                  <a:schemeClr val="bg1"/>
                </a:solidFill>
              </a:rPr>
              <a:t>    -  This nation gives the name Palestine to the “holy” land</a:t>
            </a:r>
          </a:p>
          <a:p>
            <a:pPr>
              <a:spcAft>
                <a:spcPts val="600"/>
              </a:spcAft>
              <a:buClr>
                <a:schemeClr val="bg1"/>
              </a:buClr>
            </a:pPr>
            <a:r>
              <a:rPr lang="en-US" sz="2700" b="1" dirty="0">
                <a:solidFill>
                  <a:srgbClr val="FFFF00"/>
                </a:solidFill>
              </a:rPr>
              <a:t>    -  David’s enemy has become his servant</a:t>
            </a:r>
            <a:endParaRPr lang="en-US" sz="2600" b="1" dirty="0">
              <a:solidFill>
                <a:schemeClr val="bg1"/>
              </a:solidFill>
            </a:endParaRPr>
          </a:p>
        </p:txBody>
      </p:sp>
    </p:spTree>
    <p:extLst>
      <p:ext uri="{BB962C8B-B14F-4D97-AF65-F5344CB8AC3E}">
        <p14:creationId xmlns:p14="http://schemas.microsoft.com/office/powerpoint/2010/main" val="318325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C703EB09-3A94-D76D-CF64-296944D6A10B}"/>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12E7897F-8525-05CD-7370-D2799C966333}"/>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D6D451EB-705A-7E76-5D66-D95E69EE9EE0}"/>
              </a:ext>
            </a:extLst>
          </p:cNvPr>
          <p:cNvSpPr txBox="1"/>
          <p:nvPr/>
        </p:nvSpPr>
        <p:spPr>
          <a:xfrm>
            <a:off x="411998" y="1407799"/>
            <a:ext cx="11300603" cy="3801041"/>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ruled Judah for seven years, and then Israel also made him their king.  He ruled for 40 years.</a:t>
            </a:r>
          </a:p>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Jerusalem (1 Chron. 11:4-9) and it becomes the capital city of his kingdom (later we’ll look at Uzzah &amp; the ark)</a:t>
            </a:r>
          </a:p>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Philistines (2 Sam. 8:1)</a:t>
            </a:r>
          </a:p>
          <a:p>
            <a:pPr>
              <a:spcAft>
                <a:spcPts val="600"/>
              </a:spcAft>
              <a:buClr>
                <a:schemeClr val="bg1"/>
              </a:buClr>
            </a:pPr>
            <a:r>
              <a:rPr lang="en-US" sz="2700" b="1" dirty="0">
                <a:solidFill>
                  <a:schemeClr val="bg1"/>
                </a:solidFill>
              </a:rPr>
              <a:t>    -  This nation gives the name Palestine to the “holy” land</a:t>
            </a:r>
          </a:p>
          <a:p>
            <a:pPr>
              <a:spcAft>
                <a:spcPts val="600"/>
              </a:spcAft>
              <a:buClr>
                <a:schemeClr val="bg1"/>
              </a:buClr>
            </a:pPr>
            <a:r>
              <a:rPr lang="en-US" sz="2700" b="1" dirty="0">
                <a:solidFill>
                  <a:schemeClr val="bg1"/>
                </a:solidFill>
              </a:rPr>
              <a:t>    -  David’s enemy has become his servant</a:t>
            </a:r>
          </a:p>
          <a:p>
            <a:pPr marL="457200" indent="-457200">
              <a:spcAft>
                <a:spcPts val="600"/>
              </a:spcAft>
              <a:buClr>
                <a:schemeClr val="bg1"/>
              </a:buClr>
              <a:buFont typeface="Arial" panose="020B0604020202020204" pitchFamily="34" charset="0"/>
              <a:buChar char="•"/>
            </a:pPr>
            <a:r>
              <a:rPr lang="en-US" sz="2700" b="1" dirty="0">
                <a:solidFill>
                  <a:srgbClr val="FFFF00"/>
                </a:solidFill>
              </a:rPr>
              <a:t>David conquers Moabites (8:2)</a:t>
            </a:r>
            <a:endParaRPr lang="en-US" sz="2600" b="1" dirty="0">
              <a:solidFill>
                <a:schemeClr val="bg1"/>
              </a:solidFill>
            </a:endParaRPr>
          </a:p>
        </p:txBody>
      </p:sp>
    </p:spTree>
    <p:extLst>
      <p:ext uri="{BB962C8B-B14F-4D97-AF65-F5344CB8AC3E}">
        <p14:creationId xmlns:p14="http://schemas.microsoft.com/office/powerpoint/2010/main" val="3140801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F583A9E2-CE17-3B22-0DDB-4F46BB508981}"/>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41364EF7-5FEE-A187-F8D4-0E5FB54C91B1}"/>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dirty="0">
                <a:solidFill>
                  <a:srgbClr val="FFFF00"/>
                </a:solidFill>
                <a:latin typeface="Calibri" panose="020F0502020204030204" pitchFamily="34" charset="0"/>
                <a:cs typeface="Calibri" panose="020F0502020204030204" pitchFamily="34" charset="0"/>
              </a:rPr>
              <a:t>David Rules Over the Nations</a:t>
            </a:r>
          </a:p>
        </p:txBody>
      </p:sp>
      <p:sp>
        <p:nvSpPr>
          <p:cNvPr id="2" name="TextBox 1">
            <a:extLst>
              <a:ext uri="{FF2B5EF4-FFF2-40B4-BE49-F238E27FC236}">
                <a16:creationId xmlns:a16="http://schemas.microsoft.com/office/drawing/2014/main" id="{05744588-0715-B8DF-1FFC-43BAA11DD1C1}"/>
              </a:ext>
            </a:extLst>
          </p:cNvPr>
          <p:cNvSpPr txBox="1"/>
          <p:nvPr/>
        </p:nvSpPr>
        <p:spPr>
          <a:xfrm>
            <a:off x="411998" y="1407799"/>
            <a:ext cx="11300603" cy="4293483"/>
          </a:xfrm>
          <a:prstGeom prst="rect">
            <a:avLst/>
          </a:prstGeom>
          <a:noFill/>
        </p:spPr>
        <p:txBody>
          <a:bodyPr wrap="square" rtlCol="0">
            <a:spAutoFit/>
          </a:bodyPr>
          <a:lstStyle/>
          <a:p>
            <a:pPr marL="406400" indent="-406400">
              <a:spcAft>
                <a:spcPts val="600"/>
              </a:spcAft>
              <a:buClr>
                <a:schemeClr val="bg1"/>
              </a:buClr>
              <a:buFont typeface="Arial" panose="020B0604020202020204" pitchFamily="34" charset="0"/>
              <a:buChar char="•"/>
            </a:pPr>
            <a:r>
              <a:rPr lang="en-US" sz="2700" b="1" dirty="0">
                <a:solidFill>
                  <a:schemeClr val="bg1"/>
                </a:solidFill>
              </a:rPr>
              <a:t> David ruled Judah for seven years, and then Israel also made him their king.  He ruled for 40 years.</a:t>
            </a:r>
          </a:p>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Jerusalem (1 Chron. 11:4-9) and it becomes the capital city of his kingdom (later we’ll look at Uzzah &amp; the ark)</a:t>
            </a:r>
          </a:p>
          <a:p>
            <a:pPr marL="406400" indent="-406400">
              <a:spcAft>
                <a:spcPts val="600"/>
              </a:spcAft>
              <a:buClr>
                <a:schemeClr val="bg1"/>
              </a:buClr>
              <a:buFont typeface="Arial" panose="020B0604020202020204" pitchFamily="34" charset="0"/>
              <a:buChar char="•"/>
            </a:pPr>
            <a:r>
              <a:rPr lang="en-US" sz="2700" b="1" dirty="0">
                <a:solidFill>
                  <a:schemeClr val="bg1"/>
                </a:solidFill>
              </a:rPr>
              <a:t> David conquers Philistines (2 Sam. 8:1)</a:t>
            </a:r>
          </a:p>
          <a:p>
            <a:pPr>
              <a:spcAft>
                <a:spcPts val="600"/>
              </a:spcAft>
              <a:buClr>
                <a:schemeClr val="bg1"/>
              </a:buClr>
            </a:pPr>
            <a:r>
              <a:rPr lang="en-US" sz="2700" b="1" dirty="0">
                <a:solidFill>
                  <a:schemeClr val="bg1"/>
                </a:solidFill>
              </a:rPr>
              <a:t>    -  This nation gives the name Palestine to the “holy” land</a:t>
            </a:r>
          </a:p>
          <a:p>
            <a:pPr>
              <a:spcAft>
                <a:spcPts val="600"/>
              </a:spcAft>
              <a:buClr>
                <a:schemeClr val="bg1"/>
              </a:buClr>
            </a:pPr>
            <a:r>
              <a:rPr lang="en-US" sz="2700" b="1" dirty="0">
                <a:solidFill>
                  <a:schemeClr val="bg1"/>
                </a:solidFill>
              </a:rPr>
              <a:t>    -  David’s enemy has become his servant</a:t>
            </a:r>
          </a:p>
          <a:p>
            <a:pPr marL="457200" indent="-457200">
              <a:spcAft>
                <a:spcPts val="600"/>
              </a:spcAft>
              <a:buClr>
                <a:schemeClr val="bg1"/>
              </a:buClr>
              <a:buFont typeface="Arial" panose="020B0604020202020204" pitchFamily="34" charset="0"/>
              <a:buChar char="•"/>
            </a:pPr>
            <a:r>
              <a:rPr lang="en-US" sz="2700" b="1" dirty="0">
                <a:solidFill>
                  <a:srgbClr val="FFFF00"/>
                </a:solidFill>
              </a:rPr>
              <a:t>David conquers Moabites (8:2)</a:t>
            </a:r>
          </a:p>
          <a:p>
            <a:pPr>
              <a:spcAft>
                <a:spcPts val="600"/>
              </a:spcAft>
              <a:buClr>
                <a:schemeClr val="bg1"/>
              </a:buClr>
            </a:pPr>
            <a:r>
              <a:rPr lang="en-US" sz="2700" b="1" dirty="0">
                <a:solidFill>
                  <a:srgbClr val="FFFF00"/>
                </a:solidFill>
              </a:rPr>
              <a:t>    -  Descendants of Lot via his daughter</a:t>
            </a:r>
            <a:endParaRPr lang="en-US" sz="2600" b="1" dirty="0">
              <a:solidFill>
                <a:schemeClr val="bg1"/>
              </a:solidFill>
            </a:endParaRPr>
          </a:p>
        </p:txBody>
      </p:sp>
    </p:spTree>
    <p:extLst>
      <p:ext uri="{BB962C8B-B14F-4D97-AF65-F5344CB8AC3E}">
        <p14:creationId xmlns:p14="http://schemas.microsoft.com/office/powerpoint/2010/main" val="352679482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2914</TotalTime>
  <Words>1962</Words>
  <Application>Microsoft Office PowerPoint</Application>
  <PresentationFormat>Widescreen</PresentationFormat>
  <Paragraphs>164</Paragraphs>
  <Slides>28</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Cambria</vt:lpstr>
      <vt:lpstr>Office Theme</vt:lpstr>
      <vt:lpstr>Survey of 2 Samuel  Lesson Three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312</cp:revision>
  <cp:lastPrinted>2025-04-20T10:43:50Z</cp:lastPrinted>
  <dcterms:modified xsi:type="dcterms:W3CDTF">2025-04-21T18:07:18Z</dcterms:modified>
</cp:coreProperties>
</file>