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4" r:id="rId3"/>
    <p:sldId id="257" r:id="rId4"/>
    <p:sldId id="266" r:id="rId5"/>
    <p:sldId id="261" r:id="rId6"/>
    <p:sldId id="262" r:id="rId7"/>
    <p:sldId id="267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16A6F"/>
    <a:srgbClr val="018A91"/>
    <a:srgbClr val="01D1DE"/>
    <a:srgbClr val="A05B3B"/>
    <a:srgbClr val="B3377E"/>
    <a:srgbClr val="C5438D"/>
    <a:srgbClr val="D882B3"/>
    <a:srgbClr val="4A0115"/>
    <a:srgbClr val="5F4F4F"/>
    <a:srgbClr val="23222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107" d="100"/>
          <a:sy n="107" d="100"/>
        </p:scale>
        <p:origin x="672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399644-1F46-74F0-D45F-23C80A7335B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7E3094A-09E0-0850-0CAC-0E66AFD2027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1674B81-7DE6-6715-FAA7-499E878997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2BAF6B-948C-4047-9586-4F5F8AB7F966}" type="datetimeFigureOut">
              <a:rPr lang="en-US" smtClean="0"/>
              <a:t>4/16/2025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0F6DDE5-BDD0-367C-D276-6ED0A41F8C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547FE23-5DE9-9B79-AD99-89AAE83DAF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4FAA64-05B7-421B-86C3-4B19A50AFA0A}" type="slidenum">
              <a:rPr lang="en-US" smtClean="0"/>
              <a:t>‹#›</a:t>
            </a:fld>
            <a:endParaRPr lang="en-US"/>
          </a:p>
        </p:txBody>
      </p:sp>
      <p:pic>
        <p:nvPicPr>
          <p:cNvPr id="9" name="Picture 8" descr="A person holding a megaphone&#10;&#10;Description automatically generated">
            <a:extLst>
              <a:ext uri="{FF2B5EF4-FFF2-40B4-BE49-F238E27FC236}">
                <a16:creationId xmlns:a16="http://schemas.microsoft.com/office/drawing/2014/main" id="{B0DD5002-0FB4-9113-FC1D-3BA6BD278E8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75767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4B4267C-631D-49C7-24A5-8EA1BF386A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2BAF6B-948C-4047-9586-4F5F8AB7F966}" type="datetimeFigureOut">
              <a:rPr lang="en-US" smtClean="0"/>
              <a:t>4/16/2025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A1DDEF5-D4D7-C42E-E807-C18354C117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DA9827D-3060-1FC0-DAEA-90D40596AA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4FAA64-05B7-421B-86C3-4B19A50AFA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10342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F28C9B-D86D-4ED3-5EAA-97709AA10D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A613E74-5B72-C742-EAC5-D4F2AFB6C7A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9450617-D671-4900-7517-AE575F0FAB9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2FAFC49-B162-4EF6-2790-7A6BEAEC27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2BAF6B-948C-4047-9586-4F5F8AB7F966}" type="datetimeFigureOut">
              <a:rPr lang="en-US" smtClean="0"/>
              <a:t>4/16/2025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2E64BEE-9D3F-14A1-7508-0A51820A71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F6BD3F6-ED7E-0A1A-A9F5-FA7D108E9B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4FAA64-05B7-421B-86C3-4B19A50AFA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051741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A3BF26-1B9F-02DB-58BC-F3454DCBD2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514E592-39EB-10AC-3C26-7DD834A389D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E35343A-93DB-203E-4BA4-6DF6D9339AF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3EC5960-A7BC-865A-0ADC-6A46C28FB7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2BAF6B-948C-4047-9586-4F5F8AB7F966}" type="datetimeFigureOut">
              <a:rPr lang="en-US" smtClean="0"/>
              <a:t>4/16/2025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674952F-212C-0CDA-EED3-9C63C5B085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510EECC-AAF4-3E90-6AB7-72B3C6667D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4FAA64-05B7-421B-86C3-4B19A50AFA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456040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BB8127-4F9D-F7A9-0250-438F756502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F86A87D-34CE-61D4-CCD2-153A2954BBE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F972B09-AA75-A9E8-7267-FD524C1EEA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2BAF6B-948C-4047-9586-4F5F8AB7F966}" type="datetimeFigureOut">
              <a:rPr lang="en-US" smtClean="0"/>
              <a:t>4/16/2025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ABF9CA6-5516-C65B-B553-77152428FD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1D5BAAC-02CC-121D-2A36-0840852BD5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4FAA64-05B7-421B-86C3-4B19A50AFA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552613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F4247572-43EE-4BCF-88AB-A6797EAA926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AA0DB98-1D26-D1F2-540C-33609903954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EC9D0F0-4925-E69E-71E1-EB3FAE385C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2BAF6B-948C-4047-9586-4F5F8AB7F966}" type="datetimeFigureOut">
              <a:rPr lang="en-US" smtClean="0"/>
              <a:t>4/16/2025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C3C2FAB-D818-908B-ECBB-6735680027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911AF6C-C55D-7E95-A165-C788B2BE5B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4FAA64-05B7-421B-86C3-4B19A50AFA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20357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close-up of a white cover&#10;&#10;Description automatically generated">
            <a:extLst>
              <a:ext uri="{FF2B5EF4-FFF2-40B4-BE49-F238E27FC236}">
                <a16:creationId xmlns:a16="http://schemas.microsoft.com/office/drawing/2014/main" id="{D5E7F910-8A86-5F72-5D20-8F497C1DD02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58F17C1-0B7A-CED7-667E-DDFB2011003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841" y="1802167"/>
            <a:ext cx="11643805" cy="5055832"/>
          </a:xfrm>
        </p:spPr>
        <p:txBody>
          <a:bodyPr/>
          <a:lstStyle>
            <a:lvl1pPr>
              <a:defRPr b="1"/>
            </a:lvl1pPr>
            <a:lvl2pPr marL="685800" indent="-228600">
              <a:buFont typeface="Calibri" panose="020F0502020204030204" pitchFamily="34" charset="0"/>
              <a:buChar char="−"/>
              <a:defRPr b="1">
                <a:solidFill>
                  <a:srgbClr val="016A6F"/>
                </a:solidFill>
              </a:defRPr>
            </a:lvl2pPr>
            <a:lvl3pPr marL="1030288" indent="-228600">
              <a:defRPr b="1">
                <a:solidFill>
                  <a:srgbClr val="016A6F"/>
                </a:solidFill>
              </a:defRPr>
            </a:lvl3pPr>
            <a:lvl4pPr>
              <a:defRPr b="1"/>
            </a:lvl4pPr>
            <a:lvl5pPr>
              <a:defRPr b="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7782709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close-up of a white cover&#10;&#10;Description automatically generated">
            <a:extLst>
              <a:ext uri="{FF2B5EF4-FFF2-40B4-BE49-F238E27FC236}">
                <a16:creationId xmlns:a16="http://schemas.microsoft.com/office/drawing/2014/main" id="{6C09A56E-1F66-53FE-BEEB-2EC11F1F5D8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58F17C1-0B7A-CED7-667E-DDFB2011003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841" y="1801368"/>
            <a:ext cx="11643805" cy="5064710"/>
          </a:xfrm>
        </p:spPr>
        <p:txBody>
          <a:bodyPr/>
          <a:lstStyle>
            <a:lvl1pPr>
              <a:defRPr b="1"/>
            </a:lvl1pPr>
            <a:lvl2pPr marL="685800" indent="-228600">
              <a:buFont typeface="Calibri" panose="020F0502020204030204" pitchFamily="34" charset="0"/>
              <a:buChar char="−"/>
              <a:defRPr b="1">
                <a:solidFill>
                  <a:srgbClr val="016A6F"/>
                </a:solidFill>
              </a:defRPr>
            </a:lvl2pPr>
            <a:lvl3pPr marL="1030288" indent="-228600">
              <a:defRPr b="1">
                <a:solidFill>
                  <a:srgbClr val="016A6F"/>
                </a:solidFill>
              </a:defRPr>
            </a:lvl3pPr>
            <a:lvl4pPr>
              <a:defRPr b="1"/>
            </a:lvl4pPr>
            <a:lvl5pPr>
              <a:defRPr b="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8799125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close-up of a white background&#10;&#10;Description automatically generated">
            <a:extLst>
              <a:ext uri="{FF2B5EF4-FFF2-40B4-BE49-F238E27FC236}">
                <a16:creationId xmlns:a16="http://schemas.microsoft.com/office/drawing/2014/main" id="{13CC0BC7-2E30-396D-2CC9-E8CDCE7AA46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58F17C1-0B7A-CED7-667E-DDFB2011003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841" y="1800520"/>
            <a:ext cx="11643805" cy="5057479"/>
          </a:xfrm>
        </p:spPr>
        <p:txBody>
          <a:bodyPr/>
          <a:lstStyle>
            <a:lvl1pPr>
              <a:defRPr b="1"/>
            </a:lvl1pPr>
            <a:lvl2pPr marL="685800" indent="-228600">
              <a:buFont typeface="Calibri" panose="020F0502020204030204" pitchFamily="34" charset="0"/>
              <a:buChar char="−"/>
              <a:defRPr b="1">
                <a:solidFill>
                  <a:srgbClr val="016A6F"/>
                </a:solidFill>
              </a:defRPr>
            </a:lvl2pPr>
            <a:lvl3pPr marL="1030288" indent="-228600">
              <a:defRPr b="1">
                <a:solidFill>
                  <a:srgbClr val="016A6F"/>
                </a:solidFill>
              </a:defRPr>
            </a:lvl3pPr>
            <a:lvl4pPr>
              <a:defRPr b="1">
                <a:solidFill>
                  <a:srgbClr val="016A6F"/>
                </a:solidFill>
              </a:defRPr>
            </a:lvl4pPr>
            <a:lvl5pPr>
              <a:defRPr b="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7188324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white background with black text&#10;&#10;Description automatically generated">
            <a:extLst>
              <a:ext uri="{FF2B5EF4-FFF2-40B4-BE49-F238E27FC236}">
                <a16:creationId xmlns:a16="http://schemas.microsoft.com/office/drawing/2014/main" id="{A952DDB2-8496-3E09-988A-2151AACC26A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58F17C1-0B7A-CED7-667E-DDFB2011003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841" y="1800520"/>
            <a:ext cx="11643805" cy="5057479"/>
          </a:xfrm>
        </p:spPr>
        <p:txBody>
          <a:bodyPr/>
          <a:lstStyle>
            <a:lvl1pPr>
              <a:defRPr b="1"/>
            </a:lvl1pPr>
            <a:lvl2pPr marL="685800" indent="-228600">
              <a:buFont typeface="Calibri" panose="020F0502020204030204" pitchFamily="34" charset="0"/>
              <a:buChar char="−"/>
              <a:defRPr b="1">
                <a:solidFill>
                  <a:srgbClr val="016A6F"/>
                </a:solidFill>
              </a:defRPr>
            </a:lvl2pPr>
            <a:lvl3pPr marL="1030288" indent="-228600">
              <a:defRPr b="1">
                <a:solidFill>
                  <a:srgbClr val="016A6F"/>
                </a:solidFill>
              </a:defRPr>
            </a:lvl3pPr>
            <a:lvl4pPr>
              <a:defRPr b="1"/>
            </a:lvl4pPr>
            <a:lvl5pPr>
              <a:defRPr b="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6891574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F2BD7E-E97E-EECF-403A-104111C0BC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5670791-2172-ADE9-528B-80565C4365C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D6C2E68-9C12-300C-696C-CD59AE0178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2BAF6B-948C-4047-9586-4F5F8AB7F966}" type="datetimeFigureOut">
              <a:rPr lang="en-US" smtClean="0"/>
              <a:t>4/16/2025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7EB546D-4892-CCC3-B925-A8DD895F4A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914E2BD-3236-EAE6-D515-944E8FBB50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4FAA64-05B7-421B-86C3-4B19A50AFA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57808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6C7212-14C3-998C-816A-ED3C633167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DEC6AD3-BAB2-C238-C831-45A6A68C721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61857A3-ACD5-AE75-5ED4-202DD76903E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405EE82-BC34-A49D-0188-7BCA76059D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2BAF6B-948C-4047-9586-4F5F8AB7F966}" type="datetimeFigureOut">
              <a:rPr lang="en-US" smtClean="0"/>
              <a:t>4/16/2025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1140514-3FCF-B327-69C7-140476D3A3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190EC72-4061-A215-3D8D-1C46DC13E3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4FAA64-05B7-421B-86C3-4B19A50AFA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71905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FACC3C-FCB6-63DF-A6D2-B4F7887B72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9F32BFD-1E6D-9BB2-00BE-B9A82142007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50FC4DF-D140-90A0-D4F7-0B5F217AEDF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6B04DDB-37BF-C55D-F08C-377DDE548F5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F0E91DE-CB9B-7D3C-73CB-CD4D33A182D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8754C9BF-26BF-0FB4-8447-A0D028CE51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2BAF6B-948C-4047-9586-4F5F8AB7F966}" type="datetimeFigureOut">
              <a:rPr lang="en-US" smtClean="0"/>
              <a:t>4/16/2025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5EC5266-032E-F5E8-CE0A-D28C767C5C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DF2FE42-BD77-4D07-27F5-CE1D252DC6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4FAA64-05B7-421B-86C3-4B19A50AFA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50240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57D4CC-9C5A-74A8-10CB-CBD7EAAD25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C3AB30F-0B31-EB91-6650-F400385F24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2BAF6B-948C-4047-9586-4F5F8AB7F966}" type="datetimeFigureOut">
              <a:rPr lang="en-US" smtClean="0"/>
              <a:t>4/16/2025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F9042FC-D04F-093F-F9A5-AE64039302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70B21E4-D2D1-820D-3F90-C12E2480EC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4FAA64-05B7-421B-86C3-4B19A50AFA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1755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A6BF9EA-4BF6-5F03-AD3A-6DD996AD3B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75EE171-768F-8420-1980-75D8F3395AD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8973565-B162-23BA-163E-AB8E8486125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D2BAF6B-948C-4047-9586-4F5F8AB7F966}" type="datetimeFigureOut">
              <a:rPr lang="en-US" smtClean="0"/>
              <a:t>4/16/2025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8C6EFA3-C177-CFFC-70D8-C2DD8E6F986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3170028-ADFD-78A6-3748-47EC87C5EC8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94FAA64-05B7-421B-86C3-4B19A50AFA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98956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2" r:id="rId2"/>
    <p:sldLayoutId id="2147483650" r:id="rId3"/>
    <p:sldLayoutId id="2147483660" r:id="rId4"/>
    <p:sldLayoutId id="2147483661" r:id="rId5"/>
    <p:sldLayoutId id="2147483651" r:id="rId6"/>
    <p:sldLayoutId id="2147483652" r:id="rId7"/>
    <p:sldLayoutId id="2147483653" r:id="rId8"/>
    <p:sldLayoutId id="2147483654" r:id="rId9"/>
    <p:sldLayoutId id="2147483655" r:id="rId10"/>
    <p:sldLayoutId id="2147483656" r:id="rId11"/>
    <p:sldLayoutId id="2147483657" r:id="rId12"/>
    <p:sldLayoutId id="2147483658" r:id="rId13"/>
    <p:sldLayoutId id="2147483659" r:id="rId1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6881432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A2E8629B-CD77-92C8-5724-117D62353E4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841" y="1802166"/>
            <a:ext cx="11643805" cy="5055833"/>
          </a:xfrm>
        </p:spPr>
        <p:txBody>
          <a:bodyPr>
            <a:normAutofit fontScale="85000" lnSpcReduction="20000"/>
          </a:bodyPr>
          <a:lstStyle/>
          <a:p>
            <a:r>
              <a:rPr lang="en-US" dirty="0"/>
              <a:t>Definition of Lying: “to utter falsehood with an intention to deceive…to create a false or misleading impression”</a:t>
            </a:r>
          </a:p>
          <a:p>
            <a:r>
              <a:rPr lang="en-US" dirty="0"/>
              <a:t>Statistics on Lying</a:t>
            </a:r>
          </a:p>
          <a:p>
            <a:r>
              <a:rPr lang="en-US" dirty="0"/>
              <a:t>Reasons We/People Lie</a:t>
            </a:r>
          </a:p>
          <a:p>
            <a:pPr lvl="1"/>
            <a:r>
              <a:rPr lang="en-US" dirty="0"/>
              <a:t>Avoid negative consequences (for ourselves foremost, and for others)</a:t>
            </a:r>
          </a:p>
          <a:p>
            <a:pPr lvl="1"/>
            <a:r>
              <a:rPr lang="en-US" dirty="0"/>
              <a:t>Attain positive results (for ourselves foremost, and for others)</a:t>
            </a:r>
          </a:p>
          <a:p>
            <a:pPr lvl="1"/>
            <a:r>
              <a:rPr lang="en-US" dirty="0"/>
              <a:t>It has become a habit</a:t>
            </a:r>
          </a:p>
          <a:p>
            <a:r>
              <a:rPr lang="en-US" dirty="0"/>
              <a:t>When We/People Lie</a:t>
            </a:r>
          </a:p>
          <a:p>
            <a:r>
              <a:rPr lang="en-US" dirty="0"/>
              <a:t>How We/People Lie</a:t>
            </a:r>
          </a:p>
          <a:p>
            <a:pPr lvl="1"/>
            <a:r>
              <a:rPr lang="en-US" dirty="0"/>
              <a:t>With our voice: face-to-face or on the phone</a:t>
            </a:r>
          </a:p>
          <a:p>
            <a:pPr lvl="1"/>
            <a:r>
              <a:rPr lang="en-US" dirty="0"/>
              <a:t>In our own handwriting</a:t>
            </a:r>
          </a:p>
          <a:p>
            <a:pPr lvl="1"/>
            <a:r>
              <a:rPr lang="en-US" dirty="0"/>
              <a:t>In electronic messages: text, email, social media posts</a:t>
            </a:r>
          </a:p>
          <a:p>
            <a:pPr lvl="1"/>
            <a:r>
              <a:rPr lang="en-US" dirty="0"/>
              <a:t>Omission of information</a:t>
            </a:r>
          </a:p>
          <a:p>
            <a:pPr lvl="1"/>
            <a:r>
              <a:rPr lang="en-US" dirty="0"/>
              <a:t>Allow someone to lead themselves to wrong conclusion</a:t>
            </a:r>
          </a:p>
          <a:p>
            <a:pPr lvl="1"/>
            <a:r>
              <a:rPr lang="en-US" dirty="0"/>
              <a:t>With “white lies,” “half truths” or by “fudging the truth”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926853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500"/>
                                        <p:tgtEl>
                                          <p:spTgt spid="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A2E8629B-CD77-92C8-5724-117D62353E4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The Reality of WHAT THE BIBLE SAYS ABOUT LYING</a:t>
            </a:r>
          </a:p>
          <a:p>
            <a:pPr lvl="1"/>
            <a:r>
              <a:rPr lang="en-US" dirty="0"/>
              <a:t>The Bible shows us the pervasiveness of lying</a:t>
            </a:r>
          </a:p>
          <a:p>
            <a:pPr lvl="1"/>
            <a:r>
              <a:rPr lang="en-US" dirty="0"/>
              <a:t>The Bible tells us the ORIGIN of lying</a:t>
            </a:r>
          </a:p>
          <a:p>
            <a:pPr lvl="2"/>
            <a:r>
              <a:rPr lang="en-US" dirty="0"/>
              <a:t>“You shall not surely die” (Gen. 3:4; cf. 2:17)</a:t>
            </a:r>
          </a:p>
          <a:p>
            <a:pPr lvl="2"/>
            <a:r>
              <a:rPr lang="en-US" dirty="0"/>
              <a:t>“The devil…is a liar and the father of it” (John 8:44)</a:t>
            </a:r>
          </a:p>
          <a:p>
            <a:pPr lvl="2"/>
            <a:r>
              <a:rPr lang="en-US" dirty="0"/>
              <a:t>“Whatever is more” than words of a simple promise “is of the evil one” (Matt. 5:37)</a:t>
            </a:r>
          </a:p>
          <a:p>
            <a:pPr lvl="2"/>
            <a:r>
              <a:rPr lang="en-US" dirty="0"/>
              <a:t>“the Devil and Satan…deceives the whole world” (Rev. 12:9)</a:t>
            </a:r>
          </a:p>
        </p:txBody>
      </p:sp>
    </p:spTree>
    <p:extLst>
      <p:ext uri="{BB962C8B-B14F-4D97-AF65-F5344CB8AC3E}">
        <p14:creationId xmlns:p14="http://schemas.microsoft.com/office/powerpoint/2010/main" val="23850195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A2E8629B-CD77-92C8-5724-117D62353E4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841" y="1801368"/>
            <a:ext cx="11643805" cy="4818888"/>
          </a:xfrm>
        </p:spPr>
        <p:txBody>
          <a:bodyPr>
            <a:normAutofit lnSpcReduction="10000"/>
          </a:bodyPr>
          <a:lstStyle/>
          <a:p>
            <a:r>
              <a:rPr lang="en-US" dirty="0"/>
              <a:t>Impact on us personally</a:t>
            </a:r>
          </a:p>
          <a:p>
            <a:r>
              <a:rPr lang="en-US" dirty="0"/>
              <a:t>Impact on our relationships</a:t>
            </a:r>
          </a:p>
          <a:p>
            <a:r>
              <a:rPr lang="en-US" dirty="0"/>
              <a:t>Impact on someone else</a:t>
            </a:r>
          </a:p>
          <a:p>
            <a:r>
              <a:rPr lang="en-US" dirty="0"/>
              <a:t>Impact on the church </a:t>
            </a:r>
          </a:p>
          <a:p>
            <a:r>
              <a:rPr lang="en-US" dirty="0"/>
              <a:t>Impact of the unknown ripple effect</a:t>
            </a:r>
          </a:p>
          <a:p>
            <a:r>
              <a:rPr lang="en-US" dirty="0"/>
              <a:t>The Results of Lying ACCORDING TO THE BIBLE</a:t>
            </a:r>
          </a:p>
          <a:p>
            <a:pPr lvl="1"/>
            <a:r>
              <a:rPr lang="en-US" dirty="0"/>
              <a:t>We deceive ourselves (1 John 1:6-10)</a:t>
            </a:r>
          </a:p>
          <a:p>
            <a:pPr lvl="1"/>
            <a:r>
              <a:rPr lang="en-US" dirty="0"/>
              <a:t>We are deceived into believing the lie (2 Thess. 2:10-11)</a:t>
            </a:r>
          </a:p>
          <a:p>
            <a:pPr lvl="1"/>
            <a:r>
              <a:rPr lang="en-US" dirty="0"/>
              <a:t>We take on the nature of our father, the devil (John 8:42, 44, 47)</a:t>
            </a:r>
          </a:p>
          <a:p>
            <a:pPr lvl="1"/>
            <a:r>
              <a:rPr lang="en-US" dirty="0"/>
              <a:t>We engage in behavior that God hates (Prov. 6:16-19; 12:22; Psa. 5:6)</a:t>
            </a:r>
          </a:p>
          <a:p>
            <a:pPr lvl="1"/>
            <a:r>
              <a:rPr lang="en-US" dirty="0"/>
              <a:t>We will be cast into the fire of eternal hell (Rev. 21:8, 27; 22:15) </a:t>
            </a:r>
          </a:p>
        </p:txBody>
      </p:sp>
    </p:spTree>
    <p:extLst>
      <p:ext uri="{BB962C8B-B14F-4D97-AF65-F5344CB8AC3E}">
        <p14:creationId xmlns:p14="http://schemas.microsoft.com/office/powerpoint/2010/main" val="29413672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A2E8629B-CD77-92C8-5724-117D62353E4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841" y="1800521"/>
            <a:ext cx="11643805" cy="4828880"/>
          </a:xfrm>
        </p:spPr>
        <p:txBody>
          <a:bodyPr>
            <a:normAutofit lnSpcReduction="10000"/>
          </a:bodyPr>
          <a:lstStyle/>
          <a:p>
            <a:r>
              <a:rPr lang="en-US" dirty="0"/>
              <a:t>God commands us to not lie</a:t>
            </a:r>
          </a:p>
          <a:p>
            <a:pPr lvl="1"/>
            <a:r>
              <a:rPr lang="en-US" dirty="0"/>
              <a:t>“You shall not bear false witness against your neighbor” (Ex. 20:16)</a:t>
            </a:r>
          </a:p>
          <a:p>
            <a:pPr lvl="1"/>
            <a:r>
              <a:rPr lang="en-US" dirty="0"/>
              <a:t>“You shall not steal, nor deal falsely, nor lie to one another” (Lev. 19:11)</a:t>
            </a:r>
          </a:p>
          <a:p>
            <a:pPr lvl="1"/>
            <a:r>
              <a:rPr lang="en-US" dirty="0"/>
              <a:t>“Put on new man…Putting away lying…no place to the devil” (Eph. 4:24-25, 27)</a:t>
            </a:r>
          </a:p>
          <a:p>
            <a:pPr lvl="1"/>
            <a:r>
              <a:rPr lang="en-US" dirty="0"/>
              <a:t>“Do not lie to one another, since you have put off the old man” (Col. 3:9)</a:t>
            </a:r>
          </a:p>
          <a:p>
            <a:pPr lvl="1"/>
            <a:r>
              <a:rPr lang="en-US" dirty="0"/>
              <a:t>“A righteous man hates lying” (Prov. 13:5)</a:t>
            </a:r>
          </a:p>
          <a:p>
            <a:r>
              <a:rPr lang="en-US" dirty="0"/>
              <a:t>God commands us to tell the truth</a:t>
            </a:r>
          </a:p>
          <a:p>
            <a:pPr lvl="1"/>
            <a:r>
              <a:rPr lang="en-US" dirty="0"/>
              <a:t>“Let each one of you speak truth with his neighbor…” (Eph. 4:25; Zech. 8:16)</a:t>
            </a:r>
          </a:p>
          <a:p>
            <a:pPr lvl="1"/>
            <a:r>
              <a:rPr lang="en-US" dirty="0"/>
              <a:t>“Speaking the truth in love” (Eph. 4:15)</a:t>
            </a:r>
          </a:p>
          <a:p>
            <a:pPr lvl="1"/>
            <a:r>
              <a:rPr lang="en-US" dirty="0"/>
              <a:t>“Let your ‘Yes’ be ‘Yes,’ and your </a:t>
            </a:r>
            <a:r>
              <a:rPr lang="en-US"/>
              <a:t>‘No,’ ‘No’” </a:t>
            </a:r>
            <a:r>
              <a:rPr lang="en-US" dirty="0"/>
              <a:t>(Matt. 5:37; Jas. 5:12)</a:t>
            </a:r>
          </a:p>
          <a:p>
            <a:pPr lvl="1"/>
            <a:r>
              <a:rPr lang="en-US" dirty="0"/>
              <a:t>“Let him refrain…his lips from speaking deceit” (Psa. 34:13; 1 Pet. 3:10)</a:t>
            </a:r>
          </a:p>
          <a:p>
            <a:pPr lvl="1"/>
            <a:r>
              <a:rPr lang="en-US" dirty="0"/>
              <a:t>“Buy the truth, and do not sell it” (Prov. 23:23) </a:t>
            </a:r>
          </a:p>
        </p:txBody>
      </p:sp>
    </p:spTree>
    <p:extLst>
      <p:ext uri="{BB962C8B-B14F-4D97-AF65-F5344CB8AC3E}">
        <p14:creationId xmlns:p14="http://schemas.microsoft.com/office/powerpoint/2010/main" val="6358918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A2E8629B-CD77-92C8-5724-117D62353E4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841" y="1800521"/>
            <a:ext cx="11643805" cy="4856312"/>
          </a:xfrm>
        </p:spPr>
        <p:txBody>
          <a:bodyPr>
            <a:normAutofit lnSpcReduction="10000"/>
          </a:bodyPr>
          <a:lstStyle/>
          <a:p>
            <a:r>
              <a:rPr lang="en-US" dirty="0"/>
              <a:t>See the power in telling the truth (in self and in others)</a:t>
            </a:r>
          </a:p>
          <a:p>
            <a:pPr lvl="1"/>
            <a:r>
              <a:rPr lang="en-US" dirty="0"/>
              <a:t>You only need to remember one reality (not all of the other alternatives)</a:t>
            </a:r>
          </a:p>
          <a:p>
            <a:pPr lvl="1"/>
            <a:r>
              <a:rPr lang="en-US" dirty="0"/>
              <a:t>You won’t need to tell another lie to cover up the previous lie</a:t>
            </a:r>
          </a:p>
          <a:p>
            <a:pPr lvl="1"/>
            <a:r>
              <a:rPr lang="en-US" dirty="0"/>
              <a:t>It builds trust in relationships and prevents distrust and suspicion </a:t>
            </a:r>
          </a:p>
          <a:p>
            <a:pPr lvl="1"/>
            <a:r>
              <a:rPr lang="en-US" dirty="0"/>
              <a:t>It is what people need to hear, whether they realize/want it or not</a:t>
            </a:r>
          </a:p>
          <a:p>
            <a:pPr lvl="1"/>
            <a:r>
              <a:rPr lang="en-US" dirty="0"/>
              <a:t>It can save someone’s soul (Prov. 14:25; Jas. 5:19-20)</a:t>
            </a:r>
          </a:p>
          <a:p>
            <a:pPr marL="0" indent="0">
              <a:buNone/>
            </a:pPr>
            <a:r>
              <a:rPr lang="en-US" dirty="0"/>
              <a:t>See the results of telling the truth (in relationship to God)</a:t>
            </a:r>
          </a:p>
          <a:p>
            <a:pPr lvl="1"/>
            <a:r>
              <a:rPr lang="en-US" dirty="0"/>
              <a:t>Share in the nature of God (Psa. 31:5; Tit. 1:2; Prov. 12:22)</a:t>
            </a:r>
          </a:p>
          <a:p>
            <a:pPr lvl="1"/>
            <a:r>
              <a:rPr lang="en-US" dirty="0"/>
              <a:t>Share in the nature of Jesus (John 14:6; Col. 3:10)</a:t>
            </a:r>
          </a:p>
          <a:p>
            <a:pPr lvl="1"/>
            <a:r>
              <a:rPr lang="en-US" dirty="0"/>
              <a:t>Share in the nature of the Holy Spirit (John 14:17; 15:26; 16:13; Eph. 5:9)</a:t>
            </a:r>
          </a:p>
          <a:p>
            <a:pPr lvl="1"/>
            <a:r>
              <a:rPr lang="en-US" dirty="0"/>
              <a:t>Share in the nature of the Bible (John 17:17; Psa. 119:160; 2 Tim. 2:15)</a:t>
            </a:r>
          </a:p>
          <a:p>
            <a:pPr lvl="1"/>
            <a:r>
              <a:rPr lang="en-US" dirty="0"/>
              <a:t>May make someone your enemy (Gal. 4:16), but makes God your friend</a:t>
            </a:r>
          </a:p>
        </p:txBody>
      </p:sp>
    </p:spTree>
    <p:extLst>
      <p:ext uri="{BB962C8B-B14F-4D97-AF65-F5344CB8AC3E}">
        <p14:creationId xmlns:p14="http://schemas.microsoft.com/office/powerpoint/2010/main" val="24701332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A2E8629B-CD77-92C8-5724-117D62353E4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841" y="1800521"/>
            <a:ext cx="11643805" cy="4856312"/>
          </a:xfrm>
        </p:spPr>
        <p:txBody>
          <a:bodyPr>
            <a:normAutofit/>
          </a:bodyPr>
          <a:lstStyle/>
          <a:p>
            <a:r>
              <a:rPr lang="en-US" dirty="0"/>
              <a:t>How to stop lying</a:t>
            </a:r>
          </a:p>
          <a:p>
            <a:pPr lvl="1"/>
            <a:r>
              <a:rPr lang="en-US" dirty="0"/>
              <a:t>Conduct a funeral – bury your old man (Eph. 4:17-25; Col. 3:9-10)</a:t>
            </a:r>
          </a:p>
          <a:p>
            <a:pPr lvl="1"/>
            <a:r>
              <a:rPr lang="en-US" dirty="0"/>
              <a:t>Pray fervently (Jas. 5:16; 1 Pet. 3:12; Psa. 120:1-2; 119:29; Prov. 30:8)</a:t>
            </a:r>
          </a:p>
          <a:p>
            <a:pPr lvl="1"/>
            <a:r>
              <a:rPr lang="en-US" dirty="0"/>
              <a:t>Lean mightily on the Lord (Prov. 3:5-6; 2 Cor. 12:8; Matt. 14:30)</a:t>
            </a:r>
          </a:p>
          <a:p>
            <a:pPr lvl="1"/>
            <a:r>
              <a:rPr lang="en-US" dirty="0"/>
              <a:t>Fix your mind, steadfastly, on “speaking the truth in your heart” (Psa. 15:2; 51:6; Phil. 4:8; Mark 7:21-22)</a:t>
            </a:r>
          </a:p>
          <a:p>
            <a:pPr lvl="1"/>
            <a:r>
              <a:rPr lang="en-US" dirty="0"/>
              <a:t>Saturate your heart with God’s Word (Psa. 119:11, 163)</a:t>
            </a:r>
          </a:p>
          <a:p>
            <a:pPr lvl="1"/>
            <a:r>
              <a:rPr lang="en-US" dirty="0"/>
              <a:t>Look for the way of escape that He always provides (1 Cor. 10:13; 2 Pet. 2:9)</a:t>
            </a:r>
          </a:p>
          <a:p>
            <a:pPr lvl="1"/>
            <a:r>
              <a:rPr lang="en-US" dirty="0"/>
              <a:t>Refuse to tell even a small, “innocent,” no-big-deal lie (Luke 16:10)</a:t>
            </a:r>
          </a:p>
          <a:p>
            <a:pPr lvl="1"/>
            <a:r>
              <a:rPr lang="en-US" dirty="0"/>
              <a:t>Slow down, pause, pray, think before you speak (Jas. 1:19; Prov. </a:t>
            </a:r>
            <a:r>
              <a:rPr lang="en-US"/>
              <a:t>10:19)	</a:t>
            </a:r>
            <a:endParaRPr lang="en-US" dirty="0"/>
          </a:p>
          <a:p>
            <a:pPr lvl="1"/>
            <a:r>
              <a:rPr lang="en-US" dirty="0"/>
              <a:t>Confess your shortcomings to others (Jas. 5:16)</a:t>
            </a:r>
          </a:p>
          <a:p>
            <a:pPr lvl="1"/>
            <a:r>
              <a:rPr lang="en-US" dirty="0"/>
              <a:t>Ask for help in being accountable (Rom. 12:1-5; Gal. 6:1-2)</a:t>
            </a:r>
          </a:p>
        </p:txBody>
      </p:sp>
    </p:spTree>
    <p:extLst>
      <p:ext uri="{BB962C8B-B14F-4D97-AF65-F5344CB8AC3E}">
        <p14:creationId xmlns:p14="http://schemas.microsoft.com/office/powerpoint/2010/main" val="6112455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152</TotalTime>
  <Words>898</Words>
  <Application>Microsoft Office PowerPoint</Application>
  <PresentationFormat>Widescreen</PresentationFormat>
  <Paragraphs>67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1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David Sproule</dc:creator>
  <cp:lastModifiedBy>David Sproule</cp:lastModifiedBy>
  <cp:revision>3</cp:revision>
  <dcterms:created xsi:type="dcterms:W3CDTF">2025-04-09T19:12:31Z</dcterms:created>
  <dcterms:modified xsi:type="dcterms:W3CDTF">2025-04-16T20:42:59Z</dcterms:modified>
</cp:coreProperties>
</file>