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 book&#10;&#10;Description automatically generated">
            <a:extLst>
              <a:ext uri="{FF2B5EF4-FFF2-40B4-BE49-F238E27FC236}">
                <a16:creationId xmlns:a16="http://schemas.microsoft.com/office/drawing/2014/main" id="{659C0C2C-5079-C285-C714-4FD107F645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open book with text below&#10;&#10;Description automatically generated">
            <a:extLst>
              <a:ext uri="{FF2B5EF4-FFF2-40B4-BE49-F238E27FC236}">
                <a16:creationId xmlns:a16="http://schemas.microsoft.com/office/drawing/2014/main" id="{BA953D6C-FE06-B285-945A-3C3E2E30D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30188" indent="-230188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book with text on it&#10;&#10;Description automatically generated">
            <a:extLst>
              <a:ext uri="{FF2B5EF4-FFF2-40B4-BE49-F238E27FC236}">
                <a16:creationId xmlns:a16="http://schemas.microsoft.com/office/drawing/2014/main" id="{C31868C7-E949-A44D-B9DE-3CBD20E384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30188" indent="-230188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883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0BD59958-0D79-6F4D-62F6-E70BD723D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30188" indent="-230188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85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pen book with text on it&#10;&#10;Description automatically generated">
            <a:extLst>
              <a:ext uri="{FF2B5EF4-FFF2-40B4-BE49-F238E27FC236}">
                <a16:creationId xmlns:a16="http://schemas.microsoft.com/office/drawing/2014/main" id="{722AB9F2-520A-ACC3-B7EE-20767D809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30188" indent="-230188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23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book with text below&#10;&#10;Description automatically generated">
            <a:extLst>
              <a:ext uri="{FF2B5EF4-FFF2-40B4-BE49-F238E27FC236}">
                <a16:creationId xmlns:a16="http://schemas.microsoft.com/office/drawing/2014/main" id="{42BD8B82-CB33-CB4A-EEB9-6A0B41B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849147" cy="5218669"/>
          </a:xfrm>
        </p:spPr>
        <p:txBody>
          <a:bodyPr>
            <a:normAutofit/>
          </a:bodyPr>
          <a:lstStyle>
            <a:lvl1pPr marL="230188" indent="-230188"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7388" indent="-233363">
              <a:buFont typeface="Calibri" panose="020F0502020204030204" pitchFamily="34" charset="0"/>
              <a:buChar char="−"/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1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64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open book with text overlay&#10;&#10;Description automatically generated">
            <a:extLst>
              <a:ext uri="{FF2B5EF4-FFF2-40B4-BE49-F238E27FC236}">
                <a16:creationId xmlns:a16="http://schemas.microsoft.com/office/drawing/2014/main" id="{C524FAB4-2158-D634-9153-37813D6F4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96995"/>
            <a:ext cx="11849147" cy="5161004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65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4" r:id="rId3"/>
    <p:sldLayoutId id="2147483675" r:id="rId4"/>
    <p:sldLayoutId id="2147483676" r:id="rId5"/>
    <p:sldLayoutId id="2147483673" r:id="rId6"/>
    <p:sldLayoutId id="214748367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8DB1E7A-9503-C05C-FD57-5BBC43A20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31877"/>
          <a:stretch/>
        </p:blipFill>
        <p:spPr>
          <a:xfrm>
            <a:off x="504" y="1928554"/>
            <a:ext cx="12190992" cy="27432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F6E5FD-AA59-FA59-A49C-0E4DF7C18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Jews were in high expectation of a coming kingdom (Matt. 6:10; 11:3; Luke 17:20; Acts 1:6)</a:t>
            </a:r>
          </a:p>
          <a:p>
            <a:r>
              <a:rPr lang="en-US" dirty="0"/>
              <a:t>John the Baptist and Jesus preached that the kingdom was near (Matt. 3:2; 4:17)</a:t>
            </a:r>
          </a:p>
          <a:p>
            <a:r>
              <a:rPr lang="en-US" dirty="0"/>
              <a:t>The king would come through the tribe of Judah (Gen. 49:10), sit on the throne of David (2 Sam. 7:12-16), establish His kingdom in Jerusalem (Mic. 4:1-2), welcome all nations into it (Isa. 2:2-3), and the kingdom would stand forever (Dan. 2:44)</a:t>
            </a:r>
          </a:p>
          <a:p>
            <a:r>
              <a:rPr lang="en-US" dirty="0"/>
              <a:t>The fullness of Jesus’ teaching in the New Testament shows us that:</a:t>
            </a:r>
          </a:p>
          <a:p>
            <a:pPr lvl="1"/>
            <a:r>
              <a:rPr lang="en-US" dirty="0"/>
              <a:t>His church is that kingdom (Matt. 16:18-19) </a:t>
            </a:r>
          </a:p>
          <a:p>
            <a:pPr lvl="1"/>
            <a:r>
              <a:rPr lang="en-US" dirty="0"/>
              <a:t>His kingdom/church was purchased by the blood of Jesus (Acts 20:28)</a:t>
            </a:r>
          </a:p>
          <a:p>
            <a:pPr lvl="1"/>
            <a:r>
              <a:rPr lang="en-US" dirty="0"/>
              <a:t>His kingdom/church was established on Pentecost in Acts 2 (2:30-47)</a:t>
            </a:r>
          </a:p>
          <a:p>
            <a:pPr lvl="1"/>
            <a:r>
              <a:rPr lang="en-US" dirty="0"/>
              <a:t>His kingdom/church is in existence today (Col. 1:13; Rev. 1:9)</a:t>
            </a:r>
          </a:p>
          <a:p>
            <a:r>
              <a:rPr lang="en-US" dirty="0"/>
              <a:t>Citizenship in the kingdom is essential for salvation and eternal life (Heb. 12:23; 1 Cor. 15:24)</a:t>
            </a:r>
          </a:p>
        </p:txBody>
      </p:sp>
    </p:spTree>
    <p:extLst>
      <p:ext uri="{BB962C8B-B14F-4D97-AF65-F5344CB8AC3E}">
        <p14:creationId xmlns:p14="http://schemas.microsoft.com/office/powerpoint/2010/main" val="429403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spiritual kingdom/family requires a spiritual entrance/birth </a:t>
            </a:r>
          </a:p>
          <a:p>
            <a:pPr lvl="1"/>
            <a:r>
              <a:rPr lang="en-US" dirty="0"/>
              <a:t>Entrance into this kingdom is not based upon heritage, position or prestige</a:t>
            </a:r>
          </a:p>
          <a:p>
            <a:r>
              <a:rPr lang="en-US" dirty="0"/>
              <a:t>“See the kingdom” and “Enter the kingdom” are synonymous (3:3, 5)</a:t>
            </a:r>
          </a:p>
          <a:p>
            <a:r>
              <a:rPr lang="en-US" dirty="0"/>
              <a:t>This one birth (3:3) has two elements (3:5):</a:t>
            </a:r>
          </a:p>
          <a:p>
            <a:pPr lvl="1"/>
            <a:r>
              <a:rPr lang="en-US" dirty="0"/>
              <a:t>The begetting of the seed (conception by the Word “of </a:t>
            </a:r>
            <a:r>
              <a:rPr lang="en-US" u="sng" dirty="0"/>
              <a:t>the Spirit</a:t>
            </a:r>
            <a:r>
              <a:rPr lang="en-US" dirty="0"/>
              <a:t>,” Luke 8:11)</a:t>
            </a:r>
          </a:p>
          <a:p>
            <a:pPr lvl="2"/>
            <a:r>
              <a:rPr lang="en-US" dirty="0"/>
              <a:t>Jas. 1:18; 1 Pet. 1:23; 1 Cor. 4:15; 1 John 5:1</a:t>
            </a:r>
          </a:p>
          <a:p>
            <a:pPr lvl="1"/>
            <a:r>
              <a:rPr lang="en-US" dirty="0"/>
              <a:t>The delivery from one realm into another – “born out of </a:t>
            </a:r>
            <a:r>
              <a:rPr lang="en-US" u="sng" dirty="0"/>
              <a:t>water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Rom. 6:3-4; 1 Cor. 12:13; 6:11; Eph. 5:26; Tit. 3:5</a:t>
            </a:r>
          </a:p>
          <a:p>
            <a:r>
              <a:rPr lang="en-US" dirty="0"/>
              <a:t>The new birth (i.e., baptism) is the only (“unless”) and required (“must”) means to enter the family God, all by the power of God (Col. 2:12; Tit. 3:5)</a:t>
            </a:r>
          </a:p>
          <a:p>
            <a:r>
              <a:rPr lang="en-US" dirty="0"/>
              <a:t>All things reproduce after their kind (3:6) </a:t>
            </a:r>
          </a:p>
          <a:p>
            <a:r>
              <a:rPr lang="en-US" dirty="0"/>
              <a:t>We do not understand everything about how the blood of Jesus washes sins or how God works in the new birth/regeneration process (3:8)—</a:t>
            </a:r>
            <a:r>
              <a:rPr lang="en-US" i="1" dirty="0"/>
              <a:t>that’s ok!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91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639329"/>
            <a:ext cx="11955164" cy="52186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Sacrifice of Jesus (3:14-15)</a:t>
            </a:r>
          </a:p>
          <a:p>
            <a:pPr lvl="1"/>
            <a:r>
              <a:rPr lang="en-US" dirty="0"/>
              <a:t>Lifting up the Son of God is a “must” in saving men’s spiritual lives (cf. Num. 21:4-9)</a:t>
            </a:r>
          </a:p>
          <a:p>
            <a:pPr lvl="1"/>
            <a:r>
              <a:rPr lang="en-US" dirty="0"/>
              <a:t>“Eternal life” is only for those “in Him,” saved “in Him” through His sacrifice</a:t>
            </a:r>
          </a:p>
          <a:p>
            <a:r>
              <a:rPr lang="en-US" dirty="0"/>
              <a:t>The Love of God (3:16-17)</a:t>
            </a:r>
          </a:p>
          <a:p>
            <a:pPr lvl="1"/>
            <a:r>
              <a:rPr lang="en-US" dirty="0"/>
              <a:t>God’s universal, unselfish love is demonstrated to all ungodly sinners (Rom. 5:6-10)</a:t>
            </a:r>
          </a:p>
          <a:p>
            <a:pPr lvl="1"/>
            <a:r>
              <a:rPr lang="en-US" dirty="0"/>
              <a:t>God’s love was extended through the sacrifice of Jesus for two reasons:</a:t>
            </a:r>
          </a:p>
          <a:p>
            <a:pPr lvl="2"/>
            <a:r>
              <a:rPr lang="en-US" dirty="0"/>
              <a:t>In the negative: Not to condemn, as God does not want anyone to perish (cf. 2 Pet. 3:9)</a:t>
            </a:r>
          </a:p>
          <a:p>
            <a:pPr lvl="2"/>
            <a:r>
              <a:rPr lang="en-US" dirty="0"/>
              <a:t>In the positive: God wants all to be saved, enter His kingdom and have eternal life (cf. 1 Tim. 2:4)</a:t>
            </a:r>
          </a:p>
          <a:p>
            <a:r>
              <a:rPr lang="en-US" dirty="0"/>
              <a:t>The Faith of Man (3:15-18)</a:t>
            </a:r>
          </a:p>
          <a:p>
            <a:pPr lvl="1"/>
            <a:r>
              <a:rPr lang="en-US" dirty="0"/>
              <a:t>The new birth requires faith (Heb. 11:6)—an obedient faith (3:14; 14:15; Jas. 2:14-26)</a:t>
            </a:r>
          </a:p>
          <a:p>
            <a:pPr lvl="1"/>
            <a:r>
              <a:rPr lang="en-US" dirty="0"/>
              <a:t>Baptism? (1) Bible belief is obedient. (2) Requires repentance. (3) Baptism is in vss. 3-5.</a:t>
            </a:r>
          </a:p>
          <a:p>
            <a:r>
              <a:rPr lang="en-US" dirty="0"/>
              <a:t>The Love and Practice of the Truth (3:21)</a:t>
            </a:r>
          </a:p>
          <a:p>
            <a:pPr lvl="1"/>
            <a:r>
              <a:rPr lang="en-US" dirty="0"/>
              <a:t>The light of Jesus exposes sin</a:t>
            </a:r>
            <a:r>
              <a:rPr lang="en-US" dirty="0">
                <a:sym typeface="Wingdings" panose="05000000000000000000" pitchFamily="2" charset="2"/>
              </a:rPr>
              <a:t>—can lead </a:t>
            </a:r>
            <a:r>
              <a:rPr lang="en-US" dirty="0"/>
              <a:t>to repentance and righteousness (1 John 2:29)</a:t>
            </a:r>
          </a:p>
        </p:txBody>
      </p:sp>
    </p:spTree>
    <p:extLst>
      <p:ext uri="{BB962C8B-B14F-4D97-AF65-F5344CB8AC3E}">
        <p14:creationId xmlns:p14="http://schemas.microsoft.com/office/powerpoint/2010/main" val="41132933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will stand condemned in His sight by their own choices </a:t>
            </a:r>
          </a:p>
          <a:p>
            <a:r>
              <a:rPr lang="en-US" dirty="0"/>
              <a:t>People reject the light of Christ because (3:19-20):</a:t>
            </a:r>
          </a:p>
          <a:p>
            <a:pPr lvl="1"/>
            <a:r>
              <a:rPr lang="en-US" dirty="0"/>
              <a:t>They love darkness rather than the light of Christ (their choice)</a:t>
            </a:r>
          </a:p>
          <a:p>
            <a:pPr lvl="1"/>
            <a:r>
              <a:rPr lang="en-US" dirty="0"/>
              <a:t>They keep practicing evil (their choice)</a:t>
            </a:r>
          </a:p>
          <a:p>
            <a:pPr lvl="1"/>
            <a:r>
              <a:rPr lang="en-US" dirty="0"/>
              <a:t>They willfully do not come to the light of Christ to avoid exposure (their choice)</a:t>
            </a:r>
          </a:p>
        </p:txBody>
      </p:sp>
    </p:spTree>
    <p:extLst>
      <p:ext uri="{BB962C8B-B14F-4D97-AF65-F5344CB8AC3E}">
        <p14:creationId xmlns:p14="http://schemas.microsoft.com/office/powerpoint/2010/main" val="39081550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Hebrews 11:6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2 Peter 3:4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Matthew 10:32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Faithfully walk with the Lord – 1 John 1:7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747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17</cp:revision>
  <cp:lastPrinted>2025-04-13T18:24:42Z</cp:lastPrinted>
  <dcterms:created xsi:type="dcterms:W3CDTF">2024-12-31T23:52:29Z</dcterms:created>
  <dcterms:modified xsi:type="dcterms:W3CDTF">2025-04-27T21:19:16Z</dcterms:modified>
</cp:coreProperties>
</file>