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58A2-94DF-8B16-CFC6-B3A8C2899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016F2-B144-4C33-4BF7-1270592A1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8A1B6-1E59-8343-0143-9CBB1816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1663E-8E71-43C1-CAD7-0107080E3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78703-3549-823C-868B-762009EA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uilding with a steeple on top&#10;&#10;Description automatically generated">
            <a:extLst>
              <a:ext uri="{FF2B5EF4-FFF2-40B4-BE49-F238E27FC236}">
                <a16:creationId xmlns:a16="http://schemas.microsoft.com/office/drawing/2014/main" id="{637C829D-124B-F9F6-0F91-ECFBE6E86D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177D8A-42DB-D5B3-0536-05B26DD2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9FF281-5B95-3F54-CEF1-3CD931D3D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BBF9E-4B30-F6E1-E03B-F965BB0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9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268E-B906-F0D4-4301-9D989072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F0EEA-E4AE-AFB7-9F22-ADB75C09D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FE6FE6-88E5-1514-480C-74EFF2A44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F06BB-262A-0660-79C9-5A8375C22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3E62A-EF4E-0507-6827-21AE297E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1305F-D6E6-9388-9BF7-842A9CA7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13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589C-3E23-6C8D-8391-985659746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A2FCCE-CE12-233A-5329-02C9DE8D19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3E469-9894-B075-C08E-14BE765DE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54E58E-DB89-AF36-9ACB-3504E5066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4E63D-926B-492C-29F5-23209C74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6B29D-9CB4-BA8B-0173-7DF751FF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51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92D1-8BBE-7B31-0790-F5DCE9E6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115CC-39DC-5C13-FD28-DA320433F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DA5F8-B95E-9094-DB34-3AF37206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B4753-042D-0AAF-9ADB-7B263F0E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22B7F-2D98-0B01-1929-72D2674B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3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C2C7-8F54-9AA8-750C-BD9C2FD894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18B9C-1112-C5CF-3072-FE4477C2C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916E1-FD20-37FB-8BDE-3018AD00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EFAB-9C92-0CCA-DA90-17025389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CFDC-0584-52B6-C2A2-C6978CA9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1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clouds&#10;&#10;Description automatically generated">
            <a:extLst>
              <a:ext uri="{FF2B5EF4-FFF2-40B4-BE49-F238E27FC236}">
                <a16:creationId xmlns:a16="http://schemas.microsoft.com/office/drawing/2014/main" id="{B984A876-CB7D-7DB6-2EDE-28BE73023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077E-DA7D-4A74-3DC6-D5328894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1253330"/>
            <a:ext cx="11883887" cy="560466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347663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805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white text&#10;&#10;Description automatically generated">
            <a:extLst>
              <a:ext uri="{FF2B5EF4-FFF2-40B4-BE49-F238E27FC236}">
                <a16:creationId xmlns:a16="http://schemas.microsoft.com/office/drawing/2014/main" id="{74237D0E-6482-F707-6105-6F4C2CBD6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077E-DA7D-4A74-3DC6-D5328894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1253330"/>
            <a:ext cx="11883887" cy="560466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347663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13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clouds&#10;&#10;Description automatically generated">
            <a:extLst>
              <a:ext uri="{FF2B5EF4-FFF2-40B4-BE49-F238E27FC236}">
                <a16:creationId xmlns:a16="http://schemas.microsoft.com/office/drawing/2014/main" id="{F19FCB1B-66A3-C589-F2AC-8D33C0302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077E-DA7D-4A74-3DC6-D5328894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1253330"/>
            <a:ext cx="11883887" cy="560466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804863" indent="-347663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15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clouds&#10;&#10;Description automatically generated">
            <a:extLst>
              <a:ext uri="{FF2B5EF4-FFF2-40B4-BE49-F238E27FC236}">
                <a16:creationId xmlns:a16="http://schemas.microsoft.com/office/drawing/2014/main" id="{27AF1E58-C7AF-E393-0D70-B55CD324C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077E-DA7D-4A74-3DC6-D5328894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1253330"/>
            <a:ext cx="11883887" cy="5604669"/>
          </a:xfrm>
        </p:spPr>
        <p:txBody>
          <a:bodyPr>
            <a:normAutofit/>
          </a:bodyPr>
          <a:lstStyle>
            <a:lvl1pPr marL="339725" indent="-339725">
              <a:lnSpc>
                <a:spcPct val="100000"/>
              </a:lnSpc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7663">
              <a:lnSpc>
                <a:spcPct val="100000"/>
              </a:lnSpc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lnSpc>
                <a:spcPct val="100000"/>
              </a:lnSpc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lnSpc>
                <a:spcPct val="100000"/>
              </a:lnSpc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lnSpc>
                <a:spcPct val="100000"/>
              </a:lnSpc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57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474F-4C74-AB5C-7D69-054D7283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84E2A-2609-E535-8502-09E5BF6C1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96E86-4D69-64E5-3419-439E9201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D159C-26D0-4095-0576-BF9CE91B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7728D-EB16-E023-E2C8-6C87FDF3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2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D9E0-331D-9700-49F8-6D5484B1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4BEE-0EEA-43B0-DBA8-8645DBE5D1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7CACA-B3E7-533D-A80F-1E0B2BA41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8731D-4336-2B6C-F9DD-1D3D0FA5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4A9A5-DA9F-5BD8-9857-EFB68A73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60542-526D-13D8-F858-DCFE818A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3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33450-4A7B-D9FF-FFFC-FD979EEC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3A783-F383-ED9A-1FC0-AB3C79CCF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37888-9128-9814-8FCB-8E3E9E1A4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1B4F3A-3EA6-1806-CF2E-8287DC8BF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4FEEB4-B8F6-B7B7-2F7D-C64F87E66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31CA6-8B88-FF72-8BED-D8C6794C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76401-F354-AC25-7ED9-5A0460EF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F6A6F-9FB1-ADBB-02DC-FBCC1E5A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5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C264C-4FA9-83A0-4987-995C565B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50C22-A275-43D5-21A0-09EEB3396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2466D-954B-14FD-D86C-A668882B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D0A3A-FD83-427D-51D9-61E20CB4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5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1C11C-8E14-8B76-F46B-55031F40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A5665-A029-BD9D-32F0-C29AE7AD1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2CA8E-94DC-F31A-B46E-3C8FF4C3EF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DB25E-0B79-4EB3-8C09-8DBD68FC30B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27E8-24A4-E13F-6B8D-33CBD8C3E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5FA2C-D421-5CBB-593E-FD5AAD6B4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CB432-A188-4945-9D89-A39EF5DED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0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2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E3B0EE-E093-20E1-F886-3EEE3ACE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pic>
        <p:nvPicPr>
          <p:cNvPr id="7" name="Picture 6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2F382D3C-DD8D-7B25-C655-893F79125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669" y="2101399"/>
            <a:ext cx="10412698" cy="5714286"/>
          </a:xfrm>
          <a:prstGeom prst="rect">
            <a:avLst/>
          </a:prstGeom>
        </p:spPr>
      </p:pic>
      <p:pic>
        <p:nvPicPr>
          <p:cNvPr id="10" name="Picture 9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EB989497-99CC-C098-4D97-8B9D6A4DE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693"/>
            <a:ext cx="12190992" cy="5809008"/>
          </a:xfrm>
          <a:prstGeom prst="rect">
            <a:avLst/>
          </a:prstGeom>
        </p:spPr>
      </p:pic>
      <p:pic>
        <p:nvPicPr>
          <p:cNvPr id="16" name="Picture 15" descr="A table full of food&#10;&#10;Description automatically generated">
            <a:extLst>
              <a:ext uri="{FF2B5EF4-FFF2-40B4-BE49-F238E27FC236}">
                <a16:creationId xmlns:a16="http://schemas.microsoft.com/office/drawing/2014/main" id="{AA9290C2-2DE3-8FC3-4EC0-F365BF6D5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" y="0"/>
            <a:ext cx="12192504" cy="6871795"/>
          </a:xfrm>
          <a:prstGeom prst="rect">
            <a:avLst/>
          </a:prstGeom>
        </p:spPr>
      </p:pic>
      <p:pic>
        <p:nvPicPr>
          <p:cNvPr id="17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FA8D07D-74D3-24BF-F7AE-64AF8CB6B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05"/>
          <a:stretch/>
        </p:blipFill>
        <p:spPr>
          <a:xfrm>
            <a:off x="-2016" y="567"/>
            <a:ext cx="12190992" cy="2399733"/>
          </a:xfrm>
          <a:prstGeom prst="rect">
            <a:avLst/>
          </a:prstGeom>
        </p:spPr>
      </p:pic>
      <p:pic>
        <p:nvPicPr>
          <p:cNvPr id="4" name="Picture 3" descr="A group of children smiling&#10;&#10;Description automatically generated">
            <a:extLst>
              <a:ext uri="{FF2B5EF4-FFF2-40B4-BE49-F238E27FC236}">
                <a16:creationId xmlns:a16="http://schemas.microsoft.com/office/drawing/2014/main" id="{3E0FB770-3BCF-42A2-1326-3E31141BF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9" y="281354"/>
            <a:ext cx="11549551" cy="6576079"/>
          </a:xfrm>
          <a:prstGeom prst="rect">
            <a:avLst/>
          </a:prstGeom>
        </p:spPr>
      </p:pic>
      <p:pic>
        <p:nvPicPr>
          <p:cNvPr id="19" name="Picture 18" descr="A group of elderly people on a track&#10;&#10;Description automatically generated">
            <a:extLst>
              <a:ext uri="{FF2B5EF4-FFF2-40B4-BE49-F238E27FC236}">
                <a16:creationId xmlns:a16="http://schemas.microsoft.com/office/drawing/2014/main" id="{9D2F494C-B669-DF4C-F86E-93D645F56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7" y="2220"/>
            <a:ext cx="12212630" cy="6869604"/>
          </a:xfrm>
          <a:prstGeom prst="rect">
            <a:avLst/>
          </a:prstGeom>
        </p:spPr>
      </p:pic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B715456-0FB9-1B21-F12D-F0F8C0973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05"/>
          <a:stretch/>
        </p:blipFill>
        <p:spPr>
          <a:xfrm>
            <a:off x="-6031" y="-11859"/>
            <a:ext cx="12190992" cy="23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253285-1D04-2686-98E6-BC105DF5E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In man’s eyes, those who serve are looked down upon (Luke 22:27; Mark 10:42)</a:t>
            </a:r>
          </a:p>
          <a:p>
            <a:r>
              <a:rPr lang="en-US" sz="2600" dirty="0"/>
              <a:t>In God’s eyes, those who serve are “great” and “first” (Mark 9:35; 10:43-44)</a:t>
            </a:r>
          </a:p>
          <a:p>
            <a:r>
              <a:rPr lang="en-US" sz="2600" dirty="0"/>
              <a:t>Servants of the church are recognized and honored by God (Rom. 16:1; John 12:26)</a:t>
            </a:r>
          </a:p>
          <a:p>
            <a:r>
              <a:rPr lang="en-US" sz="2600" dirty="0"/>
              <a:t>Servants of the church get to minister to each other (Heb. 6:10)</a:t>
            </a:r>
          </a:p>
          <a:p>
            <a:r>
              <a:rPr lang="en-US" sz="2600" dirty="0"/>
              <a:t>Servants of the church can addict themselves to serving (1 Cor. 16:15)</a:t>
            </a:r>
          </a:p>
          <a:p>
            <a:r>
              <a:rPr lang="en-US" sz="2600" dirty="0"/>
              <a:t>Servants of the church look like Jesus (Matt. 20:28; Mark 10:45; Luke 22:27)</a:t>
            </a:r>
          </a:p>
          <a:p>
            <a:r>
              <a:rPr lang="en-US" sz="2600" dirty="0"/>
              <a:t>Servants of the church are actually serving Jesus (Matt. 25:40, 44, 45; Col. 3:23-24)</a:t>
            </a:r>
          </a:p>
          <a:p>
            <a:r>
              <a:rPr lang="en-US" sz="2600" dirty="0"/>
              <a:t>Servants of the church serve as God has blessed and to God’s glory (1 Pet. 4:10-11)</a:t>
            </a:r>
          </a:p>
          <a:p>
            <a:r>
              <a:rPr lang="en-US" sz="2600" dirty="0"/>
              <a:t>THE CHURCH NEEDS MORE!</a:t>
            </a:r>
          </a:p>
        </p:txBody>
      </p:sp>
    </p:spTree>
    <p:extLst>
      <p:ext uri="{BB962C8B-B14F-4D97-AF65-F5344CB8AC3E}">
        <p14:creationId xmlns:p14="http://schemas.microsoft.com/office/powerpoint/2010/main" val="26005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253285-1D04-2686-98E6-BC105DF5E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Being a preacher is not a job where it’s all about you (1 Cor. 3:5-7)</a:t>
            </a:r>
          </a:p>
          <a:p>
            <a:r>
              <a:rPr lang="en-US" dirty="0"/>
              <a:t>Being a preacher, like Jesus, is about being a minister/servant (1 Tim. 4:6)</a:t>
            </a:r>
          </a:p>
          <a:p>
            <a:r>
              <a:rPr lang="en-US" dirty="0"/>
              <a:t>You get to be a minister of the Word (Acts 6:4)</a:t>
            </a:r>
          </a:p>
          <a:p>
            <a:r>
              <a:rPr lang="en-US" dirty="0"/>
              <a:t>You get to be a minister of the gospel (Col. 1:23)</a:t>
            </a:r>
          </a:p>
          <a:p>
            <a:r>
              <a:rPr lang="en-US" dirty="0"/>
              <a:t>You get to be a minister of reconciliation (2 Cor. 5:18)</a:t>
            </a:r>
          </a:p>
          <a:p>
            <a:r>
              <a:rPr lang="en-US" dirty="0"/>
              <a:t>You get to be a minister of (and to and for) the church (Col. 1:24-25)</a:t>
            </a:r>
          </a:p>
          <a:p>
            <a:r>
              <a:rPr lang="en-US" dirty="0"/>
              <a:t>You get to be a fellow laborer with ministers around the world (1 Thess. 3:2)</a:t>
            </a:r>
          </a:p>
          <a:p>
            <a:r>
              <a:rPr lang="en-US" dirty="0"/>
              <a:t>You get to serve the Lord and serve His church with joy (Acts 20:24)</a:t>
            </a:r>
          </a:p>
          <a:p>
            <a:r>
              <a:rPr lang="en-US" dirty="0"/>
              <a:t>Your boss is…God (2 Cor. 6:4; 1 Thess. 3:2), Jesus Christ (1 Tim. 4:6; Phil. 1:1)</a:t>
            </a:r>
          </a:p>
          <a:p>
            <a:r>
              <a:rPr lang="en-US" dirty="0"/>
              <a:t>THE CHURCH NEEDS MORE!</a:t>
            </a:r>
          </a:p>
        </p:txBody>
      </p:sp>
    </p:spTree>
    <p:extLst>
      <p:ext uri="{BB962C8B-B14F-4D97-AF65-F5344CB8AC3E}">
        <p14:creationId xmlns:p14="http://schemas.microsoft.com/office/powerpoint/2010/main" val="395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253285-1D04-2686-98E6-BC105DF5E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1253330"/>
            <a:ext cx="11921288" cy="5604669"/>
          </a:xfrm>
        </p:spPr>
        <p:txBody>
          <a:bodyPr>
            <a:normAutofit/>
          </a:bodyPr>
          <a:lstStyle/>
          <a:p>
            <a:r>
              <a:rPr lang="en-US" dirty="0"/>
              <a:t>Deacons are special servants in the church who get to do special tasks designated by the elders</a:t>
            </a:r>
          </a:p>
          <a:p>
            <a:r>
              <a:rPr lang="en-US" dirty="0"/>
              <a:t>A deacon must “first be tested,” proved to be a willing servant (1 Tim. 3:10)</a:t>
            </a:r>
          </a:p>
          <a:p>
            <a:r>
              <a:rPr lang="en-US" dirty="0"/>
              <a:t>A deacon must meet the God-given qualifications (1 Tim. 3:8-13)</a:t>
            </a:r>
          </a:p>
          <a:p>
            <a:r>
              <a:rPr lang="en-US" dirty="0"/>
              <a:t>A deacon’s wife must meet the God-given qualifications (1 Tim. 3:11)</a:t>
            </a:r>
          </a:p>
          <a:p>
            <a:r>
              <a:rPr lang="en-US" dirty="0"/>
              <a:t>A deacon must serve and minister well (1 Tim. 3:13)</a:t>
            </a:r>
          </a:p>
          <a:p>
            <a:r>
              <a:rPr lang="en-US" dirty="0"/>
              <a:t>A deacon is an example to whom others look and follow (Acts 6:3)</a:t>
            </a:r>
          </a:p>
          <a:p>
            <a:r>
              <a:rPr lang="en-US" dirty="0"/>
              <a:t>THE CHURCH NEEDS MORE!</a:t>
            </a:r>
          </a:p>
        </p:txBody>
      </p:sp>
    </p:spTree>
    <p:extLst>
      <p:ext uri="{BB962C8B-B14F-4D97-AF65-F5344CB8AC3E}">
        <p14:creationId xmlns:p14="http://schemas.microsoft.com/office/powerpoint/2010/main" val="1141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253285-1D04-2686-98E6-BC105DF5E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0" y="1253330"/>
            <a:ext cx="11604702" cy="5604669"/>
          </a:xfrm>
        </p:spPr>
        <p:txBody>
          <a:bodyPr>
            <a:normAutofit/>
          </a:bodyPr>
          <a:lstStyle/>
          <a:p>
            <a:r>
              <a:rPr lang="en-US" dirty="0"/>
              <a:t>Believe that Jesus is the Son of God – John 8:24</a:t>
            </a:r>
          </a:p>
          <a:p>
            <a:r>
              <a:rPr lang="en-US" dirty="0"/>
              <a:t>Repent of your sins and turn toward God – Acts 17:30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immersed into Christ – Acts 22:16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register you in heaven – Hebrews 12:23</a:t>
            </a:r>
          </a:p>
          <a:p>
            <a:r>
              <a:rPr lang="en-US" dirty="0"/>
              <a:t>Serve the Lord faithfully – Matthew 25:23</a:t>
            </a:r>
          </a:p>
        </p:txBody>
      </p:sp>
    </p:spTree>
    <p:extLst>
      <p:ext uri="{BB962C8B-B14F-4D97-AF65-F5344CB8AC3E}">
        <p14:creationId xmlns:p14="http://schemas.microsoft.com/office/powerpoint/2010/main" val="31234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487</Words>
  <Application>Microsoft Office PowerPoint</Application>
  <PresentationFormat>Widescreen</PresentationFormat>
  <Paragraphs>34</Paragraphs>
  <Slides>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2025-02-21T01:46:01Z</dcterms:created>
  <dcterms:modified xsi:type="dcterms:W3CDTF">2025-02-23T13:35:25Z</dcterms:modified>
</cp:coreProperties>
</file>