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5"/>
  </p:notesMasterIdLst>
  <p:sldIdLst>
    <p:sldId id="1440" r:id="rId2"/>
    <p:sldId id="1900" r:id="rId3"/>
    <p:sldId id="1951" r:id="rId4"/>
    <p:sldId id="1952" r:id="rId5"/>
    <p:sldId id="1953" r:id="rId6"/>
    <p:sldId id="1954" r:id="rId7"/>
    <p:sldId id="1955" r:id="rId8"/>
    <p:sldId id="1956" r:id="rId9"/>
    <p:sldId id="1959" r:id="rId10"/>
    <p:sldId id="1960" r:id="rId11"/>
    <p:sldId id="1961" r:id="rId12"/>
    <p:sldId id="1903" r:id="rId13"/>
    <p:sldId id="1962" r:id="rId14"/>
    <p:sldId id="1963" r:id="rId15"/>
    <p:sldId id="1964" r:id="rId16"/>
    <p:sldId id="1965" r:id="rId17"/>
    <p:sldId id="1966" r:id="rId18"/>
    <p:sldId id="1950" r:id="rId19"/>
    <p:sldId id="1967" r:id="rId20"/>
    <p:sldId id="1968" r:id="rId21"/>
    <p:sldId id="1969" r:id="rId22"/>
    <p:sldId id="1970" r:id="rId23"/>
    <p:sldId id="1831" r:id="rId24"/>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FF66"/>
    <a:srgbClr val="FFCC99"/>
    <a:srgbClr val="FA3A1A"/>
    <a:srgbClr val="4472C4"/>
    <a:srgbClr val="F1EB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autoAdjust="0"/>
  </p:normalViewPr>
  <p:slideViewPr>
    <p:cSldViewPr snapToGrid="0">
      <p:cViewPr varScale="1">
        <p:scale>
          <a:sx n="92" d="100"/>
          <a:sy n="92" d="100"/>
        </p:scale>
        <p:origin x="108" y="444"/>
      </p:cViewPr>
      <p:guideLst>
        <p:guide orient="horz" pos="2160"/>
        <p:guide pos="3864"/>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7AC6164B-2F14-85D6-021B-3ED17D56EB28}"/>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0A8020D0-DA0D-6B50-0CC5-64E83158726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EF2A346E-0CFD-3377-5BC5-8385A74248C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301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407DEF49-D73B-CBD4-AD03-69FDE1098C27}"/>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225ABB6D-15AC-EE8F-AB82-85B685BE6BC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994510C1-BAFA-352F-C2C3-66F94F4A799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1818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26C2BBFD-0354-24A1-43D3-E3814BA0E241}"/>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D98900ED-48DC-7660-1165-0A70B8B03ED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D72F0E2C-9C44-8F40-BBDC-7C8FE9DC7BC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606138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C4F8CE1E-80B5-0A03-6D62-4D6876AEAD76}"/>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4FD0D915-3AE7-02D5-8004-B7B7A8B7806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B9E85432-AB78-3279-E3A2-AD0FE8B89FD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31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94C9B22A-0675-5E86-9C71-5EE5AB4168AB}"/>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A2676383-967A-D859-97B5-29ECA731176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14C0341D-5F99-FAF7-2093-DECB4656647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48605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4340959E-698F-46EE-ACF7-BEE2BFE1FA21}"/>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68093211-E9DB-74E7-2750-44514283787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510E3DC2-05FD-B249-94D2-6F3924B411E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85030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3D3CC5D2-2157-5E49-F07C-67BFBA75AC86}"/>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93A51DDB-FA20-8D92-F7C2-8DB25FB2107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0B20B5BE-7F1D-D278-C739-D454808666B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2035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A1E54F5C-5B18-1519-8636-C73E6532A190}"/>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86E660D3-94C7-F2BE-6804-6688AFC226F2}"/>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62F4784E-72B9-348B-924C-C5D6E8B1F55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7666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0D116DE9-10B2-9CFD-5C8A-A41D95DD46D5}"/>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7EC48857-E8E8-80C4-38B0-78677DAE4BE8}"/>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BD7A47F1-CF86-F396-0417-9341959B79F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96860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F5323FE7-1ECB-0DDD-5BB6-EEFFCF8BB681}"/>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E890D205-CB37-515E-7BBF-579D3939CC4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C059E585-E62E-0575-7D7A-AC5E5CE2860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9791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5972FBF5-76B5-8A90-1ABF-31261B17C6D1}"/>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CBF45C91-477B-AE09-0732-860663DA23C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667708C6-E39E-4F27-73D0-EC9C214EAB8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989672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731D6427-56E8-CC40-C04C-3703DCA9D630}"/>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799EBE9E-B096-36F6-3545-511357F5B4A9}"/>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788EB1B0-9A6C-67EB-BD01-39066A6C854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76432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3BFAB7BD-C1B5-13F3-9CBB-AD611C5A3FF1}"/>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DFA8C986-A89F-6BBE-2AF6-AB58F4113478}"/>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6B094CD9-1753-2ACC-DC33-303FC3F4E56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78251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6F8CBF1B-7540-FF28-D294-1777EE9C0E05}"/>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2F75D599-9AD8-DB3F-6B9A-1D61AC368FF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EFE6EF1D-FBF4-AA90-1F1F-4854B7C2027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05165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4569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CED57F5E-8B0D-1371-C205-D1085F01DF7E}"/>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B86F6F9B-7848-B5AF-DB86-4EB8AB352ADC}"/>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EFDBCE5C-1D05-F663-8515-0405064BEAA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8758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0A81AD7E-04A0-57ED-79F2-96759B84A1CA}"/>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8C2DA8EB-0053-EE82-EC71-01392D67035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AE4EBBC7-A4DD-44C9-3AAF-8CA744ED12F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9686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ABA82959-5A2C-2B57-F172-24092297E244}"/>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0AD55F02-99B3-39BE-C870-D6F563109D7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5ABEB2F7-182B-B6A3-23F1-82E9121FBD6E}"/>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2232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2DC118B8-44F5-9516-4B53-9D66341F8B04}"/>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8B766232-03DC-8EC6-0E1A-1BB56CCC303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97D46E7F-4C4B-2185-DC61-E0FCB1BA6B6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2455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52A24354-EB4B-18B2-F606-1A43E8D9D3E7}"/>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6DFDBB58-2EE8-97D1-E9E3-57F0D5D4E315}"/>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D57203B7-314E-1930-D9BE-8495FEC0AE2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843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579A788E-E0E0-3CED-E280-2C5C09D65494}"/>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9A242F5E-B7A3-AF72-9D29-51BD5483C48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CA5C748C-0028-4225-1385-6288EB655B7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92911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41D74F39-CD17-D7E8-4B7F-1349DF4ECF02}"/>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2B225C0B-502E-FC22-8669-D29A91B8855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a:extLst>
              <a:ext uri="{FF2B5EF4-FFF2-40B4-BE49-F238E27FC236}">
                <a16:creationId xmlns:a16="http://schemas.microsoft.com/office/drawing/2014/main" id="{149D6608-1B7E-8F83-8BED-6E3D0D9DF7E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471784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66574"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6000" b="1" dirty="0"/>
              <a:t>Jesus </a:t>
            </a:r>
            <a:r>
              <a:rPr lang="en-US" sz="6000" b="1"/>
              <a:t>is Reigning</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1 Cor. 15:24-28</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8B3A549B-BD54-1526-C497-3CB731C6D372}"/>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2590C033-A0A2-BB3E-DBA3-09521D1EB8EA}"/>
              </a:ext>
            </a:extLst>
          </p:cNvPr>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 in the Context of the Text</a:t>
            </a:r>
          </a:p>
        </p:txBody>
      </p:sp>
      <p:sp>
        <p:nvSpPr>
          <p:cNvPr id="2" name="TextBox 1">
            <a:extLst>
              <a:ext uri="{FF2B5EF4-FFF2-40B4-BE49-F238E27FC236}">
                <a16:creationId xmlns:a16="http://schemas.microsoft.com/office/drawing/2014/main" id="{14633189-475D-6E47-1273-06AF543FA7D3}"/>
              </a:ext>
            </a:extLst>
          </p:cNvPr>
          <p:cNvSpPr txBox="1"/>
          <p:nvPr/>
        </p:nvSpPr>
        <p:spPr>
          <a:xfrm>
            <a:off x="638629" y="1603488"/>
            <a:ext cx="10914742" cy="4001095"/>
          </a:xfrm>
          <a:prstGeom prst="rect">
            <a:avLst/>
          </a:prstGeom>
          <a:noFill/>
        </p:spPr>
        <p:txBody>
          <a:bodyPr wrap="square" rtlCol="0">
            <a:spAutoFit/>
          </a:bodyPr>
          <a:lstStyle/>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1 Corinthians is the longest chapter in the epistles</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begins with “first of all” –that which is above all other thoughts</a:t>
            </a:r>
          </a:p>
          <a:p>
            <a:pPr marL="457200" marR="0" indent="-457200" algn="just" rtl="0">
              <a:spcAft>
                <a:spcPts val="600"/>
              </a:spcAft>
              <a:buClr>
                <a:schemeClr val="bg1"/>
              </a:buClr>
              <a:buFont typeface="Arial" panose="020B0604020202020204" pitchFamily="34" charset="0"/>
              <a:buChar char="•"/>
            </a:pPr>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Jesus was raised and seen by over 500 hundred witnesses (vs. 1-11)</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Jesus, His resurrection, preaching, hope, and destiny (vs. 12-23)</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reigns, He is Lord of Lord, King of Kings, the only Potentate</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But is God Himself subject to Him</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Tonight’s lesson shows when that He is the “acting Potentate” and give us insight into the Godhead only seen in this passage</a:t>
            </a:r>
          </a:p>
        </p:txBody>
      </p:sp>
    </p:spTree>
    <p:extLst>
      <p:ext uri="{BB962C8B-B14F-4D97-AF65-F5344CB8AC3E}">
        <p14:creationId xmlns:p14="http://schemas.microsoft.com/office/powerpoint/2010/main" val="4201865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6E4CE212-23BE-8685-89F8-80855FFC04B2}"/>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90477860-EA17-0E87-E059-70973B7DEF00}"/>
              </a:ext>
            </a:extLst>
          </p:cNvPr>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Looking at the Text </a:t>
            </a:r>
            <a:endPar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03744061-717B-09B4-725F-9514954E9811}"/>
              </a:ext>
            </a:extLst>
          </p:cNvPr>
          <p:cNvSpPr txBox="1"/>
          <p:nvPr/>
        </p:nvSpPr>
        <p:spPr>
          <a:xfrm>
            <a:off x="666338" y="1579133"/>
            <a:ext cx="4653807" cy="4832092"/>
          </a:xfrm>
          <a:prstGeom prst="rect">
            <a:avLst/>
          </a:prstGeom>
          <a:noFill/>
          <a:ln w="38100">
            <a:solidFill>
              <a:srgbClr val="0000CC"/>
            </a:solidFill>
          </a:ln>
        </p:spPr>
        <p:txBody>
          <a:bodyPr wrap="square" rtlCol="0">
            <a:spAutoFit/>
          </a:bodyPr>
          <a:lstStyle/>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  Then comes the end, when He delivers the kingdom to God the Father, when He puts an end to all rule and all authority and power.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25  For He must reign till He has put all enemies under His feet.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26  The last enemy that will be destroyed is death. </a:t>
            </a:r>
          </a:p>
          <a:p>
            <a:pPr marR="0" algn="just" rtl="0"/>
            <a:endParaRPr lang="en-US" sz="1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r>
              <a:rPr lang="en-US" sz="1600" b="1" dirty="0">
                <a:solidFill>
                  <a:schemeClr val="bg1"/>
                </a:solidFill>
                <a:latin typeface="Calibri" panose="020F0502020204030204" pitchFamily="34" charset="0"/>
                <a:ea typeface="Calibri" panose="020F0502020204030204" pitchFamily="34" charset="0"/>
                <a:cs typeface="Calibri" panose="020F0502020204030204" pitchFamily="34" charset="0"/>
              </a:rPr>
              <a:t>                                                       -continued-</a:t>
            </a:r>
            <a:endParaRPr lang="en-US" sz="1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r>
              <a:rPr lang="en-US" altLang="en-US" sz="1600" b="1" dirty="0">
                <a:solidFill>
                  <a:schemeClr val="bg1"/>
                </a:solidFill>
                <a:latin typeface="Calibri" panose="020F0502020204030204" pitchFamily="34" charset="0"/>
                <a:cs typeface="Calibri" panose="020F0502020204030204" pitchFamily="34" charset="0"/>
              </a:rPr>
              <a:t> </a:t>
            </a:r>
          </a:p>
        </p:txBody>
      </p:sp>
      <p:sp>
        <p:nvSpPr>
          <p:cNvPr id="2" name="TextBox 1">
            <a:extLst>
              <a:ext uri="{FF2B5EF4-FFF2-40B4-BE49-F238E27FC236}">
                <a16:creationId xmlns:a16="http://schemas.microsoft.com/office/drawing/2014/main" id="{879400A1-D96C-B513-4F8A-D415FC959FCB}"/>
              </a:ext>
            </a:extLst>
          </p:cNvPr>
          <p:cNvSpPr txBox="1"/>
          <p:nvPr/>
        </p:nvSpPr>
        <p:spPr>
          <a:xfrm>
            <a:off x="5830349" y="1579133"/>
            <a:ext cx="5695313" cy="1107996"/>
          </a:xfrm>
          <a:prstGeom prst="rect">
            <a:avLst/>
          </a:prstGeom>
          <a:noFill/>
          <a:ln w="38100">
            <a:solidFill>
              <a:srgbClr val="0000CC"/>
            </a:solidFill>
          </a:ln>
        </p:spPr>
        <p:txBody>
          <a:bodyPr wrap="square" rtlCol="0">
            <a:spAutoFit/>
          </a:bodyPr>
          <a:lstStyle/>
          <a:p>
            <a:pPr algn="ctr">
              <a:spcAft>
                <a:spcPts val="1200"/>
              </a:spcAft>
              <a:buClr>
                <a:schemeClr val="bg1"/>
              </a:buCl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Reigns</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1200"/>
              </a:spcAft>
              <a:buClr>
                <a:schemeClr val="bg1"/>
              </a:buClr>
              <a:buFont typeface="Arial" panose="020B0604020202020204" pitchFamily="34" charset="0"/>
              <a:buChar char="•"/>
            </a:pP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39739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FB93CEA9-D4C5-E217-CEDE-BB56681AFE17}"/>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4DA71389-DC90-F99D-03B5-4519D358CC47}"/>
              </a:ext>
            </a:extLst>
          </p:cNvPr>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Looking at the Text </a:t>
            </a:r>
            <a:endPar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D4325C97-CB8F-13F4-8A69-986499EC7CD4}"/>
              </a:ext>
            </a:extLst>
          </p:cNvPr>
          <p:cNvSpPr txBox="1"/>
          <p:nvPr/>
        </p:nvSpPr>
        <p:spPr>
          <a:xfrm>
            <a:off x="666338" y="1579133"/>
            <a:ext cx="4653807" cy="4832092"/>
          </a:xfrm>
          <a:prstGeom prst="rect">
            <a:avLst/>
          </a:prstGeom>
          <a:noFill/>
          <a:ln w="38100">
            <a:solidFill>
              <a:srgbClr val="0000CC"/>
            </a:solidFill>
          </a:ln>
        </p:spPr>
        <p:txBody>
          <a:bodyPr wrap="square" rtlCol="0">
            <a:spAutoFit/>
          </a:bodyPr>
          <a:lstStyle/>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  Then comes the end, when He delivers the kingdom to God the Father, when He puts an end to all rule and all authority and power.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25  For He must reign till He has put all enemies under His feet.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26  The last enemy that will be destroyed is death. </a:t>
            </a:r>
          </a:p>
          <a:p>
            <a:pPr marR="0" algn="just" rtl="0"/>
            <a:endParaRPr lang="en-US" sz="1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r>
              <a:rPr lang="en-US" sz="1600" b="1" dirty="0">
                <a:solidFill>
                  <a:schemeClr val="bg1"/>
                </a:solidFill>
                <a:latin typeface="Calibri" panose="020F0502020204030204" pitchFamily="34" charset="0"/>
                <a:ea typeface="Calibri" panose="020F0502020204030204" pitchFamily="34" charset="0"/>
                <a:cs typeface="Calibri" panose="020F0502020204030204" pitchFamily="34" charset="0"/>
              </a:rPr>
              <a:t>                                                       -continued-</a:t>
            </a:r>
            <a:endParaRPr lang="en-US" sz="1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r>
              <a:rPr lang="en-US" altLang="en-US" sz="1600" b="1" dirty="0">
                <a:solidFill>
                  <a:schemeClr val="bg1"/>
                </a:solidFill>
                <a:latin typeface="Calibri" panose="020F0502020204030204" pitchFamily="34" charset="0"/>
                <a:cs typeface="Calibri" panose="020F0502020204030204" pitchFamily="34" charset="0"/>
              </a:rPr>
              <a:t> </a:t>
            </a:r>
          </a:p>
        </p:txBody>
      </p:sp>
      <p:sp>
        <p:nvSpPr>
          <p:cNvPr id="2" name="TextBox 1">
            <a:extLst>
              <a:ext uri="{FF2B5EF4-FFF2-40B4-BE49-F238E27FC236}">
                <a16:creationId xmlns:a16="http://schemas.microsoft.com/office/drawing/2014/main" id="{D76762B8-CAB0-E0C8-F25D-214AD08E0177}"/>
              </a:ext>
            </a:extLst>
          </p:cNvPr>
          <p:cNvSpPr txBox="1"/>
          <p:nvPr/>
        </p:nvSpPr>
        <p:spPr>
          <a:xfrm>
            <a:off x="5830349" y="1579133"/>
            <a:ext cx="5695313" cy="1107996"/>
          </a:xfrm>
          <a:prstGeom prst="rect">
            <a:avLst/>
          </a:prstGeom>
          <a:noFill/>
          <a:ln w="38100">
            <a:solidFill>
              <a:srgbClr val="0000CC"/>
            </a:solidFill>
          </a:ln>
        </p:spPr>
        <p:txBody>
          <a:bodyPr wrap="square" rtlCol="0">
            <a:spAutoFit/>
          </a:bodyPr>
          <a:lstStyle/>
          <a:p>
            <a:pPr algn="ctr">
              <a:spcAft>
                <a:spcPts val="1200"/>
              </a:spcAft>
              <a:buClr>
                <a:schemeClr val="bg1"/>
              </a:buCl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Reigns</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reigns now (v. 25)</a:t>
            </a:r>
          </a:p>
        </p:txBody>
      </p:sp>
    </p:spTree>
    <p:extLst>
      <p:ext uri="{BB962C8B-B14F-4D97-AF65-F5344CB8AC3E}">
        <p14:creationId xmlns:p14="http://schemas.microsoft.com/office/powerpoint/2010/main" val="2506458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D2BF4389-6195-B2C2-A2BF-F0C8DED545FE}"/>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D3440A8B-8FAD-C2A1-4A0F-2B3E182CEB01}"/>
              </a:ext>
            </a:extLst>
          </p:cNvPr>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Looking at the Text </a:t>
            </a:r>
            <a:endPar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789198D8-A44B-CE1B-3347-0A72FDA35A31}"/>
              </a:ext>
            </a:extLst>
          </p:cNvPr>
          <p:cNvSpPr txBox="1"/>
          <p:nvPr/>
        </p:nvSpPr>
        <p:spPr>
          <a:xfrm>
            <a:off x="666338" y="1579133"/>
            <a:ext cx="4653807" cy="4832092"/>
          </a:xfrm>
          <a:prstGeom prst="rect">
            <a:avLst/>
          </a:prstGeom>
          <a:noFill/>
          <a:ln w="38100">
            <a:solidFill>
              <a:srgbClr val="0000CC"/>
            </a:solidFill>
          </a:ln>
        </p:spPr>
        <p:txBody>
          <a:bodyPr wrap="square" rtlCol="0">
            <a:spAutoFit/>
          </a:bodyPr>
          <a:lstStyle/>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  Then comes the end, when He delivers the kingdom to God the Father, when He puts an end to all rule and all authority and power.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25  For He must reign till He has put all enemies under His feet.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26  The last enemy that will be destroyed is death. </a:t>
            </a:r>
          </a:p>
          <a:p>
            <a:pPr marR="0" algn="just" rtl="0"/>
            <a:endParaRPr lang="en-US" sz="1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r>
              <a:rPr lang="en-US" sz="1600" b="1" dirty="0">
                <a:solidFill>
                  <a:schemeClr val="bg1"/>
                </a:solidFill>
                <a:latin typeface="Calibri" panose="020F0502020204030204" pitchFamily="34" charset="0"/>
                <a:ea typeface="Calibri" panose="020F0502020204030204" pitchFamily="34" charset="0"/>
                <a:cs typeface="Calibri" panose="020F0502020204030204" pitchFamily="34" charset="0"/>
              </a:rPr>
              <a:t>                                                       -continued-</a:t>
            </a:r>
            <a:endParaRPr lang="en-US" sz="1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r>
              <a:rPr lang="en-US" altLang="en-US" sz="1600" b="1" dirty="0">
                <a:solidFill>
                  <a:schemeClr val="bg1"/>
                </a:solidFill>
                <a:latin typeface="Calibri" panose="020F0502020204030204" pitchFamily="34" charset="0"/>
                <a:cs typeface="Calibri" panose="020F0502020204030204" pitchFamily="34" charset="0"/>
              </a:rPr>
              <a:t> </a:t>
            </a:r>
          </a:p>
        </p:txBody>
      </p:sp>
      <p:sp>
        <p:nvSpPr>
          <p:cNvPr id="2" name="TextBox 1">
            <a:extLst>
              <a:ext uri="{FF2B5EF4-FFF2-40B4-BE49-F238E27FC236}">
                <a16:creationId xmlns:a16="http://schemas.microsoft.com/office/drawing/2014/main" id="{8394F105-96D0-B0D8-D100-58A6277E7917}"/>
              </a:ext>
            </a:extLst>
          </p:cNvPr>
          <p:cNvSpPr txBox="1"/>
          <p:nvPr/>
        </p:nvSpPr>
        <p:spPr>
          <a:xfrm>
            <a:off x="5830349" y="1579133"/>
            <a:ext cx="5695313" cy="1631216"/>
          </a:xfrm>
          <a:prstGeom prst="rect">
            <a:avLst/>
          </a:prstGeom>
          <a:noFill/>
          <a:ln w="38100">
            <a:solidFill>
              <a:srgbClr val="0000CC"/>
            </a:solidFill>
          </a:ln>
        </p:spPr>
        <p:txBody>
          <a:bodyPr wrap="square" rtlCol="0">
            <a:spAutoFit/>
          </a:bodyPr>
          <a:lstStyle/>
          <a:p>
            <a:pPr algn="ctr">
              <a:spcAft>
                <a:spcPts val="1200"/>
              </a:spcAft>
              <a:buClr>
                <a:schemeClr val="bg1"/>
              </a:buCl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Reigns</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reigns now (v. 25)</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Given all dominion at ascension -Dan. 7</a:t>
            </a:r>
          </a:p>
        </p:txBody>
      </p:sp>
    </p:spTree>
    <p:extLst>
      <p:ext uri="{BB962C8B-B14F-4D97-AF65-F5344CB8AC3E}">
        <p14:creationId xmlns:p14="http://schemas.microsoft.com/office/powerpoint/2010/main" val="55168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56AD76DE-0E9B-1756-5EEA-5DEB90791B4E}"/>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E68117D9-AB49-C9E5-DF94-EADA1DD97641}"/>
              </a:ext>
            </a:extLst>
          </p:cNvPr>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Looking at the Text </a:t>
            </a:r>
            <a:endPar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85C24553-E5EC-D44D-959F-159F6758E1DC}"/>
              </a:ext>
            </a:extLst>
          </p:cNvPr>
          <p:cNvSpPr txBox="1"/>
          <p:nvPr/>
        </p:nvSpPr>
        <p:spPr>
          <a:xfrm>
            <a:off x="666338" y="1579133"/>
            <a:ext cx="4653807" cy="4832092"/>
          </a:xfrm>
          <a:prstGeom prst="rect">
            <a:avLst/>
          </a:prstGeom>
          <a:noFill/>
          <a:ln w="38100">
            <a:solidFill>
              <a:srgbClr val="0000CC"/>
            </a:solidFill>
          </a:ln>
        </p:spPr>
        <p:txBody>
          <a:bodyPr wrap="square" rtlCol="0">
            <a:spAutoFit/>
          </a:bodyPr>
          <a:lstStyle/>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  Then comes the end, when He delivers the kingdom to God the Father, when He puts an end to all rule and all authority and power.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25  For He must reign till He has put all enemies under His feet.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26  The last enemy that will be destroyed is death. </a:t>
            </a:r>
          </a:p>
          <a:p>
            <a:pPr marR="0" algn="just" rtl="0"/>
            <a:endParaRPr lang="en-US" sz="1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r>
              <a:rPr lang="en-US" sz="1600" b="1" dirty="0">
                <a:solidFill>
                  <a:schemeClr val="bg1"/>
                </a:solidFill>
                <a:latin typeface="Calibri" panose="020F0502020204030204" pitchFamily="34" charset="0"/>
                <a:ea typeface="Calibri" panose="020F0502020204030204" pitchFamily="34" charset="0"/>
                <a:cs typeface="Calibri" panose="020F0502020204030204" pitchFamily="34" charset="0"/>
              </a:rPr>
              <a:t>                                                       -continued-</a:t>
            </a:r>
            <a:endParaRPr lang="en-US" sz="1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r>
              <a:rPr lang="en-US" altLang="en-US" sz="1600" b="1" dirty="0">
                <a:solidFill>
                  <a:schemeClr val="bg1"/>
                </a:solidFill>
                <a:latin typeface="Calibri" panose="020F0502020204030204" pitchFamily="34" charset="0"/>
                <a:cs typeface="Calibri" panose="020F0502020204030204" pitchFamily="34" charset="0"/>
              </a:rPr>
              <a:t> </a:t>
            </a:r>
          </a:p>
        </p:txBody>
      </p:sp>
      <p:sp>
        <p:nvSpPr>
          <p:cNvPr id="2" name="TextBox 1">
            <a:extLst>
              <a:ext uri="{FF2B5EF4-FFF2-40B4-BE49-F238E27FC236}">
                <a16:creationId xmlns:a16="http://schemas.microsoft.com/office/drawing/2014/main" id="{D30DB3CA-CFB3-C87B-21DB-9D07BD007278}"/>
              </a:ext>
            </a:extLst>
          </p:cNvPr>
          <p:cNvSpPr txBox="1"/>
          <p:nvPr/>
        </p:nvSpPr>
        <p:spPr>
          <a:xfrm>
            <a:off x="5830349" y="1579133"/>
            <a:ext cx="5695313" cy="2523768"/>
          </a:xfrm>
          <a:prstGeom prst="rect">
            <a:avLst/>
          </a:prstGeom>
          <a:noFill/>
          <a:ln w="38100">
            <a:solidFill>
              <a:srgbClr val="0000CC"/>
            </a:solidFill>
          </a:ln>
        </p:spPr>
        <p:txBody>
          <a:bodyPr wrap="square" rtlCol="0">
            <a:spAutoFit/>
          </a:bodyPr>
          <a:lstStyle/>
          <a:p>
            <a:pPr algn="ctr">
              <a:spcAft>
                <a:spcPts val="1200"/>
              </a:spcAft>
              <a:buClr>
                <a:schemeClr val="bg1"/>
              </a:buCl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Reigns</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reigns now (v. 25)</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Given all dominion at ascension -Dan. 7</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will reign until all His enemies are destroyed (v. 25)</a:t>
            </a:r>
          </a:p>
        </p:txBody>
      </p:sp>
    </p:spTree>
    <p:extLst>
      <p:ext uri="{BB962C8B-B14F-4D97-AF65-F5344CB8AC3E}">
        <p14:creationId xmlns:p14="http://schemas.microsoft.com/office/powerpoint/2010/main" val="3569079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FB95E6FA-EBD3-ABD7-A4D2-54FD1EBAD1D2}"/>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19B90B62-3818-EE46-6F40-FECD59934201}"/>
              </a:ext>
            </a:extLst>
          </p:cNvPr>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Looking at the Text </a:t>
            </a:r>
            <a:endPar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2F0BDEA-8962-7637-9AA2-502450F0EBEF}"/>
              </a:ext>
            </a:extLst>
          </p:cNvPr>
          <p:cNvSpPr txBox="1"/>
          <p:nvPr/>
        </p:nvSpPr>
        <p:spPr>
          <a:xfrm>
            <a:off x="666338" y="1579133"/>
            <a:ext cx="4653807" cy="4832092"/>
          </a:xfrm>
          <a:prstGeom prst="rect">
            <a:avLst/>
          </a:prstGeom>
          <a:noFill/>
          <a:ln w="38100">
            <a:solidFill>
              <a:srgbClr val="0000CC"/>
            </a:solidFill>
          </a:ln>
        </p:spPr>
        <p:txBody>
          <a:bodyPr wrap="square" rtlCol="0">
            <a:spAutoFit/>
          </a:bodyPr>
          <a:lstStyle/>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  Then comes the end, when He delivers the kingdom to God the Father, when He puts an end to all rule and all authority and power.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25  For He must reign till He has put all enemies under His feet.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26  The last enemy that will be destroyed is death. </a:t>
            </a:r>
          </a:p>
          <a:p>
            <a:pPr marR="0" algn="just" rtl="0"/>
            <a:endParaRPr lang="en-US" sz="1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r>
              <a:rPr lang="en-US" sz="1600" b="1" dirty="0">
                <a:solidFill>
                  <a:schemeClr val="bg1"/>
                </a:solidFill>
                <a:latin typeface="Calibri" panose="020F0502020204030204" pitchFamily="34" charset="0"/>
                <a:ea typeface="Calibri" panose="020F0502020204030204" pitchFamily="34" charset="0"/>
                <a:cs typeface="Calibri" panose="020F0502020204030204" pitchFamily="34" charset="0"/>
              </a:rPr>
              <a:t>                                                       -continued-</a:t>
            </a:r>
            <a:endParaRPr lang="en-US" sz="1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r>
              <a:rPr lang="en-US" altLang="en-US" sz="1600" b="1" dirty="0">
                <a:solidFill>
                  <a:schemeClr val="bg1"/>
                </a:solidFill>
                <a:latin typeface="Calibri" panose="020F0502020204030204" pitchFamily="34" charset="0"/>
                <a:cs typeface="Calibri" panose="020F0502020204030204" pitchFamily="34" charset="0"/>
              </a:rPr>
              <a:t> </a:t>
            </a:r>
          </a:p>
        </p:txBody>
      </p:sp>
      <p:sp>
        <p:nvSpPr>
          <p:cNvPr id="2" name="TextBox 1">
            <a:extLst>
              <a:ext uri="{FF2B5EF4-FFF2-40B4-BE49-F238E27FC236}">
                <a16:creationId xmlns:a16="http://schemas.microsoft.com/office/drawing/2014/main" id="{CFAD2AE5-3A67-1F9C-499C-D83A62857320}"/>
              </a:ext>
            </a:extLst>
          </p:cNvPr>
          <p:cNvSpPr txBox="1"/>
          <p:nvPr/>
        </p:nvSpPr>
        <p:spPr>
          <a:xfrm>
            <a:off x="5830349" y="1579133"/>
            <a:ext cx="5695313" cy="3046988"/>
          </a:xfrm>
          <a:prstGeom prst="rect">
            <a:avLst/>
          </a:prstGeom>
          <a:noFill/>
          <a:ln w="38100">
            <a:solidFill>
              <a:srgbClr val="0000CC"/>
            </a:solidFill>
          </a:ln>
        </p:spPr>
        <p:txBody>
          <a:bodyPr wrap="square" rtlCol="0">
            <a:spAutoFit/>
          </a:bodyPr>
          <a:lstStyle/>
          <a:p>
            <a:pPr algn="ctr">
              <a:spcAft>
                <a:spcPts val="1200"/>
              </a:spcAft>
              <a:buClr>
                <a:schemeClr val="bg1"/>
              </a:buCl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Reigns</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reigns now (v. 25)</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Given all dominion at ascension -Dan. 7</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will reign until all His enemies are destroyed (v. 25)</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The last destroyed enemy is death-v. 26</a:t>
            </a:r>
          </a:p>
        </p:txBody>
      </p:sp>
    </p:spTree>
    <p:extLst>
      <p:ext uri="{BB962C8B-B14F-4D97-AF65-F5344CB8AC3E}">
        <p14:creationId xmlns:p14="http://schemas.microsoft.com/office/powerpoint/2010/main" val="1212841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0500785E-0472-EDBC-ABC0-14752810BF2F}"/>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1B9F2FB4-0EDB-D822-487B-47D216A233E8}"/>
              </a:ext>
            </a:extLst>
          </p:cNvPr>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Looking at the Text </a:t>
            </a:r>
            <a:endPar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2255356E-F6E9-FAE7-60A6-026156E257FD}"/>
              </a:ext>
            </a:extLst>
          </p:cNvPr>
          <p:cNvSpPr txBox="1"/>
          <p:nvPr/>
        </p:nvSpPr>
        <p:spPr>
          <a:xfrm>
            <a:off x="666338" y="1579133"/>
            <a:ext cx="4653807" cy="4832092"/>
          </a:xfrm>
          <a:prstGeom prst="rect">
            <a:avLst/>
          </a:prstGeom>
          <a:noFill/>
          <a:ln w="38100">
            <a:solidFill>
              <a:srgbClr val="0000CC"/>
            </a:solidFill>
          </a:ln>
        </p:spPr>
        <p:txBody>
          <a:bodyPr wrap="square" rtlCol="0">
            <a:spAutoFit/>
          </a:bodyPr>
          <a:lstStyle/>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  Then comes the end, when He delivers the kingdom to God the Father, when He puts an end to all rule and all authority and power.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25  For He must reign till He has put all enemies under His feet.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26  The last enemy that will be destroyed is death. </a:t>
            </a:r>
          </a:p>
          <a:p>
            <a:pPr marR="0" algn="just" rtl="0"/>
            <a:endParaRPr lang="en-US" sz="1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r>
              <a:rPr lang="en-US" sz="1600" b="1" dirty="0">
                <a:solidFill>
                  <a:schemeClr val="bg1"/>
                </a:solidFill>
                <a:latin typeface="Calibri" panose="020F0502020204030204" pitchFamily="34" charset="0"/>
                <a:ea typeface="Calibri" panose="020F0502020204030204" pitchFamily="34" charset="0"/>
                <a:cs typeface="Calibri" panose="020F0502020204030204" pitchFamily="34" charset="0"/>
              </a:rPr>
              <a:t>                                                       -continued-</a:t>
            </a:r>
            <a:endParaRPr lang="en-US" sz="1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r>
              <a:rPr lang="en-US" altLang="en-US" sz="1600" b="1" dirty="0">
                <a:solidFill>
                  <a:schemeClr val="bg1"/>
                </a:solidFill>
                <a:latin typeface="Calibri" panose="020F0502020204030204" pitchFamily="34" charset="0"/>
                <a:cs typeface="Calibri" panose="020F0502020204030204" pitchFamily="34" charset="0"/>
              </a:rPr>
              <a:t> </a:t>
            </a:r>
          </a:p>
        </p:txBody>
      </p:sp>
      <p:sp>
        <p:nvSpPr>
          <p:cNvPr id="2" name="TextBox 1">
            <a:extLst>
              <a:ext uri="{FF2B5EF4-FFF2-40B4-BE49-F238E27FC236}">
                <a16:creationId xmlns:a16="http://schemas.microsoft.com/office/drawing/2014/main" id="{6F3A8BE7-9EE5-5442-811B-DEED4C907E6B}"/>
              </a:ext>
            </a:extLst>
          </p:cNvPr>
          <p:cNvSpPr txBox="1"/>
          <p:nvPr/>
        </p:nvSpPr>
        <p:spPr>
          <a:xfrm>
            <a:off x="5830349" y="1579133"/>
            <a:ext cx="5695313" cy="3939540"/>
          </a:xfrm>
          <a:prstGeom prst="rect">
            <a:avLst/>
          </a:prstGeom>
          <a:noFill/>
          <a:ln w="38100">
            <a:solidFill>
              <a:srgbClr val="0000CC"/>
            </a:solidFill>
          </a:ln>
        </p:spPr>
        <p:txBody>
          <a:bodyPr wrap="square" rtlCol="0">
            <a:spAutoFit/>
          </a:bodyPr>
          <a:lstStyle/>
          <a:p>
            <a:pPr algn="ctr">
              <a:spcAft>
                <a:spcPts val="1200"/>
              </a:spcAft>
              <a:buClr>
                <a:schemeClr val="bg1"/>
              </a:buCl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Reigns</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reigns now (v. 25)</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Given all dominion at ascension -Dan. 7</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will reign until all His enemies are destroyed (v. 25)</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The last destroyed enemy is death-v. 26</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Prophecy of His reign (v. 27; Psa. 8:4ff; Heb. 2:6-12)</a:t>
            </a:r>
          </a:p>
        </p:txBody>
      </p:sp>
    </p:spTree>
    <p:extLst>
      <p:ext uri="{BB962C8B-B14F-4D97-AF65-F5344CB8AC3E}">
        <p14:creationId xmlns:p14="http://schemas.microsoft.com/office/powerpoint/2010/main" val="1811904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3BEE448A-5C39-AABA-ADE0-424DD3F5A16A}"/>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C90F25FE-EFF9-C64C-5340-F80616DC2EB0}"/>
              </a:ext>
            </a:extLst>
          </p:cNvPr>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Looking at the Text </a:t>
            </a:r>
            <a:endPar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EE9F9C25-5D62-A1F1-6781-1083EF9D408D}"/>
              </a:ext>
            </a:extLst>
          </p:cNvPr>
          <p:cNvSpPr txBox="1"/>
          <p:nvPr/>
        </p:nvSpPr>
        <p:spPr>
          <a:xfrm>
            <a:off x="666338" y="1579133"/>
            <a:ext cx="4653807" cy="4832092"/>
          </a:xfrm>
          <a:prstGeom prst="rect">
            <a:avLst/>
          </a:prstGeom>
          <a:noFill/>
          <a:ln w="38100">
            <a:solidFill>
              <a:srgbClr val="0000CC"/>
            </a:solidFill>
          </a:ln>
        </p:spPr>
        <p:txBody>
          <a:bodyPr wrap="square" rtlCol="0">
            <a:spAutoFit/>
          </a:bodyPr>
          <a:lstStyle/>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  Then comes the end, when He delivers the kingdom to God the Father, when He puts an end to all rule and all authority and power.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25  For He must reign till He has put all enemies under His feet.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26  The last enemy that will be destroyed is death. </a:t>
            </a:r>
          </a:p>
          <a:p>
            <a:pPr marR="0" algn="just" rtl="0"/>
            <a:endParaRPr lang="en-US" sz="1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r>
              <a:rPr lang="en-US" sz="1600" b="1" dirty="0">
                <a:solidFill>
                  <a:schemeClr val="bg1"/>
                </a:solidFill>
                <a:latin typeface="Calibri" panose="020F0502020204030204" pitchFamily="34" charset="0"/>
                <a:ea typeface="Calibri" panose="020F0502020204030204" pitchFamily="34" charset="0"/>
                <a:cs typeface="Calibri" panose="020F0502020204030204" pitchFamily="34" charset="0"/>
              </a:rPr>
              <a:t>                                                       -continued-</a:t>
            </a:r>
            <a:endParaRPr lang="en-US" sz="1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r>
              <a:rPr lang="en-US" altLang="en-US" sz="1600" b="1" dirty="0">
                <a:solidFill>
                  <a:schemeClr val="bg1"/>
                </a:solidFill>
                <a:latin typeface="Calibri" panose="020F0502020204030204" pitchFamily="34" charset="0"/>
                <a:cs typeface="Calibri" panose="020F0502020204030204" pitchFamily="34" charset="0"/>
              </a:rPr>
              <a:t> </a:t>
            </a:r>
          </a:p>
        </p:txBody>
      </p:sp>
      <p:sp>
        <p:nvSpPr>
          <p:cNvPr id="2" name="TextBox 1">
            <a:extLst>
              <a:ext uri="{FF2B5EF4-FFF2-40B4-BE49-F238E27FC236}">
                <a16:creationId xmlns:a16="http://schemas.microsoft.com/office/drawing/2014/main" id="{B4CBCF8B-C334-375C-3907-0C044F5A5B44}"/>
              </a:ext>
            </a:extLst>
          </p:cNvPr>
          <p:cNvSpPr txBox="1"/>
          <p:nvPr/>
        </p:nvSpPr>
        <p:spPr>
          <a:xfrm>
            <a:off x="5830349" y="1579133"/>
            <a:ext cx="5695313" cy="4832092"/>
          </a:xfrm>
          <a:prstGeom prst="rect">
            <a:avLst/>
          </a:prstGeom>
          <a:noFill/>
          <a:ln w="38100">
            <a:solidFill>
              <a:srgbClr val="0000CC"/>
            </a:solidFill>
          </a:ln>
        </p:spPr>
        <p:txBody>
          <a:bodyPr wrap="square" rtlCol="0">
            <a:spAutoFit/>
          </a:bodyPr>
          <a:lstStyle/>
          <a:p>
            <a:pPr algn="ctr">
              <a:spcAft>
                <a:spcPts val="1200"/>
              </a:spcAft>
              <a:buClr>
                <a:schemeClr val="bg1"/>
              </a:buCl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Reigns</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reigns now (v. 25)</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Given all dominion at ascension -Dan. 7</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will reign until all His enemies are destroyed (v. 25)</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The last destroyed enemy is death-v. 26</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Prophecy of His reign (v. 27; Psa. 8:4ff; Heb. 2:6-12)</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When death put under Him, He cease to reign (v. 24)</a:t>
            </a:r>
          </a:p>
        </p:txBody>
      </p:sp>
    </p:spTree>
    <p:extLst>
      <p:ext uri="{BB962C8B-B14F-4D97-AF65-F5344CB8AC3E}">
        <p14:creationId xmlns:p14="http://schemas.microsoft.com/office/powerpoint/2010/main" val="1655675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A48F0C25-17CC-706F-01AD-4C51D3267BE4}"/>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5FAA9D01-F198-594D-8E7F-2E1BA996AE5B}"/>
              </a:ext>
            </a:extLst>
          </p:cNvPr>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Looking at the Text </a:t>
            </a:r>
            <a:endPar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909399FA-4233-10C1-9E77-16C5B0104D57}"/>
              </a:ext>
            </a:extLst>
          </p:cNvPr>
          <p:cNvSpPr txBox="1"/>
          <p:nvPr/>
        </p:nvSpPr>
        <p:spPr>
          <a:xfrm>
            <a:off x="666338" y="1595911"/>
            <a:ext cx="4653807" cy="4893647"/>
          </a:xfrm>
          <a:prstGeom prst="rect">
            <a:avLst/>
          </a:prstGeom>
          <a:noFill/>
          <a:ln w="38100">
            <a:solidFill>
              <a:srgbClr val="0000CC"/>
            </a:solidFill>
          </a:ln>
        </p:spPr>
        <p:txBody>
          <a:bodyPr wrap="square" rtlCol="0">
            <a:spAutoFit/>
          </a:bodyPr>
          <a:lstStyle/>
          <a:p>
            <a:pPr marR="0" algn="just" rtl="0"/>
            <a:r>
              <a:rPr lang="en-US" sz="21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-continued…</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27  For “He has put all things under his feet.” But when He says "all things are put under Him," it is evident that He who put all things under Him is excepted.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28  Now when all things are made subject to Him, then the Son Himself will also be subject to Him who put all things under Him, that God may be all in all.</a:t>
            </a:r>
            <a:endParaRPr lang="en-US" altLang="en-US" sz="26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79D7B290-4523-5A19-A86A-4CA12065FE28}"/>
              </a:ext>
            </a:extLst>
          </p:cNvPr>
          <p:cNvSpPr txBox="1"/>
          <p:nvPr/>
        </p:nvSpPr>
        <p:spPr>
          <a:xfrm>
            <a:off x="5830349" y="1587522"/>
            <a:ext cx="5695313" cy="907941"/>
          </a:xfrm>
          <a:prstGeom prst="rect">
            <a:avLst/>
          </a:prstGeom>
          <a:noFill/>
          <a:ln w="38100">
            <a:solidFill>
              <a:srgbClr val="0000CC"/>
            </a:solidFill>
          </a:ln>
        </p:spPr>
        <p:txBody>
          <a:bodyPr wrap="square" rtlCol="0">
            <a:spAutoFit/>
          </a:bodyPr>
          <a:lstStyle/>
          <a:p>
            <a:pPr algn="ctr">
              <a:spcAft>
                <a:spcPts val="1200"/>
              </a:spcAft>
              <a:buClr>
                <a:schemeClr val="bg1"/>
              </a:buCl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Ends His Reigns</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a:spcAft>
                <a:spcPts val="1200"/>
              </a:spcAft>
              <a:buClr>
                <a:schemeClr val="bg1"/>
              </a:buClr>
            </a:pPr>
            <a:endParaRPr lang="en-US" sz="11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45167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CE982FA6-4F3B-04A9-D72F-DFAE6BEFF863}"/>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A8AEBAE0-CACD-BBEE-E8EE-4D7422225803}"/>
              </a:ext>
            </a:extLst>
          </p:cNvPr>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Looking at the Text </a:t>
            </a:r>
            <a:endPar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A9DE631D-761A-B93E-5C79-C7B45F93747A}"/>
              </a:ext>
            </a:extLst>
          </p:cNvPr>
          <p:cNvSpPr txBox="1"/>
          <p:nvPr/>
        </p:nvSpPr>
        <p:spPr>
          <a:xfrm>
            <a:off x="666338" y="1595911"/>
            <a:ext cx="4653807" cy="4893647"/>
          </a:xfrm>
          <a:prstGeom prst="rect">
            <a:avLst/>
          </a:prstGeom>
          <a:noFill/>
          <a:ln w="38100">
            <a:solidFill>
              <a:srgbClr val="0000CC"/>
            </a:solidFill>
          </a:ln>
        </p:spPr>
        <p:txBody>
          <a:bodyPr wrap="square" rtlCol="0">
            <a:spAutoFit/>
          </a:bodyPr>
          <a:lstStyle/>
          <a:p>
            <a:pPr marR="0" algn="just" rtl="0"/>
            <a:r>
              <a:rPr lang="en-US" sz="21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-continued…</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27  For “He has put all things under his feet.” But when He says "all things are put under Him," it is evident that He who put all things under Him is excepted.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28  Now when all things are made subject to Him, then the Son Himself will also be subject to Him who put all things under Him, that God may be all in all.</a:t>
            </a:r>
            <a:endParaRPr lang="en-US" altLang="en-US" sz="26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CF212048-0785-6D5A-FD8B-E77D57A1D8D7}"/>
              </a:ext>
            </a:extLst>
          </p:cNvPr>
          <p:cNvSpPr txBox="1"/>
          <p:nvPr/>
        </p:nvSpPr>
        <p:spPr>
          <a:xfrm>
            <a:off x="5830349" y="1587522"/>
            <a:ext cx="5695313" cy="1800493"/>
          </a:xfrm>
          <a:prstGeom prst="rect">
            <a:avLst/>
          </a:prstGeom>
          <a:noFill/>
          <a:ln w="38100">
            <a:solidFill>
              <a:srgbClr val="0000CC"/>
            </a:solidFill>
          </a:ln>
        </p:spPr>
        <p:txBody>
          <a:bodyPr wrap="square" rtlCol="0">
            <a:spAutoFit/>
          </a:bodyPr>
          <a:lstStyle/>
          <a:p>
            <a:pPr algn="ctr">
              <a:spcAft>
                <a:spcPts val="1200"/>
              </a:spcAft>
              <a:buClr>
                <a:schemeClr val="bg1"/>
              </a:buCl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Ends His Reigns</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At the end (v 24) when death is destroyed He will no longer reign </a:t>
            </a:r>
          </a:p>
          <a:p>
            <a:pPr>
              <a:spcAft>
                <a:spcPts val="1200"/>
              </a:spcAft>
              <a:buClr>
                <a:schemeClr val="bg1"/>
              </a:buClr>
            </a:pPr>
            <a:endParaRPr lang="en-US" sz="11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05007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B16AB356-3413-1661-ED16-E0729630DFCE}"/>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BEAE556A-A1DE-6D79-7680-43E19B3F6F5A}"/>
              </a:ext>
            </a:extLst>
          </p:cNvPr>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Text—1 Cor. 15:24-28</a:t>
            </a:r>
          </a:p>
        </p:txBody>
      </p:sp>
      <p:sp>
        <p:nvSpPr>
          <p:cNvPr id="2" name="TextBox 1">
            <a:extLst>
              <a:ext uri="{FF2B5EF4-FFF2-40B4-BE49-F238E27FC236}">
                <a16:creationId xmlns:a16="http://schemas.microsoft.com/office/drawing/2014/main" id="{FAA78CE6-276E-0B64-9BA9-F1CB23A5DB1E}"/>
              </a:ext>
            </a:extLst>
          </p:cNvPr>
          <p:cNvSpPr txBox="1"/>
          <p:nvPr/>
        </p:nvSpPr>
        <p:spPr>
          <a:xfrm>
            <a:off x="638629" y="1603488"/>
            <a:ext cx="10914742" cy="4708981"/>
          </a:xfrm>
          <a:prstGeom prst="rect">
            <a:avLst/>
          </a:prstGeom>
          <a:noFill/>
        </p:spPr>
        <p:txBody>
          <a:bodyPr wrap="square" rtlCol="0">
            <a:spAutoFit/>
          </a:bodyPr>
          <a:lstStyle/>
          <a:p>
            <a:pPr marR="0" algn="just" rtl="0">
              <a:spcAft>
                <a:spcPts val="600"/>
              </a:spcAft>
            </a:pPr>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24  Then comes the end, when He delivers the kingdom to God the Father, when He puts an end to all rule and all authority and power. </a:t>
            </a:r>
          </a:p>
          <a:p>
            <a:pPr marR="0" algn="just" rtl="0">
              <a:spcAft>
                <a:spcPts val="600"/>
              </a:spcAft>
            </a:pPr>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25  For He must reign till He has put all enemies under His feet. </a:t>
            </a:r>
          </a:p>
          <a:p>
            <a:pPr marR="0" algn="just" rtl="0">
              <a:spcAft>
                <a:spcPts val="600"/>
              </a:spcAft>
            </a:pPr>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26  The last enemy that will be destroyed is death. </a:t>
            </a:r>
          </a:p>
          <a:p>
            <a:pPr marR="0" algn="just" rtl="0">
              <a:spcAft>
                <a:spcPts val="600"/>
              </a:spcAft>
            </a:pPr>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27  For “He </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has put all things under His feet.” But when He says, He has put all things under His Him, It is e</a:t>
            </a:r>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vident that He who put all things under Him is excepted. </a:t>
            </a:r>
          </a:p>
          <a:p>
            <a:pPr marR="0" algn="just" rtl="0">
              <a:spcAft>
                <a:spcPts val="600"/>
              </a:spcAft>
            </a:pPr>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28  Now when all things are made subject to Him, then the Son Himself will also be subject to Him who put all things under Him, that God may be all in all. </a:t>
            </a:r>
            <a:endPar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873920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9D1EBDE8-4B7B-6AC1-C715-3B9227DBE6E3}"/>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E0C10463-8749-70B0-1DE6-AB6115BDBAD4}"/>
              </a:ext>
            </a:extLst>
          </p:cNvPr>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Looking at the Text </a:t>
            </a:r>
            <a:endPar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64FFE8B7-B8F3-DBFF-7AE3-C558B7FCDCA4}"/>
              </a:ext>
            </a:extLst>
          </p:cNvPr>
          <p:cNvSpPr txBox="1"/>
          <p:nvPr/>
        </p:nvSpPr>
        <p:spPr>
          <a:xfrm>
            <a:off x="666338" y="1595911"/>
            <a:ext cx="4653807" cy="4893647"/>
          </a:xfrm>
          <a:prstGeom prst="rect">
            <a:avLst/>
          </a:prstGeom>
          <a:noFill/>
          <a:ln w="38100">
            <a:solidFill>
              <a:srgbClr val="0000CC"/>
            </a:solidFill>
          </a:ln>
        </p:spPr>
        <p:txBody>
          <a:bodyPr wrap="square" rtlCol="0">
            <a:spAutoFit/>
          </a:bodyPr>
          <a:lstStyle/>
          <a:p>
            <a:pPr marR="0" algn="just" rtl="0"/>
            <a:r>
              <a:rPr lang="en-US" sz="21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-continued…</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27  For “He has put all things under his feet.” But when He says "all things are put under Him," it is evident that He who put all things under Him is excepted.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28  Now when all things are made subject to Him, then the Son Himself will also be subject to Him who put all things under Him, that God may be all in all.</a:t>
            </a:r>
            <a:endParaRPr lang="en-US" altLang="en-US" sz="26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3B6E12F9-8763-0771-7150-4645B825B1C0}"/>
              </a:ext>
            </a:extLst>
          </p:cNvPr>
          <p:cNvSpPr txBox="1"/>
          <p:nvPr/>
        </p:nvSpPr>
        <p:spPr>
          <a:xfrm>
            <a:off x="5830349" y="1587522"/>
            <a:ext cx="5695313" cy="2693045"/>
          </a:xfrm>
          <a:prstGeom prst="rect">
            <a:avLst/>
          </a:prstGeom>
          <a:noFill/>
          <a:ln w="38100">
            <a:solidFill>
              <a:srgbClr val="0000CC"/>
            </a:solidFill>
          </a:ln>
        </p:spPr>
        <p:txBody>
          <a:bodyPr wrap="square" rtlCol="0">
            <a:spAutoFit/>
          </a:bodyPr>
          <a:lstStyle/>
          <a:p>
            <a:pPr algn="ctr">
              <a:spcAft>
                <a:spcPts val="1200"/>
              </a:spcAft>
              <a:buClr>
                <a:schemeClr val="bg1"/>
              </a:buCl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Ends His Reigns</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At the end (v 24) when death is destroyed He will no longer reign </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God (the Godhead) is not now or ever will be subject to Jesus (v. 28)</a:t>
            </a:r>
          </a:p>
          <a:p>
            <a:pPr>
              <a:spcAft>
                <a:spcPts val="1200"/>
              </a:spcAft>
              <a:buClr>
                <a:schemeClr val="bg1"/>
              </a:buClr>
            </a:pPr>
            <a:endParaRPr lang="en-US" sz="11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84330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CCFB628B-5BE2-2155-206A-0AD284FF62E2}"/>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97FAE7DC-A926-8FC6-246A-A3CB67DAF685}"/>
              </a:ext>
            </a:extLst>
          </p:cNvPr>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Looking at the Text </a:t>
            </a:r>
            <a:endPar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64646494-C150-9593-DE8B-3F9D656E78A7}"/>
              </a:ext>
            </a:extLst>
          </p:cNvPr>
          <p:cNvSpPr txBox="1"/>
          <p:nvPr/>
        </p:nvSpPr>
        <p:spPr>
          <a:xfrm>
            <a:off x="666338" y="1595911"/>
            <a:ext cx="4653807" cy="4893647"/>
          </a:xfrm>
          <a:prstGeom prst="rect">
            <a:avLst/>
          </a:prstGeom>
          <a:noFill/>
          <a:ln w="38100">
            <a:solidFill>
              <a:srgbClr val="0000CC"/>
            </a:solidFill>
          </a:ln>
        </p:spPr>
        <p:txBody>
          <a:bodyPr wrap="square" rtlCol="0">
            <a:spAutoFit/>
          </a:bodyPr>
          <a:lstStyle/>
          <a:p>
            <a:pPr marR="0" algn="just" rtl="0"/>
            <a:r>
              <a:rPr lang="en-US" sz="21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-continued…</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27  For “He has put all things under his feet.” But when He says "all things are put under Him," it is evident that He who put all things under Him is excepted.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28  Now when all things are made subject to Him, then the Son Himself will also be subject to Him who put all things under Him, that God may be all in all.</a:t>
            </a:r>
            <a:endParaRPr lang="en-US" altLang="en-US" sz="26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CC6627FF-45C0-2457-23E1-2D01F899E96E}"/>
              </a:ext>
            </a:extLst>
          </p:cNvPr>
          <p:cNvSpPr txBox="1"/>
          <p:nvPr/>
        </p:nvSpPr>
        <p:spPr>
          <a:xfrm>
            <a:off x="5830349" y="1587522"/>
            <a:ext cx="5695313" cy="3585597"/>
          </a:xfrm>
          <a:prstGeom prst="rect">
            <a:avLst/>
          </a:prstGeom>
          <a:noFill/>
          <a:ln w="38100">
            <a:solidFill>
              <a:srgbClr val="0000CC"/>
            </a:solidFill>
          </a:ln>
        </p:spPr>
        <p:txBody>
          <a:bodyPr wrap="square" rtlCol="0">
            <a:spAutoFit/>
          </a:bodyPr>
          <a:lstStyle/>
          <a:p>
            <a:pPr algn="ctr">
              <a:spcAft>
                <a:spcPts val="1200"/>
              </a:spcAft>
              <a:buClr>
                <a:schemeClr val="bg1"/>
              </a:buCl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Ends His Reigns</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At the end (v 24) when death is destroyed He will no longer reign </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God (the Godhead) is not now or ever will be subject to Jesus (v. 28)</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Now Jesus is at the forefront; He is worthy of our praise</a:t>
            </a:r>
          </a:p>
          <a:p>
            <a:pPr>
              <a:spcAft>
                <a:spcPts val="1200"/>
              </a:spcAft>
              <a:buClr>
                <a:schemeClr val="bg1"/>
              </a:buClr>
            </a:pPr>
            <a:endParaRPr lang="en-US" sz="11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449778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05C0E1C9-4F56-4182-AA0A-86FAE8540C4C}"/>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A334A2EF-A72A-718F-7674-BC997CCE0614}"/>
              </a:ext>
            </a:extLst>
          </p:cNvPr>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Looking at the Text </a:t>
            </a:r>
            <a:endPar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DF54E5F3-9275-52C9-4552-9FF00E827F17}"/>
              </a:ext>
            </a:extLst>
          </p:cNvPr>
          <p:cNvSpPr txBox="1"/>
          <p:nvPr/>
        </p:nvSpPr>
        <p:spPr>
          <a:xfrm>
            <a:off x="666338" y="1595911"/>
            <a:ext cx="4653807" cy="4893647"/>
          </a:xfrm>
          <a:prstGeom prst="rect">
            <a:avLst/>
          </a:prstGeom>
          <a:noFill/>
          <a:ln w="38100">
            <a:solidFill>
              <a:srgbClr val="0000CC"/>
            </a:solidFill>
          </a:ln>
        </p:spPr>
        <p:txBody>
          <a:bodyPr wrap="square" rtlCol="0">
            <a:spAutoFit/>
          </a:bodyPr>
          <a:lstStyle/>
          <a:p>
            <a:pPr marR="0" algn="just" rtl="0"/>
            <a:r>
              <a:rPr lang="en-US" sz="21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-continued…</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27  For “He has put all things under his feet.” But when He says "all things are put under Him," it is evident that He who put all things under Him is excepted. </a:t>
            </a:r>
          </a:p>
          <a:p>
            <a:pPr marR="0" algn="just" rtl="0"/>
            <a:r>
              <a:rPr lang="en-US" sz="26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28  Now when all things are made subject to Him, then the Son Himself will also be subject to Him who put all things under Him, that God may be all in all.</a:t>
            </a:r>
            <a:endParaRPr lang="en-US" altLang="en-US" sz="2600" b="1" dirty="0">
              <a:solidFill>
                <a:schemeClr val="bg1"/>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A3BE3875-DB77-08BB-6E6B-F41994C4E180}"/>
              </a:ext>
            </a:extLst>
          </p:cNvPr>
          <p:cNvSpPr txBox="1"/>
          <p:nvPr/>
        </p:nvSpPr>
        <p:spPr>
          <a:xfrm>
            <a:off x="5830349" y="1587522"/>
            <a:ext cx="5695313" cy="4847481"/>
          </a:xfrm>
          <a:prstGeom prst="rect">
            <a:avLst/>
          </a:prstGeom>
          <a:noFill/>
          <a:ln w="38100">
            <a:solidFill>
              <a:srgbClr val="0000CC"/>
            </a:solidFill>
          </a:ln>
        </p:spPr>
        <p:txBody>
          <a:bodyPr wrap="square" rtlCol="0">
            <a:spAutoFit/>
          </a:bodyPr>
          <a:lstStyle/>
          <a:p>
            <a:pPr algn="ctr">
              <a:spcAft>
                <a:spcPts val="1200"/>
              </a:spcAft>
              <a:buClr>
                <a:schemeClr val="bg1"/>
              </a:buCl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Jesus Ends His Reigns</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At the end (v 24) when death is destroyed He will no longer reign </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God (the Godhead) is not now or ever will be subject to Jesus (v. 28)</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Now Jesus is at the forefront; He is worthy of our praise</a:t>
            </a:r>
          </a:p>
          <a:p>
            <a:pPr marL="342900" indent="-342900">
              <a:spcAft>
                <a:spcPts val="12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At the end Jesus will “cease” reign and will reign with the Father, the Son and the Holy Spirit</a:t>
            </a:r>
            <a:endParaRPr lang="en-US" sz="11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a:spcAft>
                <a:spcPts val="1200"/>
              </a:spcAft>
              <a:buClr>
                <a:schemeClr val="bg1"/>
              </a:buClr>
            </a:pPr>
            <a:endParaRPr lang="en-US" sz="11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5575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t>Becoming Subject to His </a:t>
            </a:r>
            <a:endParaRPr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John 3:16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10:10</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sz="3200" dirty="0"/>
          </a:p>
          <a:p>
            <a:pPr marL="0" indent="0" algn="ctr">
              <a:lnSpc>
                <a:spcPct val="150000"/>
              </a:lnSpc>
              <a:spcBef>
                <a:spcPts val="200"/>
              </a:spcBef>
              <a:buSzPts val="3000"/>
              <a:buNone/>
            </a:pPr>
            <a:r>
              <a:rPr lang="en-US" sz="3200" b="1" i="1" dirty="0">
                <a:solidFill>
                  <a:srgbClr val="FFFF00"/>
                </a:solidFill>
              </a:rPr>
              <a:t>Added to His Church, His Kingdom, His Family, His One Body</a:t>
            </a:r>
            <a:endParaRPr sz="3200" i="1" dirty="0">
              <a:solidFill>
                <a:srgbClr val="FFFF00"/>
              </a:solidFill>
            </a:endParaRPr>
          </a:p>
          <a:p>
            <a:pPr marL="742950" lvl="1" indent="-285750">
              <a:lnSpc>
                <a:spcPct val="150000"/>
              </a:lnSpc>
              <a:spcBef>
                <a:spcPts val="200"/>
              </a:spcBef>
              <a:buSzPts val="3000"/>
            </a:pPr>
            <a:r>
              <a:rPr lang="en-US" sz="3200" dirty="0">
                <a:solidFill>
                  <a:schemeClr val="lt1"/>
                </a:solidFill>
              </a:rPr>
              <a:t>  Be Faithful					  	Rev. 2:10</a:t>
            </a:r>
            <a:endParaRPr sz="3200" dirty="0"/>
          </a:p>
        </p:txBody>
      </p:sp>
    </p:spTree>
    <p:extLst>
      <p:ext uri="{BB962C8B-B14F-4D97-AF65-F5344CB8AC3E}">
        <p14:creationId xmlns:p14="http://schemas.microsoft.com/office/powerpoint/2010/main" val="3844399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D8109116-B1E9-09FF-36F9-D80DEA749150}"/>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5B1BF37A-649C-80DC-1B69-4DA508190E32}"/>
              </a:ext>
            </a:extLst>
          </p:cNvPr>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 in the Context of the Text</a:t>
            </a:r>
          </a:p>
        </p:txBody>
      </p:sp>
    </p:spTree>
    <p:extLst>
      <p:ext uri="{BB962C8B-B14F-4D97-AF65-F5344CB8AC3E}">
        <p14:creationId xmlns:p14="http://schemas.microsoft.com/office/powerpoint/2010/main" val="854233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6BE2D480-2CE9-97EC-4A71-17868201BC8D}"/>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AC2F4FD3-5AAB-E12B-05A3-1B4980FA6840}"/>
              </a:ext>
            </a:extLst>
          </p:cNvPr>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 in the Context of the Text</a:t>
            </a:r>
          </a:p>
        </p:txBody>
      </p:sp>
      <p:sp>
        <p:nvSpPr>
          <p:cNvPr id="2" name="TextBox 1">
            <a:extLst>
              <a:ext uri="{FF2B5EF4-FFF2-40B4-BE49-F238E27FC236}">
                <a16:creationId xmlns:a16="http://schemas.microsoft.com/office/drawing/2014/main" id="{DC21A6C0-164A-1808-1EA4-54D5FA2A979D}"/>
              </a:ext>
            </a:extLst>
          </p:cNvPr>
          <p:cNvSpPr txBox="1"/>
          <p:nvPr/>
        </p:nvSpPr>
        <p:spPr>
          <a:xfrm>
            <a:off x="638629" y="1603488"/>
            <a:ext cx="10914742" cy="523220"/>
          </a:xfrm>
          <a:prstGeom prst="rect">
            <a:avLst/>
          </a:prstGeom>
          <a:noFill/>
        </p:spPr>
        <p:txBody>
          <a:bodyPr wrap="square" rtlCol="0">
            <a:spAutoFit/>
          </a:bodyPr>
          <a:lstStyle/>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1 Corinthians is the longest chapter in the epistles</a:t>
            </a:r>
          </a:p>
        </p:txBody>
      </p:sp>
    </p:spTree>
    <p:extLst>
      <p:ext uri="{BB962C8B-B14F-4D97-AF65-F5344CB8AC3E}">
        <p14:creationId xmlns:p14="http://schemas.microsoft.com/office/powerpoint/2010/main" val="1029948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4BE00492-8816-7334-0ABE-77B511A9D0AC}"/>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83E83091-B54A-CA7C-E49D-F872D7BE041C}"/>
              </a:ext>
            </a:extLst>
          </p:cNvPr>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 in the Context of the Text</a:t>
            </a:r>
          </a:p>
        </p:txBody>
      </p:sp>
      <p:sp>
        <p:nvSpPr>
          <p:cNvPr id="2" name="TextBox 1">
            <a:extLst>
              <a:ext uri="{FF2B5EF4-FFF2-40B4-BE49-F238E27FC236}">
                <a16:creationId xmlns:a16="http://schemas.microsoft.com/office/drawing/2014/main" id="{04218787-AF77-9177-4222-06AD45048468}"/>
              </a:ext>
            </a:extLst>
          </p:cNvPr>
          <p:cNvSpPr txBox="1"/>
          <p:nvPr/>
        </p:nvSpPr>
        <p:spPr>
          <a:xfrm>
            <a:off x="638629" y="1603488"/>
            <a:ext cx="10914742" cy="1031051"/>
          </a:xfrm>
          <a:prstGeom prst="rect">
            <a:avLst/>
          </a:prstGeom>
          <a:noFill/>
        </p:spPr>
        <p:txBody>
          <a:bodyPr wrap="square" rtlCol="0">
            <a:spAutoFit/>
          </a:bodyPr>
          <a:lstStyle/>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1 Corinthians is the longest chapter in the epistles</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begins with “first of all” –that which is above all other thoughts</a:t>
            </a:r>
          </a:p>
        </p:txBody>
      </p:sp>
    </p:spTree>
    <p:extLst>
      <p:ext uri="{BB962C8B-B14F-4D97-AF65-F5344CB8AC3E}">
        <p14:creationId xmlns:p14="http://schemas.microsoft.com/office/powerpoint/2010/main" val="1949696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63697C9C-2E3C-88A7-FBD6-68CC9DFEB105}"/>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12C0664B-74C8-49F3-62D0-60169F9EA5F5}"/>
              </a:ext>
            </a:extLst>
          </p:cNvPr>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 in the Context of the Text</a:t>
            </a:r>
          </a:p>
        </p:txBody>
      </p:sp>
      <p:sp>
        <p:nvSpPr>
          <p:cNvPr id="2" name="TextBox 1">
            <a:extLst>
              <a:ext uri="{FF2B5EF4-FFF2-40B4-BE49-F238E27FC236}">
                <a16:creationId xmlns:a16="http://schemas.microsoft.com/office/drawing/2014/main" id="{8BC7EB69-FB0A-4782-F6B7-22DCCE14ECB1}"/>
              </a:ext>
            </a:extLst>
          </p:cNvPr>
          <p:cNvSpPr txBox="1"/>
          <p:nvPr/>
        </p:nvSpPr>
        <p:spPr>
          <a:xfrm>
            <a:off x="638629" y="1603488"/>
            <a:ext cx="10914742" cy="1538883"/>
          </a:xfrm>
          <a:prstGeom prst="rect">
            <a:avLst/>
          </a:prstGeom>
          <a:noFill/>
        </p:spPr>
        <p:txBody>
          <a:bodyPr wrap="square" rtlCol="0">
            <a:spAutoFit/>
          </a:bodyPr>
          <a:lstStyle/>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1 Corinthians is the longest chapter in the epistles</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begins with “first of all” –that which is above all other thoughts</a:t>
            </a:r>
          </a:p>
          <a:p>
            <a:pPr marL="457200" marR="0" indent="-457200" algn="just" rtl="0">
              <a:spcAft>
                <a:spcPts val="600"/>
              </a:spcAft>
              <a:buClr>
                <a:schemeClr val="bg1"/>
              </a:buClr>
              <a:buFont typeface="Arial" panose="020B0604020202020204" pitchFamily="34" charset="0"/>
              <a:buChar char="•"/>
            </a:pPr>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Jesus was raised and seen by over 500 hundred witnesses (vs. 1-11)</a:t>
            </a:r>
          </a:p>
        </p:txBody>
      </p:sp>
    </p:spTree>
    <p:extLst>
      <p:ext uri="{BB962C8B-B14F-4D97-AF65-F5344CB8AC3E}">
        <p14:creationId xmlns:p14="http://schemas.microsoft.com/office/powerpoint/2010/main" val="3629434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3DF36E6F-AD42-8485-1C25-41EBE7204EA8}"/>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AB1A0B6A-C699-B19E-4C9C-6AC07D7FFEA2}"/>
              </a:ext>
            </a:extLst>
          </p:cNvPr>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 in the Context of the Text</a:t>
            </a:r>
          </a:p>
        </p:txBody>
      </p:sp>
      <p:sp>
        <p:nvSpPr>
          <p:cNvPr id="2" name="TextBox 1">
            <a:extLst>
              <a:ext uri="{FF2B5EF4-FFF2-40B4-BE49-F238E27FC236}">
                <a16:creationId xmlns:a16="http://schemas.microsoft.com/office/drawing/2014/main" id="{96C305E0-A3E7-6FB8-573E-6C098F435486}"/>
              </a:ext>
            </a:extLst>
          </p:cNvPr>
          <p:cNvSpPr txBox="1"/>
          <p:nvPr/>
        </p:nvSpPr>
        <p:spPr>
          <a:xfrm>
            <a:off x="638629" y="1603488"/>
            <a:ext cx="10914742" cy="2046714"/>
          </a:xfrm>
          <a:prstGeom prst="rect">
            <a:avLst/>
          </a:prstGeom>
          <a:noFill/>
        </p:spPr>
        <p:txBody>
          <a:bodyPr wrap="square" rtlCol="0">
            <a:spAutoFit/>
          </a:bodyPr>
          <a:lstStyle/>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1 Corinthians is the longest chapter in the epistles</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begins with “first of all” –that which is above all other thoughts</a:t>
            </a:r>
          </a:p>
          <a:p>
            <a:pPr marL="457200" marR="0" indent="-457200" algn="just" rtl="0">
              <a:spcAft>
                <a:spcPts val="600"/>
              </a:spcAft>
              <a:buClr>
                <a:schemeClr val="bg1"/>
              </a:buClr>
              <a:buFont typeface="Arial" panose="020B0604020202020204" pitchFamily="34" charset="0"/>
              <a:buChar char="•"/>
            </a:pPr>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Jesus was raised and seen by over 500 hundred witnesses (vs. 1-11)</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Jesus, His resurrection, preaching, hope, and destiny (vs. 12-23)</a:t>
            </a:r>
          </a:p>
        </p:txBody>
      </p:sp>
    </p:spTree>
    <p:extLst>
      <p:ext uri="{BB962C8B-B14F-4D97-AF65-F5344CB8AC3E}">
        <p14:creationId xmlns:p14="http://schemas.microsoft.com/office/powerpoint/2010/main" val="361628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E92D19D7-6563-AE22-1AB4-9CFE2C36DD42}"/>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FFB2F14F-9EC2-7CC4-4692-C9508F7DA7E8}"/>
              </a:ext>
            </a:extLst>
          </p:cNvPr>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 in the Context of the Text</a:t>
            </a:r>
          </a:p>
        </p:txBody>
      </p:sp>
      <p:sp>
        <p:nvSpPr>
          <p:cNvPr id="2" name="TextBox 1">
            <a:extLst>
              <a:ext uri="{FF2B5EF4-FFF2-40B4-BE49-F238E27FC236}">
                <a16:creationId xmlns:a16="http://schemas.microsoft.com/office/drawing/2014/main" id="{929455A6-7417-9B1B-F98F-0580553B2A83}"/>
              </a:ext>
            </a:extLst>
          </p:cNvPr>
          <p:cNvSpPr txBox="1"/>
          <p:nvPr/>
        </p:nvSpPr>
        <p:spPr>
          <a:xfrm>
            <a:off x="638629" y="1603488"/>
            <a:ext cx="10914742" cy="2554545"/>
          </a:xfrm>
          <a:prstGeom prst="rect">
            <a:avLst/>
          </a:prstGeom>
          <a:noFill/>
        </p:spPr>
        <p:txBody>
          <a:bodyPr wrap="square" rtlCol="0">
            <a:spAutoFit/>
          </a:bodyPr>
          <a:lstStyle/>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1 Corinthians is the longest chapter in the epistles</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begins with “first of all” –that which is above all other thoughts</a:t>
            </a:r>
          </a:p>
          <a:p>
            <a:pPr marL="457200" marR="0" indent="-457200" algn="just" rtl="0">
              <a:spcAft>
                <a:spcPts val="600"/>
              </a:spcAft>
              <a:buClr>
                <a:schemeClr val="bg1"/>
              </a:buClr>
              <a:buFont typeface="Arial" panose="020B0604020202020204" pitchFamily="34" charset="0"/>
              <a:buChar char="•"/>
            </a:pPr>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Jesus was raised and seen by over 500 hundred witnesses (vs. 1-11)</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Jesus, His resurrection, preaching, hope, and destiny (vs. 12-23)</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reigns, He is Lord of Lord, King of Kings, the only Potentate</a:t>
            </a:r>
          </a:p>
        </p:txBody>
      </p:sp>
    </p:spTree>
    <p:extLst>
      <p:ext uri="{BB962C8B-B14F-4D97-AF65-F5344CB8AC3E}">
        <p14:creationId xmlns:p14="http://schemas.microsoft.com/office/powerpoint/2010/main" val="133282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046CFD91-0D26-4C35-0CED-0BA5DAD11357}"/>
            </a:ext>
          </a:extLst>
        </p:cNvPr>
        <p:cNvGrpSpPr/>
        <p:nvPr/>
      </p:nvGrpSpPr>
      <p:grpSpPr>
        <a:xfrm>
          <a:off x="0" y="0"/>
          <a:ext cx="0" cy="0"/>
          <a:chOff x="0" y="0"/>
          <a:chExt cx="0" cy="0"/>
        </a:xfrm>
      </p:grpSpPr>
      <p:sp>
        <p:nvSpPr>
          <p:cNvPr id="86" name="Google Shape;86;p14">
            <a:extLst>
              <a:ext uri="{FF2B5EF4-FFF2-40B4-BE49-F238E27FC236}">
                <a16:creationId xmlns:a16="http://schemas.microsoft.com/office/drawing/2014/main" id="{40EBF33D-F0BF-3009-E788-D6370B646E31}"/>
              </a:ext>
            </a:extLst>
          </p:cNvPr>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 in the Context of the Text</a:t>
            </a:r>
          </a:p>
        </p:txBody>
      </p:sp>
      <p:sp>
        <p:nvSpPr>
          <p:cNvPr id="2" name="TextBox 1">
            <a:extLst>
              <a:ext uri="{FF2B5EF4-FFF2-40B4-BE49-F238E27FC236}">
                <a16:creationId xmlns:a16="http://schemas.microsoft.com/office/drawing/2014/main" id="{A8A2128B-E3DD-E5B9-5986-3F974113FDC0}"/>
              </a:ext>
            </a:extLst>
          </p:cNvPr>
          <p:cNvSpPr txBox="1"/>
          <p:nvPr/>
        </p:nvSpPr>
        <p:spPr>
          <a:xfrm>
            <a:off x="638629" y="1603488"/>
            <a:ext cx="10914742" cy="3062377"/>
          </a:xfrm>
          <a:prstGeom prst="rect">
            <a:avLst/>
          </a:prstGeom>
          <a:noFill/>
        </p:spPr>
        <p:txBody>
          <a:bodyPr wrap="square" rtlCol="0">
            <a:spAutoFit/>
          </a:bodyPr>
          <a:lstStyle/>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1 Corinthians is the longest chapter in the epistles</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It begins with “first of all” –that which is above all other thoughts</a:t>
            </a:r>
          </a:p>
          <a:p>
            <a:pPr marL="457200" marR="0" indent="-457200" algn="just" rtl="0">
              <a:spcAft>
                <a:spcPts val="600"/>
              </a:spcAft>
              <a:buClr>
                <a:schemeClr val="bg1"/>
              </a:buClr>
              <a:buFont typeface="Arial" panose="020B0604020202020204" pitchFamily="34" charset="0"/>
              <a:buChar char="•"/>
            </a:pPr>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Jesus was raised and seen by over 500 hundred witnesses (vs. 1-11)</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Jesus, His resurrection, preaching, hope, and destiny (vs. 12-23)</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He reigns, He is Lord of Lord, King of Kings, the only Potentate</a:t>
            </a:r>
          </a:p>
          <a:p>
            <a:pPr marL="457200" marR="0" indent="-457200" algn="just" rtl="0">
              <a:spcAft>
                <a:spcPts val="6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But is God Himself subject to Him</a:t>
            </a:r>
          </a:p>
        </p:txBody>
      </p:sp>
    </p:spTree>
    <p:extLst>
      <p:ext uri="{BB962C8B-B14F-4D97-AF65-F5344CB8AC3E}">
        <p14:creationId xmlns:p14="http://schemas.microsoft.com/office/powerpoint/2010/main" val="180908153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827</TotalTime>
  <Words>1988</Words>
  <Application>Microsoft Office PowerPoint</Application>
  <PresentationFormat>Widescreen</PresentationFormat>
  <Paragraphs>163</Paragraphs>
  <Slides>23</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Cambria</vt:lpstr>
      <vt:lpstr>Office Theme</vt:lpstr>
      <vt:lpstr>Jesus is Reigning</vt:lpstr>
      <vt:lpstr>Text—1 Cor. 15:24-28</vt:lpstr>
      <vt:lpstr>Text in the Context of the Text</vt:lpstr>
      <vt:lpstr>Text in the Context of the Text</vt:lpstr>
      <vt:lpstr>Text in the Context of the Text</vt:lpstr>
      <vt:lpstr>Text in the Context of the Text</vt:lpstr>
      <vt:lpstr>Text in the Context of the Text</vt:lpstr>
      <vt:lpstr>Text in the Context of the Text</vt:lpstr>
      <vt:lpstr>Text in the Context of the Text</vt:lpstr>
      <vt:lpstr>Text in the Context of the Text</vt:lpstr>
      <vt:lpstr>Looking at the Text </vt:lpstr>
      <vt:lpstr>Looking at the Text </vt:lpstr>
      <vt:lpstr>Looking at the Text </vt:lpstr>
      <vt:lpstr>Looking at the Text </vt:lpstr>
      <vt:lpstr>Looking at the Text </vt:lpstr>
      <vt:lpstr>Looking at the Text </vt:lpstr>
      <vt:lpstr>Looking at the Text </vt:lpstr>
      <vt:lpstr>Looking at the Text </vt:lpstr>
      <vt:lpstr>Looking at the Text </vt:lpstr>
      <vt:lpstr>Looking at the Text </vt:lpstr>
      <vt:lpstr>Looking at the Text </vt:lpstr>
      <vt:lpstr>Looking at the Text </vt:lpstr>
      <vt:lpstr>Becoming Subject to His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Operator</cp:lastModifiedBy>
  <cp:revision>243</cp:revision>
  <cp:lastPrinted>2019-04-07T11:03:11Z</cp:lastPrinted>
  <dcterms:modified xsi:type="dcterms:W3CDTF">2025-02-09T23:07:23Z</dcterms:modified>
</cp:coreProperties>
</file>