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907" r:id="rId3"/>
    <p:sldId id="933" r:id="rId4"/>
    <p:sldId id="941" r:id="rId5"/>
    <p:sldId id="983" r:id="rId6"/>
    <p:sldId id="986" r:id="rId7"/>
    <p:sldId id="985" r:id="rId8"/>
    <p:sldId id="984" r:id="rId9"/>
    <p:sldId id="940" r:id="rId10"/>
    <p:sldId id="939" r:id="rId11"/>
    <p:sldId id="271" r:id="rId12"/>
    <p:sldId id="272" r:id="rId13"/>
    <p:sldId id="273" r:id="rId14"/>
    <p:sldId id="434" r:id="rId15"/>
    <p:sldId id="938" r:id="rId16"/>
    <p:sldId id="936" r:id="rId17"/>
    <p:sldId id="937" r:id="rId18"/>
    <p:sldId id="934" r:id="rId19"/>
    <p:sldId id="920" r:id="rId20"/>
    <p:sldId id="904" r:id="rId21"/>
    <p:sldId id="919" r:id="rId22"/>
    <p:sldId id="926" r:id="rId23"/>
    <p:sldId id="924" r:id="rId24"/>
    <p:sldId id="928" r:id="rId25"/>
    <p:sldId id="942" r:id="rId26"/>
    <p:sldId id="931" r:id="rId27"/>
    <p:sldId id="953" r:id="rId28"/>
    <p:sldId id="952" r:id="rId29"/>
    <p:sldId id="951" r:id="rId30"/>
    <p:sldId id="935" r:id="rId31"/>
    <p:sldId id="943" r:id="rId32"/>
    <p:sldId id="947" r:id="rId33"/>
    <p:sldId id="256" r:id="rId34"/>
    <p:sldId id="987" r:id="rId35"/>
    <p:sldId id="964" r:id="rId36"/>
    <p:sldId id="965" r:id="rId37"/>
    <p:sldId id="948" r:id="rId38"/>
    <p:sldId id="950" r:id="rId39"/>
    <p:sldId id="949" r:id="rId40"/>
    <p:sldId id="922" r:id="rId41"/>
    <p:sldId id="923" r:id="rId42"/>
    <p:sldId id="95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00"/>
    <p:restoredTop sz="96405"/>
  </p:normalViewPr>
  <p:slideViewPr>
    <p:cSldViewPr snapToGrid="0" snapToObjects="1">
      <p:cViewPr varScale="1">
        <p:scale>
          <a:sx n="86" d="100"/>
          <a:sy n="86" d="100"/>
        </p:scale>
        <p:origin x="232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8908E-9920-984F-8E34-F95FC8F46896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255FF-D7E8-0A46-BAA3-4A9843B53A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23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0848-2033-4042-8EC7-37F5756C7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4DDD-256B-364D-8487-3FBF97228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9956F-A792-6744-8899-FFDF8B47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E103-A3FD-6547-819A-086B1574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F774C-318E-BE4E-A835-1D93E0D4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5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81EC-012C-A34C-BA39-33DD7799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1EA4C-5FCC-7341-B16C-53B151235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73672-C48D-0C41-BDB3-5B8BF3EFB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0EDF-7E2B-4D47-BEC2-93D51CAD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5A406-FEF7-D944-A09C-3D2214B9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3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B63F10-2AA8-EE49-B604-18D0B5C67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57AFC-0BEB-6B4A-9310-570A33596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AC0AF-CEF0-AC4E-8A00-92D03613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F2592-CE86-3B49-9BAA-04379679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795AE-F660-284D-AAA8-FF8FEE6A8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39C0-6296-094D-9573-81B875008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04473-92A4-2B4E-B061-8FC59747D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ADB3F-CF92-F14F-9E68-186C28F8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689E9-50EB-9941-8EB7-69220D5F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BBA7E-5F00-0E4B-9A90-5F6C57CE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565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0A2F-C02D-BE45-AE93-9462F965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2D922-B09F-684E-A3AA-780332C18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D7C3-F29D-374D-B782-C43D0E3B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E1FD8-E3B8-AF44-A948-BB371E2F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0399C-C10D-5A4C-9205-B731A6B8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5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DE05-68A5-FE4E-8BC0-B601EF46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A47BC-A536-4C49-BA30-B664C7D8F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CB1BA-43A5-A547-90D0-2C4B7F7F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3475B-50AB-8E46-B3E7-FD9BCFB8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3C4D4-59E5-F041-AB12-57DAAFBC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83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B800-4A49-AB45-B8DB-0A689D74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5F3C0-FB8D-1B4A-B56B-D55CCD836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2B47D-CA65-8F45-8113-002655877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19112-3DB7-D94B-9665-03FCF473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EE8AC-1BDA-1742-A2BA-D116FB93E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B5428-7036-EF46-AE96-EF639BA4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8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FAC-69AA-B949-B9F0-5D6E96D1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D0F90-73A6-FB45-B11A-D1F2E69DB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45E66-DE97-A444-9733-69D6F5260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AB16B-C4EE-0E44-BDC6-24354A8D1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F983E-44FD-6A4A-9929-B44EA58C4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D21B72-DBFA-FF4D-B30C-C3D3A7DA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21FCE8-5CB2-DA48-83D7-86673FCD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5E4E1-E8FF-FD4F-9A2E-9B3C6988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0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0FD2-C83B-1748-B292-D1D46E2C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8A509B-930F-DC48-B97E-19A89157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6EF16-EFDB-FA42-81E6-52EE0C0E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1B4B6-A90D-654C-8008-94B65798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8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CBA71-F614-1A4F-9E53-445EC5305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E92A7-119F-2346-AC0B-4F184E62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E87F6-0CC3-604F-B9B9-0BC7EF58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69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40DE3-0256-4F4C-B4DB-5B994957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9C36F-97B3-464F-ABB7-8FE15F2EB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FFB2A-266C-8940-BFA6-0F14872B4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7837E-AD7C-0741-B190-25E05006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69AB7-D527-1A4E-B9C4-3965F957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09355-CF05-5645-A3C6-EA3AC1BA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7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05AAA-20F3-4C4D-A432-E0B32EFE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D2FD8-AFB4-8242-83AE-A86E3B225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D384A-EB7D-1047-A1F2-2125DE19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F534-5280-DE4E-9A13-69D26D89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9E6D3-DE62-804A-9CC3-C4384078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79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0396-CFB5-BF45-BA8A-A3C6D288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A89D5B-AD7D-3543-A98A-FF2C6E4A4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16D6B-BE61-2E43-BD9B-CF8152A9B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3C2C8-1F2D-6040-91AD-CE69534F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5E14E-66E4-7947-B1E0-12C70E4F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27839-7680-E840-8482-AAD7E373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0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3056-78A2-DC4E-9DE3-BE752E64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00365-3C81-7740-82F8-F4BA0C11F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82230-8F2A-F14C-8E1D-1D4EC235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52CF1-3C44-1245-958C-F5F5979E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0F14D-5A84-B146-B236-07C41807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1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66900C-E61E-6B42-91D3-4B1ABC02E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A9816-C1E7-4A48-84A7-42E88FEBC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61F05-023B-F144-945D-02B7A9A0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D7847-BFF2-CA45-8346-93DFF57E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3935D-BF93-154C-ACCA-6D00AD8CB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2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62371-5558-544B-B2EB-B02F88BF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C1AAD-4406-5B47-9309-A7A9087C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26A94-D714-9444-AE64-D40245F1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7C5B1-A522-1842-A9FE-5CC80D3B8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9FC15-5718-9941-9F26-051EC055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F97C-C56E-C848-AE2C-A472FB0D4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0161B-AD90-BC4B-8F7E-CE34D2B8A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62099-73E9-464A-A602-169422284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3DAC9-45D9-AB41-AD17-B42BD39C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96C7A-F0AB-9944-B490-DBE33217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3155B-C858-8347-9FAA-B3C38E22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F8EC-15D7-D24A-889F-EFBE404B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6511B-4902-E24F-836C-1226BC81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973D7-C7CF-2E41-8CC0-FBBC77CE5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88F9C-808A-E342-8842-C954E30DF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60ECA-DA73-F24B-8A49-F9038D47D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AC0FBC-9214-994E-9082-7F6825D94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0B3F8-20B2-FE48-93C6-5F1AD2F1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BD973D-A140-7C4D-928D-4BDB60DB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4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8D5C-70E1-F64C-8041-5FF264E2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50169-4C90-5640-89D9-C067F690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BCDEA-78A2-AB47-B387-0F0A503C5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FE98E-61BF-2344-8F53-BF9846C8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1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EE8808-C9D3-9A44-91B8-D6FCB85D0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0B4D7-50B4-3B43-A9C5-1DB9EE0F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AF4A7-4A73-5B4A-A438-CDEFCCA7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98FD-6E55-B442-B6CF-63F55176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5B9C8-A3A7-9B44-926F-4255E9596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994E9-3B2E-6C45-8711-2717A0BB2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8BBC4-8C10-6749-A124-48A31E61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661FB-45B6-6448-9054-7FCBB01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209BC-2D0B-B943-A71F-DD93D9FB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CEE8-D1D8-1647-B18C-636CC6F3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3C481-F389-3F43-8D2A-D0B3E684B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BEDAB-0F71-1F45-8425-EA36208FA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C2906-42E7-0646-9BF2-83747FA9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AEED4-26DF-9643-8264-96F48E22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0F06B-3D06-B444-91C8-C3BF524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4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CA7333-8BA6-4A48-98C2-C7E4F27DF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AE1A3-EB6C-0240-A17A-8E6D4102A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6577-0159-7F47-B864-BA54BA397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BDA6-818E-974F-8061-77F97551FCAC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78BA8-68ED-AB48-811F-D828033EC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21EC-F53A-E04B-A9C3-736B98155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13CF-5FFD-5445-90CD-D2EF4581C8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3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8460F-07B4-F847-A6BB-9F80C7EB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314A3-FAF8-BB48-B931-8A81E9562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C93A2-B4D2-8646-92A9-C2CDC2C1B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6F80-9502-FC47-8BD5-71982AFC5793}" type="datetimeFigureOut">
              <a:rPr lang="en-US" smtClean="0"/>
              <a:t>1/26/25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9A57A-6D36-CF42-9ADA-833AEC7E0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58A91-30C5-794D-89BD-39F6F6B63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CA97C-D27C-7942-AEAB-2867BF9A2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6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xists.org/reference/archive/sartre/works/exist/sartre.ht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media.org&#8212;ula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B8C76-6838-1C4C-BDD5-A026FA5F81B9}"/>
              </a:ext>
            </a:extLst>
          </p:cNvPr>
          <p:cNvSpPr txBox="1"/>
          <p:nvPr/>
        </p:nvSpPr>
        <p:spPr>
          <a:xfrm>
            <a:off x="1653701" y="1727627"/>
            <a:ext cx="8656947" cy="43242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LIFE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DEATH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&amp;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srgbClr val="4472C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ETERNITY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2706494" y="1095791"/>
            <a:ext cx="4234548" cy="148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2" charset="0"/>
                <a:ea typeface="+mn-ea"/>
                <a:cs typeface="APPLE CHANCERY" panose="03020702040506060504" pitchFamily="66" charset="-79"/>
              </a:rPr>
              <a:t>Thinking Right About…</a:t>
            </a:r>
          </a:p>
        </p:txBody>
      </p:sp>
    </p:spTree>
    <p:extLst>
      <p:ext uri="{BB962C8B-B14F-4D97-AF65-F5344CB8AC3E}">
        <p14:creationId xmlns:p14="http://schemas.microsoft.com/office/powerpoint/2010/main" val="311969572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A3920E-08DE-8749-BE83-0978DC130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2A4007-F6B5-774D-A836-25C999DAE678}"/>
              </a:ext>
            </a:extLst>
          </p:cNvPr>
          <p:cNvSpPr txBox="1"/>
          <p:nvPr/>
        </p:nvSpPr>
        <p:spPr>
          <a:xfrm>
            <a:off x="539262" y="2028616"/>
            <a:ext cx="48533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12406" dist="50800" dir="5400000" algn="ctr" rotWithShape="0">
                    <a:srgbClr val="000000">
                      <a:alpha val="45000"/>
                    </a:srgbClr>
                  </a:outerShdw>
                </a:effectLst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On what basis can atheists say that killing a child is wrong or evil?</a:t>
            </a:r>
          </a:p>
        </p:txBody>
      </p:sp>
    </p:spTree>
    <p:extLst>
      <p:ext uri="{BB962C8B-B14F-4D97-AF65-F5344CB8AC3E}">
        <p14:creationId xmlns:p14="http://schemas.microsoft.com/office/powerpoint/2010/main" val="27823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A3920E-08DE-8749-BE83-0978DC130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2A4007-F6B5-774D-A836-25C999DAE678}"/>
              </a:ext>
            </a:extLst>
          </p:cNvPr>
          <p:cNvSpPr txBox="1"/>
          <p:nvPr/>
        </p:nvSpPr>
        <p:spPr>
          <a:xfrm>
            <a:off x="410308" y="2028616"/>
            <a:ext cx="50995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12406" dist="50800" dir="5400000" algn="ctr" rotWithShape="0">
                    <a:srgbClr val="000000">
                      <a:alpha val="45000"/>
                    </a:srgbClr>
                  </a:outerShdw>
                </a:effectLst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Atheism logically implies, “Everything is permitted,” including murder.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ED340-5639-C94B-8BAD-2B7099ED8523}"/>
              </a:ext>
            </a:extLst>
          </p:cNvPr>
          <p:cNvSpPr txBox="1"/>
          <p:nvPr/>
        </p:nvSpPr>
        <p:spPr>
          <a:xfrm>
            <a:off x="380999" y="5740497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9694"/>
                  </a:scheme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*Jean-Paul Sartre (1989), “Existentialism is Humanism,” in Existentialism from Dostoyevsky to Sartre, ed. Walter Kaufman, trans. Philip Mairet (Meridian Publishing Company),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9694"/>
                  </a:scheme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http://www.Marxists.org/reference/archive/sartre/works/exist/sartre.htm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9694"/>
                  </a:scheme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2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E9AA5-3256-7546-8A65-8570BA310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-1"/>
            <a:ext cx="5210821" cy="68580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9039CE-64FD-A149-8ACE-DC5CF0B57832}"/>
              </a:ext>
            </a:extLst>
          </p:cNvPr>
          <p:cNvCxnSpPr/>
          <p:nvPr/>
        </p:nvCxnSpPr>
        <p:spPr>
          <a:xfrm>
            <a:off x="5210827" y="0"/>
            <a:ext cx="0" cy="685800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D0EC5A-7F7B-8F46-ABA8-3869B9410ED4}"/>
              </a:ext>
            </a:extLst>
          </p:cNvPr>
          <p:cNvSpPr txBox="1"/>
          <p:nvPr/>
        </p:nvSpPr>
        <p:spPr>
          <a:xfrm>
            <a:off x="5736922" y="1915970"/>
            <a:ext cx="57619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“[K]illing a disabled infant is not morally equivalent to killing a person.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Very often it is not wrong at all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71F01-F22C-B443-9033-50199C01CD24}"/>
              </a:ext>
            </a:extLst>
          </p:cNvPr>
          <p:cNvSpPr txBox="1"/>
          <p:nvPr/>
        </p:nvSpPr>
        <p:spPr>
          <a:xfrm>
            <a:off x="5736922" y="285659"/>
            <a:ext cx="5761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Peter Singer: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12A95-2D46-CC48-BFBB-8675CD04C7B0}"/>
              </a:ext>
            </a:extLst>
          </p:cNvPr>
          <p:cNvSpPr txBox="1"/>
          <p:nvPr/>
        </p:nvSpPr>
        <p:spPr>
          <a:xfrm>
            <a:off x="5736922" y="6100826"/>
            <a:ext cx="5761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Peter Singer (2000),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Writings on an Ethical Life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(New York: Harper Collins), p. 193, emp. added.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D80D8E-95EF-F64F-A30A-E9A3FEC07A87}"/>
              </a:ext>
            </a:extLst>
          </p:cNvPr>
          <p:cNvSpPr txBox="1"/>
          <p:nvPr/>
        </p:nvSpPr>
        <p:spPr>
          <a:xfrm>
            <a:off x="-620037" y="6396334"/>
            <a:ext cx="6093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63321"/>
                  </a:prst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www.Wikimedia.org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63321"/>
                  </a:prst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—Ula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63321"/>
                  </a:prst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alpha val="63321"/>
                  </a:prst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Zarosa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63321"/>
                  </a:prst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—2017—CC-by-SA-2.0</a:t>
            </a:r>
          </a:p>
        </p:txBody>
      </p:sp>
    </p:spTree>
    <p:extLst>
      <p:ext uri="{BB962C8B-B14F-4D97-AF65-F5344CB8AC3E}">
        <p14:creationId xmlns:p14="http://schemas.microsoft.com/office/powerpoint/2010/main" val="367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9E082-CC4C-C16C-F6C8-29E1D3EE47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BBCBC-0A2C-2A43-4AE5-6EC08BA2F334}"/>
              </a:ext>
            </a:extLst>
          </p:cNvPr>
          <p:cNvSpPr txBox="1"/>
          <p:nvPr/>
        </p:nvSpPr>
        <p:spPr>
          <a:xfrm>
            <a:off x="406400" y="313624"/>
            <a:ext cx="61637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Secular bioethicists Alberto Giubilini and Francesca Minerva argued “that what we call ‘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after-birth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abortion’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(killing a newborn)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should be permissible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all the cases where abortion is, including cases where the newborn is not disabled.”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398734-DEB9-74C4-8529-501D4FACC811}"/>
              </a:ext>
            </a:extLst>
          </p:cNvPr>
          <p:cNvSpPr txBox="1"/>
          <p:nvPr/>
        </p:nvSpPr>
        <p:spPr>
          <a:xfrm>
            <a:off x="499533" y="5650571"/>
            <a:ext cx="5977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Alberto Giubilini and Francesca Minerva (2013), Featured Article: “After-Birth Abortion: Why Should the Baby Live?”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Journal of Medical Ethics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39[5]:261, emp. added, https://jme.bmj.com/content/39/5/261. </a:t>
            </a:r>
          </a:p>
        </p:txBody>
      </p:sp>
    </p:spTree>
    <p:extLst>
      <p:ext uri="{BB962C8B-B14F-4D97-AF65-F5344CB8AC3E}">
        <p14:creationId xmlns:p14="http://schemas.microsoft.com/office/powerpoint/2010/main" val="1315528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281102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indent="-388620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 created it. He owns it. He has the authority over it.</a:t>
            </a:r>
          </a:p>
          <a:p>
            <a:pPr marL="571500" indent="-388620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 judgment upon the wicked.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mercy upon the righteous.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cf. Isa. 57:1-2; Psa. 116:15</a:t>
            </a:r>
            <a:endParaRPr kumimoji="0" lang="en-US" sz="41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01626706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3400931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indent="-388620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 created it. He owns it. He has the authority over it.</a:t>
            </a:r>
          </a:p>
          <a:p>
            <a:pPr marL="571500" indent="-388620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 judgment upon the wicked.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 mercy upon the righteous.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1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Was it right for God to take Enoch and Elijah?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71004311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450379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indent="-388620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 created it. He owns it. He has the authority over it.</a:t>
            </a:r>
          </a:p>
          <a:p>
            <a:pPr marL="571500" indent="-388620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 judgment upon the wicked.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 mercy upon the righteous.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Was it right for God to take Enoch and Elijah?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Will it be fair for</a:t>
            </a:r>
            <a:r>
              <a:rPr lang="en-US" sz="41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Jesus to return, end time, and judge mankind?</a:t>
            </a:r>
            <a:endParaRPr kumimoji="0" lang="en-US" sz="41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13846993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B8C76-6838-1C4C-BDD5-A026FA5F81B9}"/>
              </a:ext>
            </a:extLst>
          </p:cNvPr>
          <p:cNvSpPr txBox="1"/>
          <p:nvPr/>
        </p:nvSpPr>
        <p:spPr>
          <a:xfrm>
            <a:off x="1653701" y="1727627"/>
            <a:ext cx="8656947" cy="43242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LIFE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DEATH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&amp;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srgbClr val="4472C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ETERNITY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2706494" y="1095791"/>
            <a:ext cx="4234548" cy="148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2" charset="0"/>
                <a:ea typeface="+mn-ea"/>
                <a:cs typeface="APPLE CHANCERY" panose="03020702040506060504" pitchFamily="66" charset="-79"/>
              </a:rPr>
              <a:t>Thinking Right About…</a:t>
            </a:r>
          </a:p>
        </p:txBody>
      </p:sp>
    </p:spTree>
    <p:extLst>
      <p:ext uri="{BB962C8B-B14F-4D97-AF65-F5344CB8AC3E}">
        <p14:creationId xmlns:p14="http://schemas.microsoft.com/office/powerpoint/2010/main" val="15420722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0E48C-0395-1D48-B737-5B1FFC4AE4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9376"/>
            <a:ext cx="12192000" cy="812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3D64BF-5F38-3748-9FF3-B0945A5048C7}"/>
              </a:ext>
            </a:extLst>
          </p:cNvPr>
          <p:cNvSpPr txBox="1"/>
          <p:nvPr/>
        </p:nvSpPr>
        <p:spPr>
          <a:xfrm>
            <a:off x="4358152" y="326820"/>
            <a:ext cx="74401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PHYSICAL LIFE </a:t>
            </a:r>
            <a:r>
              <a:rPr kumimoji="0" lang="en-US" sz="720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IS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PRECIOUS</a:t>
            </a:r>
          </a:p>
        </p:txBody>
      </p:sp>
    </p:spTree>
    <p:extLst>
      <p:ext uri="{BB962C8B-B14F-4D97-AF65-F5344CB8AC3E}">
        <p14:creationId xmlns:p14="http://schemas.microsoft.com/office/powerpoint/2010/main" val="35279493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D3247-A12F-7540-A76D-91CE119A0B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34593"/>
            <a:ext cx="12191999" cy="812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BCA003-212F-B949-995E-69BB432BB8F2}"/>
              </a:ext>
            </a:extLst>
          </p:cNvPr>
          <p:cNvSpPr txBox="1"/>
          <p:nvPr/>
        </p:nvSpPr>
        <p:spPr>
          <a:xfrm>
            <a:off x="-215900" y="313189"/>
            <a:ext cx="7632700" cy="2638415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HARD-WIRED  </a:t>
            </a:r>
            <a:r>
              <a:rPr kumimoji="0" lang="en-US" sz="66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WITH A</a:t>
            </a:r>
            <a:r>
              <a:rPr kumimoji="0" lang="en-US" sz="80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kumimoji="0" lang="en-US" sz="80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DESIRE</a:t>
            </a:r>
            <a:r>
              <a:rPr kumimoji="0" lang="en-US" sz="80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kumimoji="0" lang="en-US" sz="66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TO</a:t>
            </a:r>
            <a:r>
              <a:rPr kumimoji="0" lang="en-US" sz="80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kumimoji="0" lang="en-US" sz="80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LIVE</a:t>
            </a:r>
          </a:p>
        </p:txBody>
      </p:sp>
    </p:spTree>
    <p:extLst>
      <p:ext uri="{BB962C8B-B14F-4D97-AF65-F5344CB8AC3E}">
        <p14:creationId xmlns:p14="http://schemas.microsoft.com/office/powerpoint/2010/main" val="3906130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8864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FE4B6-D76C-F642-9316-C89A62D05D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98"/>
            <a:ext cx="10313181" cy="6874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48B2EA-27B1-864B-96C7-F253AA14B331}"/>
              </a:ext>
            </a:extLst>
          </p:cNvPr>
          <p:cNvSpPr txBox="1"/>
          <p:nvPr/>
        </p:nvSpPr>
        <p:spPr>
          <a:xfrm>
            <a:off x="7225991" y="0"/>
            <a:ext cx="4564566" cy="74635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lvl="0" algn="r">
              <a:lnSpc>
                <a:spcPts val="6600"/>
              </a:lnSpc>
              <a:defRPr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lvl="0" algn="r">
              <a:lnSpc>
                <a:spcPts val="6300"/>
              </a:lnSpc>
              <a:defRPr/>
            </a:pPr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THE</a:t>
            </a:r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kumimoji="0" lang="en-US" sz="70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BLESSING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5500" dirty="0">
                <a:solidFill>
                  <a:schemeClr val="accent1">
                    <a:lumMod val="50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OF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LONG LIFE</a:t>
            </a:r>
          </a:p>
          <a:p>
            <a:pPr lvl="0" algn="r">
              <a:defRPr/>
            </a:pPr>
            <a:endParaRPr lang="en-US" sz="3400" dirty="0">
              <a:solidFill>
                <a:schemeClr val="accent1">
                  <a:lumMod val="50000"/>
                </a:schemeClr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lvl="0" algn="r">
              <a:defRPr/>
            </a:pP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Gen. 15:15; Ex.20:12;</a:t>
            </a:r>
          </a:p>
          <a:p>
            <a:pPr lvl="0" algn="r">
              <a:defRPr/>
            </a:pP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Deut. 5:33; Psa. 91:16; Prov. 3:2; Eph. 6:1-3</a:t>
            </a:r>
          </a:p>
          <a:p>
            <a:pPr lvl="0" algn="r">
              <a:defRPr/>
            </a:pPr>
            <a:endParaRPr lang="en-US" sz="3400" dirty="0">
              <a:solidFill>
                <a:schemeClr val="accent1">
                  <a:lumMod val="50000"/>
                </a:schemeClr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lvl="0" algn="r">
              <a:defRPr/>
            </a:pPr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    </a:t>
            </a:r>
            <a:endParaRPr kumimoji="0" lang="en-US" sz="3400" b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1943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75596-4070-5642-908E-5CF0EAC884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268826"/>
            <a:ext cx="12192000" cy="8126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FFF62-D0BE-F94B-A31F-44376C97D8C6}"/>
              </a:ext>
            </a:extLst>
          </p:cNvPr>
          <p:cNvSpPr txBox="1"/>
          <p:nvPr/>
        </p:nvSpPr>
        <p:spPr>
          <a:xfrm>
            <a:off x="339092" y="479120"/>
            <a:ext cx="5589640" cy="381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 Not Confuse a </a:t>
            </a:r>
            <a:r>
              <a:rPr lang="en-US" sz="6400" i="1" dirty="0">
                <a:solidFill>
                  <a:prstClr val="black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Godly Desire </a:t>
            </a:r>
            <a:r>
              <a:rPr lang="en-US" sz="64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for a </a:t>
            </a:r>
            <a:r>
              <a:rPr lang="en-US" sz="6400" i="1" dirty="0">
                <a:solidFill>
                  <a:prstClr val="black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Long Life </a:t>
            </a:r>
            <a:r>
              <a:rPr lang="en-US" sz="64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with Being </a:t>
            </a:r>
            <a:r>
              <a:rPr lang="en-US" sz="6400" i="1" dirty="0">
                <a:solidFill>
                  <a:prstClr val="black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Scared to Die</a:t>
            </a:r>
            <a:endParaRPr kumimoji="0" lang="en-US" sz="6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3677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E8F20-E9AA-6840-955E-702A63CE30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DC285-F4BA-5944-AF06-393307AFB963}"/>
              </a:ext>
            </a:extLst>
          </p:cNvPr>
          <p:cNvSpPr txBox="1"/>
          <p:nvPr/>
        </p:nvSpPr>
        <p:spPr>
          <a:xfrm>
            <a:off x="2604938" y="1299092"/>
            <a:ext cx="7074083" cy="2400657"/>
          </a:xfrm>
          <a:prstGeom prst="rect">
            <a:avLst/>
          </a:prstGeom>
          <a:solidFill>
            <a:schemeClr val="tx1">
              <a:lumMod val="65000"/>
              <a:lumOff val="3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ts val="6000"/>
              </a:lnSpc>
              <a:defRPr/>
            </a:pPr>
            <a:r>
              <a:rPr lang="en-US" sz="5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MOST PEOPLE ARE </a:t>
            </a:r>
            <a:r>
              <a:rPr kumimoji="0" lang="en-US" sz="5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AFRAID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5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kumimoji="0" lang="en-US" sz="5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DEATH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kumimoji="0" lang="en-US" sz="5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BECAUSE...</a:t>
            </a:r>
          </a:p>
        </p:txBody>
      </p:sp>
    </p:spTree>
    <p:extLst>
      <p:ext uri="{BB962C8B-B14F-4D97-AF65-F5344CB8AC3E}">
        <p14:creationId xmlns:p14="http://schemas.microsoft.com/office/powerpoint/2010/main" val="409792699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422AB-42FF-314E-A690-567F2AAA9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8126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339C8-55A2-1840-B756-FAE0B6C5D018}"/>
              </a:ext>
            </a:extLst>
          </p:cNvPr>
          <p:cNvSpPr txBox="1"/>
          <p:nvPr/>
        </p:nvSpPr>
        <p:spPr>
          <a:xfrm>
            <a:off x="431179" y="668356"/>
            <a:ext cx="11619571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Christians D</a:t>
            </a:r>
            <a:r>
              <a:rPr kumimoji="0" lang="en-US" sz="4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esire to Live…</a:t>
            </a:r>
          </a:p>
        </p:txBody>
      </p:sp>
    </p:spTree>
    <p:extLst>
      <p:ext uri="{BB962C8B-B14F-4D97-AF65-F5344CB8AC3E}">
        <p14:creationId xmlns:p14="http://schemas.microsoft.com/office/powerpoint/2010/main" val="212478953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422AB-42FF-314E-A690-567F2AAA9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8126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339C8-55A2-1840-B756-FAE0B6C5D018}"/>
              </a:ext>
            </a:extLst>
          </p:cNvPr>
          <p:cNvSpPr txBox="1"/>
          <p:nvPr/>
        </p:nvSpPr>
        <p:spPr>
          <a:xfrm>
            <a:off x="431179" y="668356"/>
            <a:ext cx="11619571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Christians D</a:t>
            </a:r>
            <a:r>
              <a:rPr kumimoji="0" lang="en-US" sz="4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esire to Live…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36106-D6AC-D94C-940F-8A4956879885}"/>
              </a:ext>
            </a:extLst>
          </p:cNvPr>
          <p:cNvSpPr txBox="1"/>
          <p:nvPr/>
        </p:nvSpPr>
        <p:spPr>
          <a:xfrm>
            <a:off x="144968" y="1449660"/>
            <a:ext cx="5464100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out of fear of death</a:t>
            </a:r>
          </a:p>
        </p:txBody>
      </p:sp>
    </p:spTree>
    <p:extLst>
      <p:ext uri="{BB962C8B-B14F-4D97-AF65-F5344CB8AC3E}">
        <p14:creationId xmlns:p14="http://schemas.microsoft.com/office/powerpoint/2010/main" val="186459617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143878" y="328693"/>
            <a:ext cx="11891605" cy="111825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indent="-38862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“O death, where is your sting?... Death is swallowed up in victory…” (1 Cor. 15:55,54,57-58).</a:t>
            </a:r>
            <a:endParaRPr kumimoji="0" lang="en-US" sz="36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8261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143878" y="328693"/>
            <a:ext cx="11891605" cy="22980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indent="-38862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“O death, where is your sting?... Death is swallowed up in victory…” (1 Cor. 15:55,54,57-58).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“I am the resurrection and the life. Whoever believes in me, though he die, yet shall he live” (John 11:25).</a:t>
            </a:r>
            <a:endParaRPr kumimoji="0" lang="en-US" sz="36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4055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143878" y="328693"/>
            <a:ext cx="11891605" cy="34778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indent="-38862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“O death, where is your sting?... Death is swallowed up in victory…” (1 Cor. 15:55,54,57-58).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“I am the resurrection and the life. Whoever believes in me, though he die, yet shall he live” (John 11:25).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“Jesus…abolished death and brought life and</a:t>
            </a:r>
            <a:r>
              <a:rPr lang="en-US" sz="3600" dirty="0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kumimoji="0" lang="en-US" sz="360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immortality to light through the Gospel” (2 </a:t>
            </a:r>
            <a:r>
              <a:rPr lang="en-US" sz="3600" dirty="0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Tim. 1:10).</a:t>
            </a:r>
            <a:endParaRPr kumimoji="0" lang="en-US" sz="36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745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143878" y="328693"/>
            <a:ext cx="11891605" cy="465768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indent="-38862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“O death, where is your sting?... Death is swallowed up in victory…” (1 Cor. 15:55,54,57-58).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“I am the resurrection and the life. Whoever believes in me, though he die, yet shall he live” (John 11:25).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“Jesus…abolished death and brought life and</a:t>
            </a:r>
            <a:r>
              <a:rPr lang="en-US" sz="3600" dirty="0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kumimoji="0" lang="en-US" sz="360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immortality to light through the Gospel” (2 </a:t>
            </a:r>
            <a:r>
              <a:rPr lang="en-US" sz="3600" dirty="0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Tim. 1:10).</a:t>
            </a:r>
          </a:p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“Precious in the sight of the Lord is the death of His saints” (Psa. 116:15).</a:t>
            </a:r>
          </a:p>
        </p:txBody>
      </p:sp>
    </p:spTree>
    <p:extLst>
      <p:ext uri="{BB962C8B-B14F-4D97-AF65-F5344CB8AC3E}">
        <p14:creationId xmlns:p14="http://schemas.microsoft.com/office/powerpoint/2010/main" val="154623937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422AB-42FF-314E-A690-567F2AAA9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8126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339C8-55A2-1840-B756-FAE0B6C5D018}"/>
              </a:ext>
            </a:extLst>
          </p:cNvPr>
          <p:cNvSpPr txBox="1"/>
          <p:nvPr/>
        </p:nvSpPr>
        <p:spPr>
          <a:xfrm>
            <a:off x="431179" y="668356"/>
            <a:ext cx="11619571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Christians D</a:t>
            </a:r>
            <a:r>
              <a:rPr kumimoji="0" lang="en-US" sz="4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esire to Live…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36106-D6AC-D94C-940F-8A4956879885}"/>
              </a:ext>
            </a:extLst>
          </p:cNvPr>
          <p:cNvSpPr txBox="1"/>
          <p:nvPr/>
        </p:nvSpPr>
        <p:spPr>
          <a:xfrm>
            <a:off x="144968" y="1449660"/>
            <a:ext cx="5464100" cy="117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out of fear of death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fearing the unknown</a:t>
            </a:r>
          </a:p>
        </p:txBody>
      </p:sp>
    </p:spTree>
    <p:extLst>
      <p:ext uri="{BB962C8B-B14F-4D97-AF65-F5344CB8AC3E}">
        <p14:creationId xmlns:p14="http://schemas.microsoft.com/office/powerpoint/2010/main" val="39940822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11555718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422AB-42FF-314E-A690-567F2AAA9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8126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339C8-55A2-1840-B756-FAE0B6C5D018}"/>
              </a:ext>
            </a:extLst>
          </p:cNvPr>
          <p:cNvSpPr txBox="1"/>
          <p:nvPr/>
        </p:nvSpPr>
        <p:spPr>
          <a:xfrm>
            <a:off x="431179" y="668356"/>
            <a:ext cx="11619571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Christians D</a:t>
            </a:r>
            <a:r>
              <a:rPr kumimoji="0" lang="en-US" sz="4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esire to Live…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36106-D6AC-D94C-940F-8A4956879885}"/>
              </a:ext>
            </a:extLst>
          </p:cNvPr>
          <p:cNvSpPr txBox="1"/>
          <p:nvPr/>
        </p:nvSpPr>
        <p:spPr>
          <a:xfrm>
            <a:off x="144968" y="1449660"/>
            <a:ext cx="5464100" cy="230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out of fear of death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fearing the unknown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for earthly gain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for earthly pleasures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3253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422AB-42FF-314E-A690-567F2AAA9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8126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339C8-55A2-1840-B756-FAE0B6C5D018}"/>
              </a:ext>
            </a:extLst>
          </p:cNvPr>
          <p:cNvSpPr txBox="1"/>
          <p:nvPr/>
        </p:nvSpPr>
        <p:spPr>
          <a:xfrm>
            <a:off x="431179" y="668356"/>
            <a:ext cx="11619571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Christians D</a:t>
            </a:r>
            <a:r>
              <a:rPr kumimoji="0" lang="en-US" sz="4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esire to Live…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36106-D6AC-D94C-940F-8A4956879885}"/>
              </a:ext>
            </a:extLst>
          </p:cNvPr>
          <p:cNvSpPr txBox="1"/>
          <p:nvPr/>
        </p:nvSpPr>
        <p:spPr>
          <a:xfrm>
            <a:off x="144968" y="1449660"/>
            <a:ext cx="5464100" cy="230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out of fear of death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fearing the unknown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for earthly gain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 for earthly pleasures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687B2-7A98-2941-9823-43D54751FE06}"/>
              </a:ext>
            </a:extLst>
          </p:cNvPr>
          <p:cNvSpPr txBox="1"/>
          <p:nvPr/>
        </p:nvSpPr>
        <p:spPr>
          <a:xfrm>
            <a:off x="7292903" y="1449660"/>
            <a:ext cx="5363741" cy="230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Christ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Love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Serve</a:t>
            </a:r>
          </a:p>
          <a:p>
            <a:pPr marL="457200" indent="-411480">
              <a:lnSpc>
                <a:spcPts val="4400"/>
              </a:lnSpc>
              <a:buSzPct val="88000"/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Sacrifice</a:t>
            </a:r>
            <a:endParaRPr lang="en-US" sz="3800" i="1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790F2-0D08-714B-AB34-EC4C461B4D71}"/>
              </a:ext>
            </a:extLst>
          </p:cNvPr>
          <p:cNvSpPr txBox="1"/>
          <p:nvPr/>
        </p:nvSpPr>
        <p:spPr>
          <a:xfrm>
            <a:off x="8645913" y="4320574"/>
            <a:ext cx="3192967" cy="117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Teach Others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75919-80D8-7045-90D8-3CEA85B83005}"/>
              </a:ext>
            </a:extLst>
          </p:cNvPr>
          <p:cNvSpPr txBox="1"/>
          <p:nvPr/>
        </p:nvSpPr>
        <p:spPr>
          <a:xfrm>
            <a:off x="7889487" y="3693957"/>
            <a:ext cx="4425178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11480">
              <a:lnSpc>
                <a:spcPts val="4400"/>
              </a:lnSpc>
              <a:buSzPct val="88000"/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Show (the Way)</a:t>
            </a:r>
          </a:p>
        </p:txBody>
      </p:sp>
    </p:spTree>
    <p:extLst>
      <p:ext uri="{BB962C8B-B14F-4D97-AF65-F5344CB8AC3E}">
        <p14:creationId xmlns:p14="http://schemas.microsoft.com/office/powerpoint/2010/main" val="217695712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6B595-C148-A14B-84E6-F1DEFF16BF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374"/>
            <a:ext cx="12192000" cy="8128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A7195-9E3D-E24E-839D-BCBBD3371236}"/>
              </a:ext>
            </a:extLst>
          </p:cNvPr>
          <p:cNvSpPr txBox="1"/>
          <p:nvPr/>
        </p:nvSpPr>
        <p:spPr>
          <a:xfrm>
            <a:off x="665354" y="233462"/>
            <a:ext cx="8601309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But isn’t it better for me to die?</a:t>
            </a:r>
            <a:endParaRPr kumimoji="0" lang="en-US" sz="4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5A268-C148-1A45-8B6F-52FDFD472667}"/>
              </a:ext>
            </a:extLst>
          </p:cNvPr>
          <p:cNvSpPr txBox="1"/>
          <p:nvPr/>
        </p:nvSpPr>
        <p:spPr>
          <a:xfrm>
            <a:off x="1025911" y="1014766"/>
            <a:ext cx="7639118" cy="2870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have no more pain and suffering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have no more sorrow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 in 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comfort in Paradise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with the Lord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forever enjoy eternal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14614-248B-C14B-88C2-4D3417FFE3C5}"/>
              </a:ext>
            </a:extLst>
          </p:cNvPr>
          <p:cNvSpPr txBox="1"/>
          <p:nvPr/>
        </p:nvSpPr>
        <p:spPr>
          <a:xfrm>
            <a:off x="8820612" y="1012402"/>
            <a:ext cx="2943923" cy="174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 more sin</a:t>
            </a:r>
          </a:p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 more funerals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7655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2CE890-D01F-A441-BDB8-1128D69C35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374"/>
            <a:ext cx="12192000" cy="8128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F5A268-C148-1A45-8B6F-52FDFD472667}"/>
              </a:ext>
            </a:extLst>
          </p:cNvPr>
          <p:cNvSpPr txBox="1"/>
          <p:nvPr/>
        </p:nvSpPr>
        <p:spPr>
          <a:xfrm>
            <a:off x="665354" y="861579"/>
            <a:ext cx="6861720" cy="117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God hasn’t given us the authority to make/take that decision.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A754A-6663-8A45-A27D-1AAB27577FBE}"/>
              </a:ext>
            </a:extLst>
          </p:cNvPr>
          <p:cNvSpPr txBox="1"/>
          <p:nvPr/>
        </p:nvSpPr>
        <p:spPr>
          <a:xfrm>
            <a:off x="665354" y="78724"/>
            <a:ext cx="8601309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But isn’t it better for me to die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kumimoji="0" lang="en-US" sz="4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1392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2CE890-D01F-A441-BDB8-1128D69C35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374"/>
            <a:ext cx="12192000" cy="8128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F5A268-C148-1A45-8B6F-52FDFD472667}"/>
              </a:ext>
            </a:extLst>
          </p:cNvPr>
          <p:cNvSpPr txBox="1"/>
          <p:nvPr/>
        </p:nvSpPr>
        <p:spPr>
          <a:xfrm>
            <a:off x="665354" y="861579"/>
            <a:ext cx="6861720" cy="230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God hasn’t given us the authority to make/take that decision.</a:t>
            </a:r>
          </a:p>
          <a:p>
            <a:pPr marL="457200" indent="-411480">
              <a:lnSpc>
                <a:spcPts val="4400"/>
              </a:lnSpc>
              <a:buSzPct val="88000"/>
              <a:buFont typeface="Arial" panose="020B0604020202020204" pitchFamily="34" charset="0"/>
              <a:buChar char="•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have no idea of the ramifications of such a decision.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A754A-6663-8A45-A27D-1AAB27577FBE}"/>
              </a:ext>
            </a:extLst>
          </p:cNvPr>
          <p:cNvSpPr txBox="1"/>
          <p:nvPr/>
        </p:nvSpPr>
        <p:spPr>
          <a:xfrm>
            <a:off x="665354" y="78724"/>
            <a:ext cx="8601309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But isn’t it better for me to die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kumimoji="0" lang="en-US" sz="4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2922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2CE890-D01F-A441-BDB8-1128D69C35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374"/>
            <a:ext cx="12192000" cy="8128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F5A268-C148-1A45-8B6F-52FDFD472667}"/>
              </a:ext>
            </a:extLst>
          </p:cNvPr>
          <p:cNvSpPr txBox="1"/>
          <p:nvPr/>
        </p:nvSpPr>
        <p:spPr>
          <a:xfrm>
            <a:off x="665354" y="861579"/>
            <a:ext cx="6861720" cy="3999428"/>
          </a:xfrm>
          <a:prstGeom prst="rect">
            <a:avLst/>
          </a:prstGeom>
          <a:solidFill>
            <a:schemeClr val="bg1">
              <a:alpha val="45092"/>
            </a:schemeClr>
          </a:solidFill>
          <a:effectLst>
            <a:softEdge rad="155442"/>
          </a:effectLst>
        </p:spPr>
        <p:txBody>
          <a:bodyPr wrap="square" rtlCol="0">
            <a:spAutoFit/>
          </a:bodyPr>
          <a:lstStyle/>
          <a:p>
            <a:pPr marL="457200" marR="0" lvl="0" indent="-41148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God hasn’t given us the authority to make/take that decision.</a:t>
            </a:r>
          </a:p>
          <a:p>
            <a:pPr marL="457200" indent="-411480">
              <a:lnSpc>
                <a:spcPts val="4400"/>
              </a:lnSpc>
              <a:buSzPct val="88000"/>
              <a:buFont typeface="Arial" panose="020B0604020202020204" pitchFamily="34" charset="0"/>
              <a:buChar char="•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have no idea of the ramifications of such a decision.</a:t>
            </a:r>
          </a:p>
          <a:p>
            <a:pPr marL="457200" indent="-411480">
              <a:lnSpc>
                <a:spcPts val="4400"/>
              </a:lnSpc>
              <a:buSzPct val="88000"/>
              <a:buFont typeface="Arial" panose="020B0604020202020204" pitchFamily="34" charset="0"/>
              <a:buChar char="•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God has given us the task of doing good in His name with whatever time we have left.</a:t>
            </a:r>
            <a:endParaRPr lang="en-US" sz="3600" i="1" dirty="0">
              <a:solidFill>
                <a:prstClr val="black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A754A-6663-8A45-A27D-1AAB27577FBE}"/>
              </a:ext>
            </a:extLst>
          </p:cNvPr>
          <p:cNvSpPr txBox="1"/>
          <p:nvPr/>
        </p:nvSpPr>
        <p:spPr>
          <a:xfrm>
            <a:off x="665354" y="78724"/>
            <a:ext cx="8601309" cy="78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But isn’t it better for me to die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kumimoji="0" lang="en-US" sz="4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0254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32ABA-3AA2-3B41-A680-3186F98938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202" y="0"/>
            <a:ext cx="12911732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5B627-90CB-3F44-9C2E-00B3AFBEF43A}"/>
              </a:ext>
            </a:extLst>
          </p:cNvPr>
          <p:cNvSpPr txBox="1"/>
          <p:nvPr/>
        </p:nvSpPr>
        <p:spPr>
          <a:xfrm>
            <a:off x="107004" y="137371"/>
            <a:ext cx="8677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like our days on Earth are numbered</a:t>
            </a:r>
            <a:r>
              <a:rPr lang="en-US" sz="3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—Psa. 90:12; James 4:14.</a:t>
            </a:r>
          </a:p>
        </p:txBody>
      </p:sp>
    </p:spTree>
    <p:extLst>
      <p:ext uri="{BB962C8B-B14F-4D97-AF65-F5344CB8AC3E}">
        <p14:creationId xmlns:p14="http://schemas.microsoft.com/office/powerpoint/2010/main" val="107739288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32ABA-3AA2-3B41-A680-3186F98938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202" y="0"/>
            <a:ext cx="12911732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5B627-90CB-3F44-9C2E-00B3AFBEF43A}"/>
              </a:ext>
            </a:extLst>
          </p:cNvPr>
          <p:cNvSpPr txBox="1"/>
          <p:nvPr/>
        </p:nvSpPr>
        <p:spPr>
          <a:xfrm>
            <a:off x="107004" y="137371"/>
            <a:ext cx="867707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like our days on Earth are numbered</a:t>
            </a:r>
            <a:r>
              <a:rPr lang="en-US" sz="3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—Psa. 90:12; James 4:14.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daily like we’re dying—like we have very little time left.</a:t>
            </a:r>
          </a:p>
        </p:txBody>
      </p:sp>
    </p:spTree>
    <p:extLst>
      <p:ext uri="{BB962C8B-B14F-4D97-AF65-F5344CB8AC3E}">
        <p14:creationId xmlns:p14="http://schemas.microsoft.com/office/powerpoint/2010/main" val="347041335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32ABA-3AA2-3B41-A680-3186F98938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202" y="0"/>
            <a:ext cx="12911732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5B627-90CB-3F44-9C2E-00B3AFBEF43A}"/>
              </a:ext>
            </a:extLst>
          </p:cNvPr>
          <p:cNvSpPr txBox="1"/>
          <p:nvPr/>
        </p:nvSpPr>
        <p:spPr>
          <a:xfrm>
            <a:off x="107004" y="137371"/>
            <a:ext cx="867707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like our days on Earth are numbered</a:t>
            </a:r>
            <a:r>
              <a:rPr lang="en-US" sz="3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—Psa. 90:12; James 4:14.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daily like we’re dying—like we have very little time left.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live…like going and being with the Lord means EVERYTHING to us.</a:t>
            </a:r>
          </a:p>
        </p:txBody>
      </p:sp>
    </p:spTree>
    <p:extLst>
      <p:ext uri="{BB962C8B-B14F-4D97-AF65-F5344CB8AC3E}">
        <p14:creationId xmlns:p14="http://schemas.microsoft.com/office/powerpoint/2010/main" val="397796243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32ABA-3AA2-3B41-A680-3186F98938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202" y="0"/>
            <a:ext cx="12911732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5B627-90CB-3F44-9C2E-00B3AFBEF43A}"/>
              </a:ext>
            </a:extLst>
          </p:cNvPr>
          <p:cNvSpPr txBox="1"/>
          <p:nvPr/>
        </p:nvSpPr>
        <p:spPr>
          <a:xfrm>
            <a:off x="107004" y="137371"/>
            <a:ext cx="8677073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like our days on Earth are numbered</a:t>
            </a:r>
            <a:r>
              <a:rPr lang="en-US" sz="3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—Psa. 90:12; James 4:14.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daily like we’re dying—like we have very little time left.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live…like going and being with the Lord means EVERYTHING to us.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like we </a:t>
            </a:r>
            <a:r>
              <a:rPr lang="en-US" sz="3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really</a:t>
            </a: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believe what the Bible </a:t>
            </a:r>
            <a:r>
              <a:rPr lang="en-US" sz="3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really</a:t>
            </a: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teaches about life, death, and eternity.</a:t>
            </a:r>
          </a:p>
        </p:txBody>
      </p:sp>
    </p:spTree>
    <p:extLst>
      <p:ext uri="{BB962C8B-B14F-4D97-AF65-F5344CB8AC3E}">
        <p14:creationId xmlns:p14="http://schemas.microsoft.com/office/powerpoint/2010/main" val="11870970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111825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created it. He owns it. He has the authority over it.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30186109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C6B966-D7F2-8445-A251-CA8A0148DD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" y="0"/>
            <a:ext cx="12187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D44461-E01F-F548-9897-9C4CCCD5BEA0}"/>
              </a:ext>
            </a:extLst>
          </p:cNvPr>
          <p:cNvSpPr txBox="1"/>
          <p:nvPr/>
        </p:nvSpPr>
        <p:spPr>
          <a:xfrm>
            <a:off x="2953265" y="1480456"/>
            <a:ext cx="9293165" cy="1200329"/>
          </a:xfrm>
          <a:prstGeom prst="rect">
            <a:avLst/>
          </a:prstGeom>
          <a:solidFill>
            <a:schemeClr val="bg1">
              <a:alpha val="65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Let’s live daily like this world is not our home… and we’re just traveling to our MUCH better life.</a:t>
            </a:r>
          </a:p>
        </p:txBody>
      </p:sp>
    </p:spTree>
    <p:extLst>
      <p:ext uri="{BB962C8B-B14F-4D97-AF65-F5344CB8AC3E}">
        <p14:creationId xmlns:p14="http://schemas.microsoft.com/office/powerpoint/2010/main" val="92537532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B8C76-6838-1C4C-BDD5-A026FA5F81B9}"/>
              </a:ext>
            </a:extLst>
          </p:cNvPr>
          <p:cNvSpPr txBox="1"/>
          <p:nvPr/>
        </p:nvSpPr>
        <p:spPr>
          <a:xfrm>
            <a:off x="1653701" y="1727627"/>
            <a:ext cx="8656947" cy="43242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LIFE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DEATH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&amp;</a:t>
            </a:r>
            <a:r>
              <a:rPr kumimoji="0" lang="en-US" sz="6000" b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kumimoji="0" lang="en-US" sz="12000" b="1" u="none" strike="noStrike" kern="1200" cap="none" spc="0" normalizeH="0" baseline="0" noProof="0" dirty="0">
                <a:ln>
                  <a:solidFill>
                    <a:srgbClr val="4472C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ETERNITY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2706494" y="1095791"/>
            <a:ext cx="4234548" cy="148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2" charset="0"/>
                <a:ea typeface="+mn-ea"/>
                <a:cs typeface="APPLE CHANCERY" panose="03020702040506060504" pitchFamily="66" charset="-79"/>
              </a:rPr>
              <a:t>Thinking Right About…</a:t>
            </a:r>
          </a:p>
        </p:txBody>
      </p:sp>
    </p:spTree>
    <p:extLst>
      <p:ext uri="{BB962C8B-B14F-4D97-AF65-F5344CB8AC3E}">
        <p14:creationId xmlns:p14="http://schemas.microsoft.com/office/powerpoint/2010/main" val="6737622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170816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created it. He owns it. He has the authority over it.</a:t>
            </a: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-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Job 41:11; 1:21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99906107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22980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created it. He owns it. He has the authority over it.</a:t>
            </a: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-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Job 41:11; 1:21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</a:t>
            </a:r>
            <a:r>
              <a:rPr kumimoji="0" lang="en-US" sz="39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-Psa. 24:1; 100:3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421054676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288797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created it. He owns it. He has the authority over it.</a:t>
            </a: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-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Job 41:11; 1:21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-Psa. 24:1; 100:3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9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</a:t>
            </a:r>
            <a:r>
              <a:rPr lang="en-US" sz="3900" b="1" dirty="0">
                <a:solidFill>
                  <a:srgbClr val="00206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</a:t>
            </a:r>
            <a:r>
              <a:rPr kumimoji="0" lang="en-US" sz="39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John 21:18-22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33606038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34778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38862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created it. He owns it. He has the authority over it.</a:t>
            </a: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-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Job 41:11; 1:21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-Psa. 24:1; 100:3</a:t>
            </a: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9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-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John 21:18-22</a:t>
            </a:r>
            <a:endParaRPr lang="en-US" sz="3900" dirty="0">
              <a:solidFill>
                <a:srgbClr val="00206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82880" marR="0" lvl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	</a:t>
            </a:r>
            <a:r>
              <a:rPr kumimoji="0" lang="en-US" sz="39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-Acts 12:1-11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10918602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8E6B4-9804-BD46-A17C-EADE226BF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1"/>
            <a:ext cx="12192000" cy="685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90AEA-1F3A-3F41-9404-EE602EC4ABA2}"/>
              </a:ext>
            </a:extLst>
          </p:cNvPr>
          <p:cNvSpPr txBox="1"/>
          <p:nvPr/>
        </p:nvSpPr>
        <p:spPr>
          <a:xfrm>
            <a:off x="366066" y="442520"/>
            <a:ext cx="73301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GOD RIGHTLY TAKE LIFE?</a:t>
            </a:r>
            <a:endParaRPr kumimoji="0" lang="en-US" sz="600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5726E-7B0F-3743-A9DE-9560679C66BB}"/>
              </a:ext>
            </a:extLst>
          </p:cNvPr>
          <p:cNvSpPr txBox="1"/>
          <p:nvPr/>
        </p:nvSpPr>
        <p:spPr>
          <a:xfrm>
            <a:off x="1400209" y="2175497"/>
            <a:ext cx="8210719" cy="170816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71500" indent="-388620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100" dirty="0">
                <a:solidFill>
                  <a:srgbClr val="00206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 created it. He owns it. He has the authority over it.</a:t>
            </a:r>
          </a:p>
          <a:p>
            <a:pPr marL="571500" indent="-388620">
              <a:lnSpc>
                <a:spcPts val="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1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judgment upon the wicked.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34FA-F0B4-F548-9ED5-F95119598AA9}"/>
              </a:ext>
            </a:extLst>
          </p:cNvPr>
          <p:cNvSpPr txBox="1"/>
          <p:nvPr/>
        </p:nvSpPr>
        <p:spPr>
          <a:xfrm>
            <a:off x="4627442" y="1163001"/>
            <a:ext cx="163488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49777748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1345</Words>
  <Application>Microsoft Macintosh PowerPoint</Application>
  <PresentationFormat>Widescreen</PresentationFormat>
  <Paragraphs>142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Calibri</vt:lpstr>
      <vt:lpstr>Calibri Light</vt:lpstr>
      <vt:lpstr>Lato</vt:lpstr>
      <vt:lpstr>Lato Black</vt:lpstr>
      <vt:lpstr>Lato Hairline</vt:lpstr>
      <vt:lpstr>Lato Heavy</vt:lpstr>
      <vt:lpstr>Lato Light</vt:lpstr>
      <vt:lpstr>Lato Medium</vt:lpstr>
      <vt:lpstr>Lato Semibold</vt:lpstr>
      <vt:lpstr>Lato Thin</vt:lpstr>
      <vt:lpstr>Times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 Lyons</dc:creator>
  <cp:lastModifiedBy>E Lyons</cp:lastModifiedBy>
  <cp:revision>62</cp:revision>
  <dcterms:created xsi:type="dcterms:W3CDTF">2021-03-06T17:27:32Z</dcterms:created>
  <dcterms:modified xsi:type="dcterms:W3CDTF">2025-01-26T12:55:25Z</dcterms:modified>
</cp:coreProperties>
</file>