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6" r:id="rId5"/>
    <p:sldId id="268" r:id="rId6"/>
    <p:sldId id="269" r:id="rId7"/>
    <p:sldId id="270" r:id="rId8"/>
    <p:sldId id="271" r:id="rId9"/>
    <p:sldId id="272" r:id="rId10"/>
    <p:sldId id="273" r:id="rId11"/>
    <p:sldId id="274"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B262"/>
    <a:srgbClr val="F2D7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46BB-60EC-0357-CE4D-22A5417E77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5E3CDC-36CD-61A1-DD75-2DBEDB566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31A86-DCD9-4D30-39ED-B036B8805A16}"/>
              </a:ext>
            </a:extLst>
          </p:cNvPr>
          <p:cNvSpPr>
            <a:spLocks noGrp="1"/>
          </p:cNvSpPr>
          <p:nvPr>
            <p:ph type="dt" sz="half" idx="10"/>
          </p:nvPr>
        </p:nvSpPr>
        <p:spPr/>
        <p:txBody>
          <a:bodyPr/>
          <a:lstStyle/>
          <a:p>
            <a:fld id="{0C147328-7681-40EF-ADC4-74BDD81DEC7E}" type="datetimeFigureOut">
              <a:rPr lang="en-US" smtClean="0"/>
              <a:t>1/12/2025</a:t>
            </a:fld>
            <a:endParaRPr lang="en-US"/>
          </a:p>
        </p:txBody>
      </p:sp>
      <p:sp>
        <p:nvSpPr>
          <p:cNvPr id="5" name="Footer Placeholder 4">
            <a:extLst>
              <a:ext uri="{FF2B5EF4-FFF2-40B4-BE49-F238E27FC236}">
                <a16:creationId xmlns:a16="http://schemas.microsoft.com/office/drawing/2014/main" id="{8D10C1F0-4CF9-EF45-CABB-ED58AFED3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ACB1C-5981-AADB-155C-7C62EB3D78F9}"/>
              </a:ext>
            </a:extLst>
          </p:cNvPr>
          <p:cNvSpPr>
            <a:spLocks noGrp="1"/>
          </p:cNvSpPr>
          <p:nvPr>
            <p:ph type="sldNum" sz="quarter" idx="12"/>
          </p:nvPr>
        </p:nvSpPr>
        <p:spPr/>
        <p:txBody>
          <a:bodyPr/>
          <a:lstStyle/>
          <a:p>
            <a:fld id="{2B5B064D-8B1E-46A7-BD31-0D51EDC8111B}" type="slidenum">
              <a:rPr lang="en-US" smtClean="0"/>
              <a:t>‹#›</a:t>
            </a:fld>
            <a:endParaRPr lang="en-US"/>
          </a:p>
        </p:txBody>
      </p:sp>
      <p:pic>
        <p:nvPicPr>
          <p:cNvPr id="11" name="Picture 10" descr="A person's legs and text&#10;&#10;Description automatically generated">
            <a:extLst>
              <a:ext uri="{FF2B5EF4-FFF2-40B4-BE49-F238E27FC236}">
                <a16:creationId xmlns:a16="http://schemas.microsoft.com/office/drawing/2014/main" id="{78464E69-D32E-E29B-745D-6F658440D1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859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DD47-4114-3723-0347-4E23289F2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27478-49F6-3706-B572-062FA3871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45E90B-1C49-18CB-73D5-8C9A2BD13A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68C33-5EE5-3959-4A99-66FBF8D68743}"/>
              </a:ext>
            </a:extLst>
          </p:cNvPr>
          <p:cNvSpPr>
            <a:spLocks noGrp="1"/>
          </p:cNvSpPr>
          <p:nvPr>
            <p:ph type="dt" sz="half" idx="10"/>
          </p:nvPr>
        </p:nvSpPr>
        <p:spPr/>
        <p:txBody>
          <a:bodyPr/>
          <a:lstStyle/>
          <a:p>
            <a:fld id="{0C147328-7681-40EF-ADC4-74BDD81DEC7E}" type="datetimeFigureOut">
              <a:rPr lang="en-US" smtClean="0"/>
              <a:t>1/12/2025</a:t>
            </a:fld>
            <a:endParaRPr lang="en-US"/>
          </a:p>
        </p:txBody>
      </p:sp>
      <p:sp>
        <p:nvSpPr>
          <p:cNvPr id="6" name="Footer Placeholder 5">
            <a:extLst>
              <a:ext uri="{FF2B5EF4-FFF2-40B4-BE49-F238E27FC236}">
                <a16:creationId xmlns:a16="http://schemas.microsoft.com/office/drawing/2014/main" id="{9E8E66AD-AFE5-CB8D-9362-2463F521FF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D031A-56B7-C0C1-C841-E792099B4509}"/>
              </a:ext>
            </a:extLst>
          </p:cNvPr>
          <p:cNvSpPr>
            <a:spLocks noGrp="1"/>
          </p:cNvSpPr>
          <p:nvPr>
            <p:ph type="sldNum" sz="quarter" idx="12"/>
          </p:nvPr>
        </p:nvSpPr>
        <p:spPr/>
        <p:txBody>
          <a:bodyPr/>
          <a:lstStyle/>
          <a:p>
            <a:fld id="{2B5B064D-8B1E-46A7-BD31-0D51EDC8111B}" type="slidenum">
              <a:rPr lang="en-US" smtClean="0"/>
              <a:t>‹#›</a:t>
            </a:fld>
            <a:endParaRPr lang="en-US"/>
          </a:p>
        </p:txBody>
      </p:sp>
    </p:spTree>
    <p:extLst>
      <p:ext uri="{BB962C8B-B14F-4D97-AF65-F5344CB8AC3E}">
        <p14:creationId xmlns:p14="http://schemas.microsoft.com/office/powerpoint/2010/main" val="137528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CB98-3296-3D46-CE0B-23C3E63040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F8035D-045B-0E08-9967-04C42CC5D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2D9D58-FDA1-A0A3-1CA8-4DEB044B22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53BAE6-C3BE-4E0C-8A72-47333A67DB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D44917-0A55-2C64-AFB0-E99CD4574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F1701F-5D37-C6B8-FA48-BE5A1A2E7D7B}"/>
              </a:ext>
            </a:extLst>
          </p:cNvPr>
          <p:cNvSpPr>
            <a:spLocks noGrp="1"/>
          </p:cNvSpPr>
          <p:nvPr>
            <p:ph type="dt" sz="half" idx="10"/>
          </p:nvPr>
        </p:nvSpPr>
        <p:spPr/>
        <p:txBody>
          <a:bodyPr/>
          <a:lstStyle/>
          <a:p>
            <a:fld id="{0C147328-7681-40EF-ADC4-74BDD81DEC7E}" type="datetimeFigureOut">
              <a:rPr lang="en-US" smtClean="0"/>
              <a:t>1/12/2025</a:t>
            </a:fld>
            <a:endParaRPr lang="en-US"/>
          </a:p>
        </p:txBody>
      </p:sp>
      <p:sp>
        <p:nvSpPr>
          <p:cNvPr id="8" name="Footer Placeholder 7">
            <a:extLst>
              <a:ext uri="{FF2B5EF4-FFF2-40B4-BE49-F238E27FC236}">
                <a16:creationId xmlns:a16="http://schemas.microsoft.com/office/drawing/2014/main" id="{5931962A-1E17-52B7-9B5E-601951D6D9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D9C46D-BF37-E78F-B8CF-802BAA4614CF}"/>
              </a:ext>
            </a:extLst>
          </p:cNvPr>
          <p:cNvSpPr>
            <a:spLocks noGrp="1"/>
          </p:cNvSpPr>
          <p:nvPr>
            <p:ph type="sldNum" sz="quarter" idx="12"/>
          </p:nvPr>
        </p:nvSpPr>
        <p:spPr/>
        <p:txBody>
          <a:bodyPr/>
          <a:lstStyle/>
          <a:p>
            <a:fld id="{2B5B064D-8B1E-46A7-BD31-0D51EDC8111B}" type="slidenum">
              <a:rPr lang="en-US" smtClean="0"/>
              <a:t>‹#›</a:t>
            </a:fld>
            <a:endParaRPr lang="en-US"/>
          </a:p>
        </p:txBody>
      </p:sp>
    </p:spTree>
    <p:extLst>
      <p:ext uri="{BB962C8B-B14F-4D97-AF65-F5344CB8AC3E}">
        <p14:creationId xmlns:p14="http://schemas.microsoft.com/office/powerpoint/2010/main" val="292104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DD84-C6B1-02C4-6AB9-0F02FB0799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C52901-90C3-B363-DE99-E1DA4D359DFD}"/>
              </a:ext>
            </a:extLst>
          </p:cNvPr>
          <p:cNvSpPr>
            <a:spLocks noGrp="1"/>
          </p:cNvSpPr>
          <p:nvPr>
            <p:ph type="dt" sz="half" idx="10"/>
          </p:nvPr>
        </p:nvSpPr>
        <p:spPr/>
        <p:txBody>
          <a:bodyPr/>
          <a:lstStyle/>
          <a:p>
            <a:fld id="{0C147328-7681-40EF-ADC4-74BDD81DEC7E}" type="datetimeFigureOut">
              <a:rPr lang="en-US" smtClean="0"/>
              <a:t>1/12/2025</a:t>
            </a:fld>
            <a:endParaRPr lang="en-US"/>
          </a:p>
        </p:txBody>
      </p:sp>
      <p:sp>
        <p:nvSpPr>
          <p:cNvPr id="4" name="Footer Placeholder 3">
            <a:extLst>
              <a:ext uri="{FF2B5EF4-FFF2-40B4-BE49-F238E27FC236}">
                <a16:creationId xmlns:a16="http://schemas.microsoft.com/office/drawing/2014/main" id="{500A509E-B387-6019-67EB-03DB31B4FC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103503-7EEF-B55A-18A5-03771B35EEEB}"/>
              </a:ext>
            </a:extLst>
          </p:cNvPr>
          <p:cNvSpPr>
            <a:spLocks noGrp="1"/>
          </p:cNvSpPr>
          <p:nvPr>
            <p:ph type="sldNum" sz="quarter" idx="12"/>
          </p:nvPr>
        </p:nvSpPr>
        <p:spPr/>
        <p:txBody>
          <a:bodyPr/>
          <a:lstStyle/>
          <a:p>
            <a:fld id="{2B5B064D-8B1E-46A7-BD31-0D51EDC8111B}" type="slidenum">
              <a:rPr lang="en-US" smtClean="0"/>
              <a:t>‹#›</a:t>
            </a:fld>
            <a:endParaRPr lang="en-US"/>
          </a:p>
        </p:txBody>
      </p:sp>
    </p:spTree>
    <p:extLst>
      <p:ext uri="{BB962C8B-B14F-4D97-AF65-F5344CB8AC3E}">
        <p14:creationId xmlns:p14="http://schemas.microsoft.com/office/powerpoint/2010/main" val="2045486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E5EE1-F53D-9F31-BD70-0BB94DBE4DC3}"/>
              </a:ext>
            </a:extLst>
          </p:cNvPr>
          <p:cNvSpPr>
            <a:spLocks noGrp="1"/>
          </p:cNvSpPr>
          <p:nvPr>
            <p:ph type="dt" sz="half" idx="10"/>
          </p:nvPr>
        </p:nvSpPr>
        <p:spPr/>
        <p:txBody>
          <a:bodyPr/>
          <a:lstStyle/>
          <a:p>
            <a:fld id="{0C147328-7681-40EF-ADC4-74BDD81DEC7E}" type="datetimeFigureOut">
              <a:rPr lang="en-US" smtClean="0"/>
              <a:t>1/12/2025</a:t>
            </a:fld>
            <a:endParaRPr lang="en-US"/>
          </a:p>
        </p:txBody>
      </p:sp>
      <p:sp>
        <p:nvSpPr>
          <p:cNvPr id="3" name="Footer Placeholder 2">
            <a:extLst>
              <a:ext uri="{FF2B5EF4-FFF2-40B4-BE49-F238E27FC236}">
                <a16:creationId xmlns:a16="http://schemas.microsoft.com/office/drawing/2014/main" id="{F7D7DC72-962A-E439-73E2-6647A8DE04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241ACF-2FAE-8FD2-0C82-C94D57FCA146}"/>
              </a:ext>
            </a:extLst>
          </p:cNvPr>
          <p:cNvSpPr>
            <a:spLocks noGrp="1"/>
          </p:cNvSpPr>
          <p:nvPr>
            <p:ph type="sldNum" sz="quarter" idx="12"/>
          </p:nvPr>
        </p:nvSpPr>
        <p:spPr/>
        <p:txBody>
          <a:bodyPr/>
          <a:lstStyle/>
          <a:p>
            <a:fld id="{2B5B064D-8B1E-46A7-BD31-0D51EDC8111B}" type="slidenum">
              <a:rPr lang="en-US" smtClean="0"/>
              <a:t>‹#›</a:t>
            </a:fld>
            <a:endParaRPr lang="en-US"/>
          </a:p>
        </p:txBody>
      </p:sp>
    </p:spTree>
    <p:extLst>
      <p:ext uri="{BB962C8B-B14F-4D97-AF65-F5344CB8AC3E}">
        <p14:creationId xmlns:p14="http://schemas.microsoft.com/office/powerpoint/2010/main" val="3749456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EA9B-A917-0FB3-8E70-9D33C1F51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99A46-401A-4399-37E0-32C15DA7E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43E7F2-AE11-E844-2EB4-E3E3C62FD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B48BC-C6E8-081F-EE59-6A5BF0FC8081}"/>
              </a:ext>
            </a:extLst>
          </p:cNvPr>
          <p:cNvSpPr>
            <a:spLocks noGrp="1"/>
          </p:cNvSpPr>
          <p:nvPr>
            <p:ph type="dt" sz="half" idx="10"/>
          </p:nvPr>
        </p:nvSpPr>
        <p:spPr/>
        <p:txBody>
          <a:bodyPr/>
          <a:lstStyle/>
          <a:p>
            <a:fld id="{0C147328-7681-40EF-ADC4-74BDD81DEC7E}" type="datetimeFigureOut">
              <a:rPr lang="en-US" smtClean="0"/>
              <a:t>1/12/2025</a:t>
            </a:fld>
            <a:endParaRPr lang="en-US"/>
          </a:p>
        </p:txBody>
      </p:sp>
      <p:sp>
        <p:nvSpPr>
          <p:cNvPr id="6" name="Footer Placeholder 5">
            <a:extLst>
              <a:ext uri="{FF2B5EF4-FFF2-40B4-BE49-F238E27FC236}">
                <a16:creationId xmlns:a16="http://schemas.microsoft.com/office/drawing/2014/main" id="{D5A9ED39-B136-98DA-4C9B-533D0C2FB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DD04F-E728-3FD5-0252-F7AD52EF09D5}"/>
              </a:ext>
            </a:extLst>
          </p:cNvPr>
          <p:cNvSpPr>
            <a:spLocks noGrp="1"/>
          </p:cNvSpPr>
          <p:nvPr>
            <p:ph type="sldNum" sz="quarter" idx="12"/>
          </p:nvPr>
        </p:nvSpPr>
        <p:spPr/>
        <p:txBody>
          <a:bodyPr/>
          <a:lstStyle/>
          <a:p>
            <a:fld id="{2B5B064D-8B1E-46A7-BD31-0D51EDC8111B}" type="slidenum">
              <a:rPr lang="en-US" smtClean="0"/>
              <a:t>‹#›</a:t>
            </a:fld>
            <a:endParaRPr lang="en-US"/>
          </a:p>
        </p:txBody>
      </p:sp>
    </p:spTree>
    <p:extLst>
      <p:ext uri="{BB962C8B-B14F-4D97-AF65-F5344CB8AC3E}">
        <p14:creationId xmlns:p14="http://schemas.microsoft.com/office/powerpoint/2010/main" val="237927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1AA5-ACE3-2888-D392-26978E13C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35513C-EEC7-A69E-48DA-DC8174B57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0AEAF6-4192-836D-57AB-8AA6C92DF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F61B8-1013-22E1-F55B-BFB07E7803CB}"/>
              </a:ext>
            </a:extLst>
          </p:cNvPr>
          <p:cNvSpPr>
            <a:spLocks noGrp="1"/>
          </p:cNvSpPr>
          <p:nvPr>
            <p:ph type="dt" sz="half" idx="10"/>
          </p:nvPr>
        </p:nvSpPr>
        <p:spPr/>
        <p:txBody>
          <a:bodyPr/>
          <a:lstStyle/>
          <a:p>
            <a:fld id="{0C147328-7681-40EF-ADC4-74BDD81DEC7E}" type="datetimeFigureOut">
              <a:rPr lang="en-US" smtClean="0"/>
              <a:t>1/12/2025</a:t>
            </a:fld>
            <a:endParaRPr lang="en-US"/>
          </a:p>
        </p:txBody>
      </p:sp>
      <p:sp>
        <p:nvSpPr>
          <p:cNvPr id="6" name="Footer Placeholder 5">
            <a:extLst>
              <a:ext uri="{FF2B5EF4-FFF2-40B4-BE49-F238E27FC236}">
                <a16:creationId xmlns:a16="http://schemas.microsoft.com/office/drawing/2014/main" id="{B0915E6A-73B0-A93E-00CE-029FCBD8D4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3392F-FC4B-153B-157E-D729BF7D8D82}"/>
              </a:ext>
            </a:extLst>
          </p:cNvPr>
          <p:cNvSpPr>
            <a:spLocks noGrp="1"/>
          </p:cNvSpPr>
          <p:nvPr>
            <p:ph type="sldNum" sz="quarter" idx="12"/>
          </p:nvPr>
        </p:nvSpPr>
        <p:spPr/>
        <p:txBody>
          <a:bodyPr/>
          <a:lstStyle/>
          <a:p>
            <a:fld id="{2B5B064D-8B1E-46A7-BD31-0D51EDC8111B}" type="slidenum">
              <a:rPr lang="en-US" smtClean="0"/>
              <a:t>‹#›</a:t>
            </a:fld>
            <a:endParaRPr lang="en-US"/>
          </a:p>
        </p:txBody>
      </p:sp>
    </p:spTree>
    <p:extLst>
      <p:ext uri="{BB962C8B-B14F-4D97-AF65-F5344CB8AC3E}">
        <p14:creationId xmlns:p14="http://schemas.microsoft.com/office/powerpoint/2010/main" val="2452623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7C44-7F5D-CD88-CA42-E1B256C074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378A39-FDDA-0003-721F-A4864FCA3D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53262-36DC-3860-4C48-A458D1E38705}"/>
              </a:ext>
            </a:extLst>
          </p:cNvPr>
          <p:cNvSpPr>
            <a:spLocks noGrp="1"/>
          </p:cNvSpPr>
          <p:nvPr>
            <p:ph type="dt" sz="half" idx="10"/>
          </p:nvPr>
        </p:nvSpPr>
        <p:spPr/>
        <p:txBody>
          <a:bodyPr/>
          <a:lstStyle/>
          <a:p>
            <a:fld id="{0C147328-7681-40EF-ADC4-74BDD81DEC7E}" type="datetimeFigureOut">
              <a:rPr lang="en-US" smtClean="0"/>
              <a:t>1/12/2025</a:t>
            </a:fld>
            <a:endParaRPr lang="en-US"/>
          </a:p>
        </p:txBody>
      </p:sp>
      <p:sp>
        <p:nvSpPr>
          <p:cNvPr id="5" name="Footer Placeholder 4">
            <a:extLst>
              <a:ext uri="{FF2B5EF4-FFF2-40B4-BE49-F238E27FC236}">
                <a16:creationId xmlns:a16="http://schemas.microsoft.com/office/drawing/2014/main" id="{E63B37D2-CD24-47A3-FE2B-F64CE0460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BD448-1E26-2D1F-E258-C8F9CD2C1EF6}"/>
              </a:ext>
            </a:extLst>
          </p:cNvPr>
          <p:cNvSpPr>
            <a:spLocks noGrp="1"/>
          </p:cNvSpPr>
          <p:nvPr>
            <p:ph type="sldNum" sz="quarter" idx="12"/>
          </p:nvPr>
        </p:nvSpPr>
        <p:spPr/>
        <p:txBody>
          <a:bodyPr/>
          <a:lstStyle/>
          <a:p>
            <a:fld id="{2B5B064D-8B1E-46A7-BD31-0D51EDC8111B}" type="slidenum">
              <a:rPr lang="en-US" smtClean="0"/>
              <a:t>‹#›</a:t>
            </a:fld>
            <a:endParaRPr lang="en-US"/>
          </a:p>
        </p:txBody>
      </p:sp>
    </p:spTree>
    <p:extLst>
      <p:ext uri="{BB962C8B-B14F-4D97-AF65-F5344CB8AC3E}">
        <p14:creationId xmlns:p14="http://schemas.microsoft.com/office/powerpoint/2010/main" val="2221175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625793-7CC7-D264-F7E0-C4BAC1D689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0ABE8E-3FD6-3E00-0606-8A99B5EE58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882BF-43FD-7F3F-28F9-860580519E33}"/>
              </a:ext>
            </a:extLst>
          </p:cNvPr>
          <p:cNvSpPr>
            <a:spLocks noGrp="1"/>
          </p:cNvSpPr>
          <p:nvPr>
            <p:ph type="dt" sz="half" idx="10"/>
          </p:nvPr>
        </p:nvSpPr>
        <p:spPr/>
        <p:txBody>
          <a:bodyPr/>
          <a:lstStyle/>
          <a:p>
            <a:fld id="{0C147328-7681-40EF-ADC4-74BDD81DEC7E}" type="datetimeFigureOut">
              <a:rPr lang="en-US" smtClean="0"/>
              <a:t>1/12/2025</a:t>
            </a:fld>
            <a:endParaRPr lang="en-US"/>
          </a:p>
        </p:txBody>
      </p:sp>
      <p:sp>
        <p:nvSpPr>
          <p:cNvPr id="5" name="Footer Placeholder 4">
            <a:extLst>
              <a:ext uri="{FF2B5EF4-FFF2-40B4-BE49-F238E27FC236}">
                <a16:creationId xmlns:a16="http://schemas.microsoft.com/office/drawing/2014/main" id="{7521DA5A-25BA-5435-3506-76BA996E1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85078-5F27-5CF3-68EF-9DFE58312248}"/>
              </a:ext>
            </a:extLst>
          </p:cNvPr>
          <p:cNvSpPr>
            <a:spLocks noGrp="1"/>
          </p:cNvSpPr>
          <p:nvPr>
            <p:ph type="sldNum" sz="quarter" idx="12"/>
          </p:nvPr>
        </p:nvSpPr>
        <p:spPr/>
        <p:txBody>
          <a:bodyPr/>
          <a:lstStyle/>
          <a:p>
            <a:fld id="{2B5B064D-8B1E-46A7-BD31-0D51EDC8111B}" type="slidenum">
              <a:rPr lang="en-US" smtClean="0"/>
              <a:t>‹#›</a:t>
            </a:fld>
            <a:endParaRPr lang="en-US"/>
          </a:p>
        </p:txBody>
      </p:sp>
    </p:spTree>
    <p:extLst>
      <p:ext uri="{BB962C8B-B14F-4D97-AF65-F5344CB8AC3E}">
        <p14:creationId xmlns:p14="http://schemas.microsoft.com/office/powerpoint/2010/main" val="321497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descr="A person's feet in water&#10;&#10;Description automatically generated">
            <a:extLst>
              <a:ext uri="{FF2B5EF4-FFF2-40B4-BE49-F238E27FC236}">
                <a16:creationId xmlns:a16="http://schemas.microsoft.com/office/drawing/2014/main" id="{75626324-A26C-7023-1D44-9A68A6774D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4E49289-FA61-1A8F-8D2B-4702B94A1E4B}"/>
              </a:ext>
            </a:extLst>
          </p:cNvPr>
          <p:cNvSpPr>
            <a:spLocks noGrp="1"/>
          </p:cNvSpPr>
          <p:nvPr>
            <p:ph idx="1"/>
          </p:nvPr>
        </p:nvSpPr>
        <p:spPr>
          <a:xfrm>
            <a:off x="236836" y="1145060"/>
            <a:ext cx="11849147" cy="5712940"/>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461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A person's feet in water&#10;&#10;Description automatically generated">
            <a:extLst>
              <a:ext uri="{FF2B5EF4-FFF2-40B4-BE49-F238E27FC236}">
                <a16:creationId xmlns:a16="http://schemas.microsoft.com/office/drawing/2014/main" id="{DA799134-96DD-4D5B-5CAD-87DBA1C85E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4E49289-FA61-1A8F-8D2B-4702B94A1E4B}"/>
              </a:ext>
            </a:extLst>
          </p:cNvPr>
          <p:cNvSpPr>
            <a:spLocks noGrp="1"/>
          </p:cNvSpPr>
          <p:nvPr>
            <p:ph idx="1"/>
          </p:nvPr>
        </p:nvSpPr>
        <p:spPr>
          <a:xfrm>
            <a:off x="236836" y="1145060"/>
            <a:ext cx="11849147" cy="5712940"/>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701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A person's feet in water&#10;&#10;Description automatically generated">
            <a:extLst>
              <a:ext uri="{FF2B5EF4-FFF2-40B4-BE49-F238E27FC236}">
                <a16:creationId xmlns:a16="http://schemas.microsoft.com/office/drawing/2014/main" id="{0CD98DDF-0A38-0D8D-0B07-07BB4C0C30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4E49289-FA61-1A8F-8D2B-4702B94A1E4B}"/>
              </a:ext>
            </a:extLst>
          </p:cNvPr>
          <p:cNvSpPr>
            <a:spLocks noGrp="1"/>
          </p:cNvSpPr>
          <p:nvPr>
            <p:ph idx="1"/>
          </p:nvPr>
        </p:nvSpPr>
        <p:spPr>
          <a:xfrm>
            <a:off x="236836" y="1145060"/>
            <a:ext cx="11849147" cy="5712940"/>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51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person's feet in water&#10;&#10;Description automatically generated">
            <a:extLst>
              <a:ext uri="{FF2B5EF4-FFF2-40B4-BE49-F238E27FC236}">
                <a16:creationId xmlns:a16="http://schemas.microsoft.com/office/drawing/2014/main" id="{6C83E084-6FFA-F1C0-A5C0-F903DFC17E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4E49289-FA61-1A8F-8D2B-4702B94A1E4B}"/>
              </a:ext>
            </a:extLst>
          </p:cNvPr>
          <p:cNvSpPr>
            <a:spLocks noGrp="1"/>
          </p:cNvSpPr>
          <p:nvPr>
            <p:ph idx="1"/>
          </p:nvPr>
        </p:nvSpPr>
        <p:spPr>
          <a:xfrm>
            <a:off x="236836" y="1145060"/>
            <a:ext cx="11849147" cy="5712940"/>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867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descr="A person's feet in water&#10;&#10;Description automatically generated">
            <a:extLst>
              <a:ext uri="{FF2B5EF4-FFF2-40B4-BE49-F238E27FC236}">
                <a16:creationId xmlns:a16="http://schemas.microsoft.com/office/drawing/2014/main" id="{5463144C-F781-2957-3904-585826A5B7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4E49289-FA61-1A8F-8D2B-4702B94A1E4B}"/>
              </a:ext>
            </a:extLst>
          </p:cNvPr>
          <p:cNvSpPr>
            <a:spLocks noGrp="1"/>
          </p:cNvSpPr>
          <p:nvPr>
            <p:ph idx="1"/>
          </p:nvPr>
        </p:nvSpPr>
        <p:spPr>
          <a:xfrm>
            <a:off x="236836" y="1145060"/>
            <a:ext cx="11849147" cy="5712940"/>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155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descr="A person's feet in water&#10;&#10;Description automatically generated">
            <a:extLst>
              <a:ext uri="{FF2B5EF4-FFF2-40B4-BE49-F238E27FC236}">
                <a16:creationId xmlns:a16="http://schemas.microsoft.com/office/drawing/2014/main" id="{5463144C-F781-2957-3904-585826A5B7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4E49289-FA61-1A8F-8D2B-4702B94A1E4B}"/>
              </a:ext>
            </a:extLst>
          </p:cNvPr>
          <p:cNvSpPr>
            <a:spLocks noGrp="1"/>
          </p:cNvSpPr>
          <p:nvPr>
            <p:ph idx="1"/>
          </p:nvPr>
        </p:nvSpPr>
        <p:spPr>
          <a:xfrm>
            <a:off x="236836" y="1145060"/>
            <a:ext cx="11849147" cy="5712940"/>
          </a:xfrm>
        </p:spPr>
        <p:txBody>
          <a:bodyPr/>
          <a:lstStyle>
            <a:lvl1pPr>
              <a:defRPr b="1">
                <a:solidFill>
                  <a:schemeClr val="bg1"/>
                </a:solidFill>
                <a:effectLst>
                  <a:glow rad="63500">
                    <a:schemeClr val="tx1"/>
                  </a:glow>
                </a:effectLst>
              </a:defRPr>
            </a:lvl1pPr>
            <a:lvl2pPr marL="685800" indent="-228600">
              <a:buFont typeface="Calibri" panose="020F0502020204030204" pitchFamily="34" charset="0"/>
              <a:buChar char="−"/>
              <a:defRPr b="1">
                <a:solidFill>
                  <a:schemeClr val="bg1"/>
                </a:solidFill>
                <a:effectLst>
                  <a:glow rad="63500">
                    <a:schemeClr val="tx1"/>
                  </a:glow>
                </a:effectLst>
              </a:defRPr>
            </a:lvl2pPr>
            <a:lvl3pPr>
              <a:defRPr b="1">
                <a:solidFill>
                  <a:schemeClr val="bg1"/>
                </a:solidFill>
                <a:effectLst>
                  <a:glow rad="63500">
                    <a:schemeClr val="tx1"/>
                  </a:glow>
                </a:effectLst>
              </a:defRPr>
            </a:lvl3pPr>
            <a:lvl4pPr>
              <a:defRPr b="1">
                <a:solidFill>
                  <a:schemeClr val="bg1"/>
                </a:solidFill>
                <a:effectLst>
                  <a:glow rad="63500">
                    <a:schemeClr val="tx1"/>
                  </a:glow>
                </a:effectLst>
              </a:defRPr>
            </a:lvl4pPr>
            <a:lvl5pPr>
              <a:defRPr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989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4" name="Picture 3" descr="A person's feet in water&#10;&#10;Description automatically generated">
            <a:extLst>
              <a:ext uri="{FF2B5EF4-FFF2-40B4-BE49-F238E27FC236}">
                <a16:creationId xmlns:a16="http://schemas.microsoft.com/office/drawing/2014/main" id="{6F69102D-9E74-2FBD-01E3-D7DD2506F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4E49289-FA61-1A8F-8D2B-4702B94A1E4B}"/>
              </a:ext>
            </a:extLst>
          </p:cNvPr>
          <p:cNvSpPr>
            <a:spLocks noGrp="1"/>
          </p:cNvSpPr>
          <p:nvPr>
            <p:ph idx="1"/>
          </p:nvPr>
        </p:nvSpPr>
        <p:spPr>
          <a:xfrm>
            <a:off x="236836" y="1120346"/>
            <a:ext cx="11849147" cy="5737653"/>
          </a:xfrm>
        </p:spPr>
        <p:txBody>
          <a:bodyPr>
            <a:normAutofit/>
          </a:bodyPr>
          <a:lstStyle>
            <a:lvl1pPr marL="347663" indent="-347663">
              <a:defRPr sz="3200" b="1">
                <a:solidFill>
                  <a:schemeClr val="bg1"/>
                </a:solidFill>
                <a:effectLst>
                  <a:glow rad="63500">
                    <a:schemeClr val="tx1"/>
                  </a:glow>
                </a:effectLst>
              </a:defRPr>
            </a:lvl1pPr>
            <a:lvl2pPr marL="1033463" indent="-347663">
              <a:buFont typeface="Calibri" panose="020F0502020204030204" pitchFamily="34" charset="0"/>
              <a:buChar char="−"/>
              <a:defRPr sz="2800" b="1">
                <a:solidFill>
                  <a:schemeClr val="bg1"/>
                </a:solidFill>
                <a:effectLst>
                  <a:glow rad="63500">
                    <a:schemeClr val="tx1"/>
                  </a:glow>
                </a:effectLst>
              </a:defRPr>
            </a:lvl2pPr>
            <a:lvl3pPr>
              <a:defRPr sz="2400" b="1">
                <a:solidFill>
                  <a:schemeClr val="bg1"/>
                </a:solidFill>
                <a:effectLst>
                  <a:glow rad="63500">
                    <a:schemeClr val="tx1"/>
                  </a:glow>
                </a:effectLst>
              </a:defRPr>
            </a:lvl3pPr>
            <a:lvl4pPr>
              <a:defRPr sz="2000" b="1">
                <a:solidFill>
                  <a:schemeClr val="bg1"/>
                </a:solidFill>
                <a:effectLst>
                  <a:glow rad="63500">
                    <a:schemeClr val="tx1"/>
                  </a:glow>
                </a:effectLst>
              </a:defRPr>
            </a:lvl4pPr>
            <a:lvl5pPr>
              <a:defRPr sz="2000" b="1">
                <a:solidFill>
                  <a:schemeClr val="bg1"/>
                </a:solidFill>
                <a:effectLst>
                  <a:glow rad="635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941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2851-4961-52C0-85D6-64F316EAB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07080E-D79F-9681-2D2A-A2C30C23F5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F8AA5D-AB30-C529-0317-DB58213766E7}"/>
              </a:ext>
            </a:extLst>
          </p:cNvPr>
          <p:cNvSpPr>
            <a:spLocks noGrp="1"/>
          </p:cNvSpPr>
          <p:nvPr>
            <p:ph type="dt" sz="half" idx="10"/>
          </p:nvPr>
        </p:nvSpPr>
        <p:spPr/>
        <p:txBody>
          <a:bodyPr/>
          <a:lstStyle/>
          <a:p>
            <a:fld id="{0C147328-7681-40EF-ADC4-74BDD81DEC7E}" type="datetimeFigureOut">
              <a:rPr lang="en-US" smtClean="0"/>
              <a:t>1/12/2025</a:t>
            </a:fld>
            <a:endParaRPr lang="en-US"/>
          </a:p>
        </p:txBody>
      </p:sp>
      <p:sp>
        <p:nvSpPr>
          <p:cNvPr id="5" name="Footer Placeholder 4">
            <a:extLst>
              <a:ext uri="{FF2B5EF4-FFF2-40B4-BE49-F238E27FC236}">
                <a16:creationId xmlns:a16="http://schemas.microsoft.com/office/drawing/2014/main" id="{D1F5C853-59C8-EAF4-5484-DB18A5E8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BFB93-5FB4-2AD1-F3E0-8283D4ADC4A2}"/>
              </a:ext>
            </a:extLst>
          </p:cNvPr>
          <p:cNvSpPr>
            <a:spLocks noGrp="1"/>
          </p:cNvSpPr>
          <p:nvPr>
            <p:ph type="sldNum" sz="quarter" idx="12"/>
          </p:nvPr>
        </p:nvSpPr>
        <p:spPr/>
        <p:txBody>
          <a:bodyPr/>
          <a:lstStyle/>
          <a:p>
            <a:fld id="{2B5B064D-8B1E-46A7-BD31-0D51EDC8111B}" type="slidenum">
              <a:rPr lang="en-US" smtClean="0"/>
              <a:t>‹#›</a:t>
            </a:fld>
            <a:endParaRPr lang="en-US"/>
          </a:p>
        </p:txBody>
      </p:sp>
    </p:spTree>
    <p:extLst>
      <p:ext uri="{BB962C8B-B14F-4D97-AF65-F5344CB8AC3E}">
        <p14:creationId xmlns:p14="http://schemas.microsoft.com/office/powerpoint/2010/main" val="118942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FE4D8-36F4-AC36-36FF-9F82827E6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D3C21C-F2CF-58DC-29D3-3E958CEDB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14438-4658-E4DE-DEA5-ED264D8D4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47328-7681-40EF-ADC4-74BDD81DEC7E}" type="datetimeFigureOut">
              <a:rPr lang="en-US" smtClean="0"/>
              <a:t>1/12/2025</a:t>
            </a:fld>
            <a:endParaRPr lang="en-US"/>
          </a:p>
        </p:txBody>
      </p:sp>
      <p:sp>
        <p:nvSpPr>
          <p:cNvPr id="5" name="Footer Placeholder 4">
            <a:extLst>
              <a:ext uri="{FF2B5EF4-FFF2-40B4-BE49-F238E27FC236}">
                <a16:creationId xmlns:a16="http://schemas.microsoft.com/office/drawing/2014/main" id="{CCC360E7-4732-9DA6-0971-9C1DFD441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1275A5-167E-10EC-2A2B-CB9A1C240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B064D-8B1E-46A7-BD31-0D51EDC8111B}" type="slidenum">
              <a:rPr lang="en-US" smtClean="0"/>
              <a:t>‹#›</a:t>
            </a:fld>
            <a:endParaRPr lang="en-US"/>
          </a:p>
        </p:txBody>
      </p:sp>
    </p:spTree>
    <p:extLst>
      <p:ext uri="{BB962C8B-B14F-4D97-AF65-F5344CB8AC3E}">
        <p14:creationId xmlns:p14="http://schemas.microsoft.com/office/powerpoint/2010/main" val="8874090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7" r:id="rId3"/>
    <p:sldLayoutId id="2147483668" r:id="rId4"/>
    <p:sldLayoutId id="2147483669" r:id="rId5"/>
    <p:sldLayoutId id="2147483670" r:id="rId6"/>
    <p:sldLayoutId id="2147483671" r:id="rId7"/>
    <p:sldLayoutId id="2147483666"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water&#10;&#10;Description automatically generated">
            <a:extLst>
              <a:ext uri="{FF2B5EF4-FFF2-40B4-BE49-F238E27FC236}">
                <a16:creationId xmlns:a16="http://schemas.microsoft.com/office/drawing/2014/main" id="{EDD3F63F-D761-C92E-A996-8A758099E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lack screen with white text&#10;&#10;Description automatically generated">
            <a:extLst>
              <a:ext uri="{FF2B5EF4-FFF2-40B4-BE49-F238E27FC236}">
                <a16:creationId xmlns:a16="http://schemas.microsoft.com/office/drawing/2014/main" id="{F25C106E-4883-8A5E-03CB-8AF24BC34790}"/>
              </a:ext>
            </a:extLst>
          </p:cNvPr>
          <p:cNvPicPr>
            <a:picLocks noChangeAspect="1"/>
          </p:cNvPicPr>
          <p:nvPr/>
        </p:nvPicPr>
        <p:blipFill rotWithShape="1">
          <a:blip r:embed="rId3">
            <a:extLst>
              <a:ext uri="{28A0092B-C50C-407E-A947-70E740481C1C}">
                <a14:useLocalDpi xmlns:a14="http://schemas.microsoft.com/office/drawing/2010/main" val="0"/>
              </a:ext>
            </a:extLst>
          </a:blip>
          <a:srcRect t="25938" b="35393"/>
          <a:stretch/>
        </p:blipFill>
        <p:spPr>
          <a:xfrm>
            <a:off x="504" y="1778924"/>
            <a:ext cx="12190992" cy="2651760"/>
          </a:xfrm>
          <a:prstGeom prst="rect">
            <a:avLst/>
          </a:prstGeom>
        </p:spPr>
      </p:pic>
      <p:pic>
        <p:nvPicPr>
          <p:cNvPr id="7" name="Picture 6" descr="A black screen with white text&#10;&#10;Description automatically generated">
            <a:extLst>
              <a:ext uri="{FF2B5EF4-FFF2-40B4-BE49-F238E27FC236}">
                <a16:creationId xmlns:a16="http://schemas.microsoft.com/office/drawing/2014/main" id="{58936C82-0AA7-98CC-41EB-3330D5C12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1024190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FE621-83A9-D0AB-5800-1374037EC8BA}"/>
              </a:ext>
            </a:extLst>
          </p:cNvPr>
          <p:cNvSpPr>
            <a:spLocks noGrp="1"/>
          </p:cNvSpPr>
          <p:nvPr>
            <p:ph idx="1"/>
          </p:nvPr>
        </p:nvSpPr>
        <p:spPr/>
        <p:txBody>
          <a:bodyPr>
            <a:normAutofit/>
          </a:bodyPr>
          <a:lstStyle/>
          <a:p>
            <a:pPr marL="0" indent="0" algn="ctr">
              <a:spcAft>
                <a:spcPts val="2000"/>
              </a:spcAft>
              <a:buNone/>
            </a:pPr>
            <a:r>
              <a:rPr lang="en-US" sz="3600" dirty="0"/>
              <a:t>The conclusion is inescapable:</a:t>
            </a:r>
          </a:p>
          <a:p>
            <a:pPr marL="0" indent="0" algn="ctr">
              <a:spcAft>
                <a:spcPts val="2000"/>
              </a:spcAft>
              <a:buNone/>
            </a:pPr>
            <a:r>
              <a:rPr lang="en-US" sz="4400" dirty="0"/>
              <a:t>Jesus of Nazareth is</a:t>
            </a:r>
            <a:br>
              <a:rPr lang="en-US" sz="4400" dirty="0"/>
            </a:br>
            <a:r>
              <a:rPr lang="en-US" sz="4400" dirty="0"/>
              <a:t>the predicted Messiah of the Old Testament!</a:t>
            </a:r>
          </a:p>
          <a:p>
            <a:pPr marL="0" indent="0" algn="ctr">
              <a:spcAft>
                <a:spcPts val="2000"/>
              </a:spcAft>
              <a:buNone/>
            </a:pPr>
            <a:r>
              <a:rPr lang="en-US" sz="4400" dirty="0"/>
              <a:t>Jesus is the Son of God!</a:t>
            </a:r>
            <a:endParaRPr lang="en-US" sz="4000" dirty="0"/>
          </a:p>
          <a:p>
            <a:pPr marL="0" indent="0" algn="ctr">
              <a:spcAft>
                <a:spcPts val="2000"/>
              </a:spcAft>
              <a:buNone/>
            </a:pPr>
            <a:r>
              <a:rPr lang="en-US" dirty="0"/>
              <a:t>“Then He said to them, ‘These are the words which I spoke to you while I was still with you, that all things must be fulfilled which were written in the Law of Moses and the Prophets and the Psalms concerning Me’” (Luke 24:44).</a:t>
            </a:r>
          </a:p>
        </p:txBody>
      </p:sp>
    </p:spTree>
    <p:extLst>
      <p:ext uri="{BB962C8B-B14F-4D97-AF65-F5344CB8AC3E}">
        <p14:creationId xmlns:p14="http://schemas.microsoft.com/office/powerpoint/2010/main" val="18971131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FE621-83A9-D0AB-5800-1374037EC8BA}"/>
              </a:ext>
            </a:extLst>
          </p:cNvPr>
          <p:cNvSpPr>
            <a:spLocks noGrp="1"/>
          </p:cNvSpPr>
          <p:nvPr>
            <p:ph idx="1"/>
          </p:nvPr>
        </p:nvSpPr>
        <p:spPr/>
        <p:txBody>
          <a:bodyPr>
            <a:normAutofit fontScale="85000" lnSpcReduction="10000"/>
          </a:bodyPr>
          <a:lstStyle/>
          <a:p>
            <a:pPr marL="0" indent="0">
              <a:lnSpc>
                <a:spcPct val="95000"/>
              </a:lnSpc>
              <a:buNone/>
            </a:pPr>
            <a:r>
              <a:rPr lang="en-US" sz="3300" dirty="0"/>
              <a:t>What does that have to do with me?</a:t>
            </a:r>
          </a:p>
          <a:p>
            <a:pPr marL="801688" indent="-515938">
              <a:lnSpc>
                <a:spcPct val="95000"/>
              </a:lnSpc>
              <a:buFont typeface="+mj-lt"/>
              <a:buAutoNum type="arabicPeriod"/>
            </a:pPr>
            <a:r>
              <a:rPr lang="en-US" dirty="0"/>
              <a:t>I can confess with absolute certainty: “I believe Jesus is the Son of God” </a:t>
            </a:r>
            <a:br>
              <a:rPr lang="en-US" dirty="0"/>
            </a:br>
            <a:r>
              <a:rPr lang="en-US" dirty="0"/>
              <a:t>(Acts 2:36-41; Matt. 16:16; Acts 8:36-38)</a:t>
            </a:r>
          </a:p>
          <a:p>
            <a:pPr marL="801688" indent="-515938">
              <a:lnSpc>
                <a:spcPct val="95000"/>
              </a:lnSpc>
              <a:buFont typeface="+mj-lt"/>
              <a:buAutoNum type="arabicPeriod"/>
            </a:pPr>
            <a:r>
              <a:rPr lang="en-US" dirty="0"/>
              <a:t>I can know that my faith is built on solid evidence (1 Cor. 15:1-20; Acts 1:3)</a:t>
            </a:r>
          </a:p>
          <a:p>
            <a:pPr marL="801688" indent="-515938">
              <a:lnSpc>
                <a:spcPct val="95000"/>
              </a:lnSpc>
              <a:buFont typeface="+mj-lt"/>
              <a:buAutoNum type="arabicPeriod"/>
            </a:pPr>
            <a:r>
              <a:rPr lang="en-US" dirty="0"/>
              <a:t>I can know that I have absolutely no reason to be ashamed (Phil. 1:20; 2 Tim. 1:12)</a:t>
            </a:r>
          </a:p>
          <a:p>
            <a:pPr marL="801688" indent="-515938">
              <a:lnSpc>
                <a:spcPct val="95000"/>
              </a:lnSpc>
              <a:buFont typeface="+mj-lt"/>
              <a:buAutoNum type="arabicPeriod"/>
            </a:pPr>
            <a:r>
              <a:rPr lang="en-US" dirty="0"/>
              <a:t>I can know that my labor for Him is not in vain (1 Cor. 15:58)</a:t>
            </a:r>
          </a:p>
          <a:p>
            <a:pPr marL="801688" indent="-515938">
              <a:lnSpc>
                <a:spcPct val="95000"/>
              </a:lnSpc>
              <a:buFont typeface="+mj-lt"/>
              <a:buAutoNum type="arabicPeriod"/>
            </a:pPr>
            <a:r>
              <a:rPr lang="en-US" dirty="0"/>
              <a:t>I can know that walking by faith in Christ is better than walking by sight (2 Cor. 5:7)</a:t>
            </a:r>
          </a:p>
          <a:p>
            <a:pPr marL="801688" indent="-515938">
              <a:lnSpc>
                <a:spcPct val="95000"/>
              </a:lnSpc>
              <a:buFont typeface="+mj-lt"/>
              <a:buAutoNum type="arabicPeriod"/>
            </a:pPr>
            <a:r>
              <a:rPr lang="en-US" dirty="0"/>
              <a:t>I can gladly submit to His authority in my life (Matt. 28:18; Col. 3:17) </a:t>
            </a:r>
          </a:p>
          <a:p>
            <a:pPr marL="801688" indent="-515938">
              <a:lnSpc>
                <a:spcPct val="95000"/>
              </a:lnSpc>
              <a:buFont typeface="+mj-lt"/>
              <a:buAutoNum type="arabicPeriod"/>
            </a:pPr>
            <a:r>
              <a:rPr lang="en-US" dirty="0"/>
              <a:t>I can know that it is always right to do right (Deut. 6:18; 12:25; 13:18; Matt. 4:4; 7:21)</a:t>
            </a:r>
          </a:p>
          <a:p>
            <a:pPr marL="801688" indent="-515938">
              <a:lnSpc>
                <a:spcPct val="95000"/>
              </a:lnSpc>
              <a:buFont typeface="+mj-lt"/>
              <a:buAutoNum type="arabicPeriod"/>
            </a:pPr>
            <a:r>
              <a:rPr lang="en-US" dirty="0"/>
              <a:t>I can know personally the One whom I worship (Acts 17:23; Matt. 4:10)</a:t>
            </a:r>
          </a:p>
          <a:p>
            <a:pPr marL="801688" indent="-515938">
              <a:lnSpc>
                <a:spcPct val="95000"/>
              </a:lnSpc>
              <a:buFont typeface="+mj-lt"/>
              <a:buAutoNum type="arabicPeriod"/>
            </a:pPr>
            <a:r>
              <a:rPr lang="en-US" dirty="0"/>
              <a:t>I can know that my dead body will be raised to life (2 Cor. 4:14; 1 Thess. 4:13-17)</a:t>
            </a:r>
          </a:p>
          <a:p>
            <a:pPr marL="801688" indent="-515938">
              <a:lnSpc>
                <a:spcPct val="95000"/>
              </a:lnSpc>
              <a:buFont typeface="+mj-lt"/>
              <a:buAutoNum type="arabicPeriod"/>
            </a:pPr>
            <a:r>
              <a:rPr lang="en-US" dirty="0"/>
              <a:t>I can know that there IS a heavenly reward awaiting me (2 Tim. 4:6-8; Heb. 10:34)</a:t>
            </a:r>
          </a:p>
        </p:txBody>
      </p:sp>
    </p:spTree>
    <p:extLst>
      <p:ext uri="{BB962C8B-B14F-4D97-AF65-F5344CB8AC3E}">
        <p14:creationId xmlns:p14="http://schemas.microsoft.com/office/powerpoint/2010/main" val="18090950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500"/>
                                        <p:tgtEl>
                                          <p:spTgt spid="2">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500"/>
                                        <p:tgtEl>
                                          <p:spTgt spid="2">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fade">
                                      <p:cBhvr>
                                        <p:cTn id="6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EE7111-BBB3-9719-9B4C-DC363849D873}"/>
              </a:ext>
            </a:extLst>
          </p:cNvPr>
          <p:cNvSpPr>
            <a:spLocks noGrp="1"/>
          </p:cNvSpPr>
          <p:nvPr>
            <p:ph idx="1"/>
          </p:nvPr>
        </p:nvSpPr>
        <p:spPr/>
        <p:txBody>
          <a:bodyPr>
            <a:normAutofit/>
          </a:bodyPr>
          <a:lstStyle/>
          <a:p>
            <a:pPr>
              <a:lnSpc>
                <a:spcPct val="100000"/>
              </a:lnSpc>
            </a:pPr>
            <a:r>
              <a:rPr lang="en-US" dirty="0"/>
              <a:t>Believe that Jesus is the Son of God – John 5:24</a:t>
            </a:r>
          </a:p>
          <a:p>
            <a:pPr>
              <a:lnSpc>
                <a:spcPct val="100000"/>
              </a:lnSpc>
            </a:pPr>
            <a:r>
              <a:rPr lang="en-US" dirty="0"/>
              <a:t>Repent of your sins and turn toward God – Romans 2:4</a:t>
            </a:r>
          </a:p>
          <a:p>
            <a:pPr>
              <a:lnSpc>
                <a:spcPct val="100000"/>
              </a:lnSpc>
            </a:pPr>
            <a:r>
              <a:rPr lang="en-US" dirty="0"/>
              <a:t>Confess your faith in Jesus Christ – Matthew 10:32</a:t>
            </a:r>
          </a:p>
          <a:p>
            <a:pPr>
              <a:lnSpc>
                <a:spcPct val="100000"/>
              </a:lnSpc>
            </a:pPr>
            <a:r>
              <a:rPr lang="en-US" dirty="0"/>
              <a:t>Be immersed into Christ – 1 Peter 3:21</a:t>
            </a:r>
          </a:p>
          <a:p>
            <a:pPr lvl="1">
              <a:lnSpc>
                <a:spcPct val="100000"/>
              </a:lnSpc>
            </a:pPr>
            <a:r>
              <a:rPr lang="en-US" dirty="0"/>
              <a:t>God will forgive all of your sins – Acts 2:38</a:t>
            </a:r>
          </a:p>
          <a:p>
            <a:pPr lvl="1">
              <a:lnSpc>
                <a:spcPct val="100000"/>
              </a:lnSpc>
            </a:pPr>
            <a:r>
              <a:rPr lang="en-US" dirty="0"/>
              <a:t>God will add you to His church – Acts 2:47</a:t>
            </a:r>
          </a:p>
          <a:p>
            <a:pPr lvl="1">
              <a:lnSpc>
                <a:spcPct val="100000"/>
              </a:lnSpc>
            </a:pPr>
            <a:r>
              <a:rPr lang="en-US" dirty="0"/>
              <a:t>God will register you in heaven – Hebrews 12:23</a:t>
            </a:r>
          </a:p>
          <a:p>
            <a:pPr>
              <a:lnSpc>
                <a:spcPct val="100000"/>
              </a:lnSpc>
            </a:pPr>
            <a:r>
              <a:rPr lang="en-US" dirty="0"/>
              <a:t>Walk faithfully with Him – 1 John 1:7</a:t>
            </a:r>
          </a:p>
        </p:txBody>
      </p:sp>
    </p:spTree>
    <p:extLst>
      <p:ext uri="{BB962C8B-B14F-4D97-AF65-F5344CB8AC3E}">
        <p14:creationId xmlns:p14="http://schemas.microsoft.com/office/powerpoint/2010/main" val="23709184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FE621-83A9-D0AB-5800-1374037EC8BA}"/>
              </a:ext>
            </a:extLst>
          </p:cNvPr>
          <p:cNvSpPr>
            <a:spLocks noGrp="1"/>
          </p:cNvSpPr>
          <p:nvPr>
            <p:ph idx="1"/>
          </p:nvPr>
        </p:nvSpPr>
        <p:spPr/>
        <p:txBody>
          <a:bodyPr>
            <a:normAutofit/>
          </a:bodyPr>
          <a:lstStyle/>
          <a:p>
            <a:pPr marL="0" indent="0">
              <a:buNone/>
            </a:pPr>
            <a:r>
              <a:rPr lang="en-US" dirty="0"/>
              <a:t>These are accepted criteria for proving any predictive prophecy to be “valid”:</a:t>
            </a:r>
          </a:p>
          <a:p>
            <a:pPr marL="914400" indent="-514350">
              <a:buFont typeface="+mj-lt"/>
              <a:buAutoNum type="arabicPeriod"/>
            </a:pPr>
            <a:r>
              <a:rPr lang="en-US" dirty="0"/>
              <a:t>It must be a specific, detailed declaration</a:t>
            </a:r>
          </a:p>
          <a:p>
            <a:pPr marL="914400" indent="-514350">
              <a:buFont typeface="+mj-lt"/>
              <a:buAutoNum type="arabicPeriod"/>
            </a:pPr>
            <a:r>
              <a:rPr lang="en-US" dirty="0"/>
              <a:t>There must be sufficient time between prophecy and its fulfillment</a:t>
            </a:r>
          </a:p>
          <a:p>
            <a:pPr marL="914400" indent="-514350">
              <a:buFont typeface="+mj-lt"/>
              <a:buAutoNum type="arabicPeriod"/>
            </a:pPr>
            <a:r>
              <a:rPr lang="en-US" dirty="0"/>
              <a:t>It must be stated in clear, understandable terms </a:t>
            </a:r>
          </a:p>
          <a:p>
            <a:pPr marL="914400" indent="-514350">
              <a:buFont typeface="+mj-lt"/>
              <a:buAutoNum type="arabicPeriod"/>
            </a:pPr>
            <a:r>
              <a:rPr lang="en-US" dirty="0"/>
              <a:t>It must not have historical overtones</a:t>
            </a:r>
          </a:p>
          <a:p>
            <a:pPr marL="914400" indent="-514350">
              <a:buFont typeface="+mj-lt"/>
              <a:buAutoNum type="arabicPeriod"/>
            </a:pPr>
            <a:r>
              <a:rPr lang="en-US" dirty="0"/>
              <a:t>A clear, understandable, exact prophecy must have a clear, understandable, exact fulfillment</a:t>
            </a:r>
          </a:p>
          <a:p>
            <a:endParaRPr lang="en-US" dirty="0"/>
          </a:p>
        </p:txBody>
      </p:sp>
    </p:spTree>
    <p:extLst>
      <p:ext uri="{BB962C8B-B14F-4D97-AF65-F5344CB8AC3E}">
        <p14:creationId xmlns:p14="http://schemas.microsoft.com/office/powerpoint/2010/main" val="3480016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FE621-83A9-D0AB-5800-1374037EC8BA}"/>
              </a:ext>
            </a:extLst>
          </p:cNvPr>
          <p:cNvSpPr>
            <a:spLocks noGrp="1"/>
          </p:cNvSpPr>
          <p:nvPr>
            <p:ph idx="1"/>
          </p:nvPr>
        </p:nvSpPr>
        <p:spPr/>
        <p:txBody>
          <a:bodyPr>
            <a:normAutofit/>
          </a:bodyPr>
          <a:lstStyle/>
          <a:p>
            <a:pPr marL="514350" indent="-514350">
              <a:buFont typeface="+mj-lt"/>
              <a:buAutoNum type="arabicPeriod"/>
            </a:pPr>
            <a:r>
              <a:rPr lang="en-US" dirty="0"/>
              <a:t>Messianic prophecies were very specific</a:t>
            </a:r>
          </a:p>
        </p:txBody>
      </p:sp>
      <p:graphicFrame>
        <p:nvGraphicFramePr>
          <p:cNvPr id="10" name="Table 10">
            <a:extLst>
              <a:ext uri="{FF2B5EF4-FFF2-40B4-BE49-F238E27FC236}">
                <a16:creationId xmlns:a16="http://schemas.microsoft.com/office/drawing/2014/main" id="{9787A624-5968-4CF2-2E0F-2500043F23AC}"/>
              </a:ext>
            </a:extLst>
          </p:cNvPr>
          <p:cNvGraphicFramePr>
            <a:graphicFrameLocks noGrp="1"/>
          </p:cNvGraphicFramePr>
          <p:nvPr>
            <p:extLst>
              <p:ext uri="{D42A27DB-BD31-4B8C-83A1-F6EECF244321}">
                <p14:modId xmlns:p14="http://schemas.microsoft.com/office/powerpoint/2010/main" val="3814417509"/>
              </p:ext>
            </p:extLst>
          </p:nvPr>
        </p:nvGraphicFramePr>
        <p:xfrm>
          <a:off x="863076" y="1860308"/>
          <a:ext cx="9662915" cy="4493360"/>
        </p:xfrm>
        <a:graphic>
          <a:graphicData uri="http://schemas.openxmlformats.org/drawingml/2006/table">
            <a:tbl>
              <a:tblPr firstRow="1" bandRow="1">
                <a:tableStyleId>{2D5ABB26-0587-4C30-8999-92F81FD0307C}</a:tableStyleId>
              </a:tblPr>
              <a:tblGrid>
                <a:gridCol w="7027159">
                  <a:extLst>
                    <a:ext uri="{9D8B030D-6E8A-4147-A177-3AD203B41FA5}">
                      <a16:colId xmlns:a16="http://schemas.microsoft.com/office/drawing/2014/main" val="1322196444"/>
                    </a:ext>
                  </a:extLst>
                </a:gridCol>
                <a:gridCol w="2635756">
                  <a:extLst>
                    <a:ext uri="{9D8B030D-6E8A-4147-A177-3AD203B41FA5}">
                      <a16:colId xmlns:a16="http://schemas.microsoft.com/office/drawing/2014/main" val="115912935"/>
                    </a:ext>
                  </a:extLst>
                </a:gridCol>
              </a:tblGrid>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PROPHECY</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FULFILLMENT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4729960"/>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Of the tribe of Judah (Gen. 49:10)</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Matt. 1:1-2</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85053759"/>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Called out of Egypt (Hos. 11:1)</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Matt. 2:15</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7251111"/>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Priest like Melchizedek (Psa. 110:4)</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Heb. 5:6</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6086541"/>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Ride into Jerusalem on donkey (Zech. 9:9)</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Luke 19:35-37</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0318925"/>
                  </a:ext>
                </a:extLst>
              </a:tr>
              <a:tr h="561670">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Betrayed for 30 pieces of silver (Zech. 11:12)</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Matt. 26:15</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24788794"/>
                  </a:ext>
                </a:extLst>
              </a:tr>
              <a:tr h="561670">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Spit upon (Isa. 50:6)</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Matt. 26:67</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3572695"/>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Buried with the rich (Isa. 53:9)</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Matt. 27:57-60</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8068475"/>
                  </a:ext>
                </a:extLst>
              </a:tr>
            </a:tbl>
          </a:graphicData>
        </a:graphic>
      </p:graphicFrame>
    </p:spTree>
    <p:extLst>
      <p:ext uri="{BB962C8B-B14F-4D97-AF65-F5344CB8AC3E}">
        <p14:creationId xmlns:p14="http://schemas.microsoft.com/office/powerpoint/2010/main" val="20794346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FE621-83A9-D0AB-5800-1374037EC8BA}"/>
              </a:ext>
            </a:extLst>
          </p:cNvPr>
          <p:cNvSpPr>
            <a:spLocks noGrp="1"/>
          </p:cNvSpPr>
          <p:nvPr>
            <p:ph idx="1"/>
          </p:nvPr>
        </p:nvSpPr>
        <p:spPr/>
        <p:txBody>
          <a:bodyPr>
            <a:normAutofit/>
          </a:bodyPr>
          <a:lstStyle/>
          <a:p>
            <a:pPr marL="514350" indent="-514350">
              <a:buFont typeface="+mj-lt"/>
              <a:buAutoNum type="arabicPeriod" startAt="2"/>
            </a:pPr>
            <a:r>
              <a:rPr lang="en-US" dirty="0"/>
              <a:t>Messianic prophecies were made centuries before their fulfillment</a:t>
            </a:r>
          </a:p>
        </p:txBody>
      </p:sp>
      <p:graphicFrame>
        <p:nvGraphicFramePr>
          <p:cNvPr id="10" name="Table 10">
            <a:extLst>
              <a:ext uri="{FF2B5EF4-FFF2-40B4-BE49-F238E27FC236}">
                <a16:creationId xmlns:a16="http://schemas.microsoft.com/office/drawing/2014/main" id="{9787A624-5968-4CF2-2E0F-2500043F23AC}"/>
              </a:ext>
            </a:extLst>
          </p:cNvPr>
          <p:cNvGraphicFramePr>
            <a:graphicFrameLocks noGrp="1"/>
          </p:cNvGraphicFramePr>
          <p:nvPr>
            <p:extLst>
              <p:ext uri="{D42A27DB-BD31-4B8C-83A1-F6EECF244321}">
                <p14:modId xmlns:p14="http://schemas.microsoft.com/office/powerpoint/2010/main" val="3447471297"/>
              </p:ext>
            </p:extLst>
          </p:nvPr>
        </p:nvGraphicFramePr>
        <p:xfrm>
          <a:off x="863076" y="1860308"/>
          <a:ext cx="10525360" cy="4493360"/>
        </p:xfrm>
        <a:graphic>
          <a:graphicData uri="http://schemas.openxmlformats.org/drawingml/2006/table">
            <a:tbl>
              <a:tblPr firstRow="1" bandRow="1">
                <a:tableStyleId>{2D5ABB26-0587-4C30-8999-92F81FD0307C}</a:tableStyleId>
              </a:tblPr>
              <a:tblGrid>
                <a:gridCol w="5652024">
                  <a:extLst>
                    <a:ext uri="{9D8B030D-6E8A-4147-A177-3AD203B41FA5}">
                      <a16:colId xmlns:a16="http://schemas.microsoft.com/office/drawing/2014/main" val="1322196444"/>
                    </a:ext>
                  </a:extLst>
                </a:gridCol>
                <a:gridCol w="4873336">
                  <a:extLst>
                    <a:ext uri="{9D8B030D-6E8A-4147-A177-3AD203B41FA5}">
                      <a16:colId xmlns:a16="http://schemas.microsoft.com/office/drawing/2014/main" val="115912935"/>
                    </a:ext>
                  </a:extLst>
                </a:gridCol>
              </a:tblGrid>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PROPHECY</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FULFILLMENT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4729960"/>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Seed of woman (Gen. 3:15)</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4,000+ years later (Gal. 4:4)</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85053759"/>
                  </a:ext>
                </a:extLst>
              </a:tr>
              <a:tr h="561670">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Seed of Abraham (Gen. 22:18)</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~2,000 years later (Matt. 1:1)</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7251111"/>
                  </a:ext>
                </a:extLst>
              </a:tr>
              <a:tr h="561670">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Prophet like Moses (Deut. 18:15)</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~1,400 years later (Acts 3:22)</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6086541"/>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Seed of David (2 Sam. 7:14)</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~1,000 years later (Matt. 1:1-6)</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0318925"/>
                  </a:ext>
                </a:extLst>
              </a:tr>
              <a:tr h="561670">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Silent when accused (Isa. 53:7)</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~750 years later (Matt. 27:12)</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24788794"/>
                  </a:ext>
                </a:extLst>
              </a:tr>
              <a:tr h="561670">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Price for potter’s field (Zech. 11:13)</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~520 years later (Matt. 27:7)</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3572695"/>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Messenger to prepare (Mal. 3:1)</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~440 years later (Matt. 11:10)</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8068475"/>
                  </a:ext>
                </a:extLst>
              </a:tr>
            </a:tbl>
          </a:graphicData>
        </a:graphic>
      </p:graphicFrame>
    </p:spTree>
    <p:extLst>
      <p:ext uri="{BB962C8B-B14F-4D97-AF65-F5344CB8AC3E}">
        <p14:creationId xmlns:p14="http://schemas.microsoft.com/office/powerpoint/2010/main" val="19273442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FE621-83A9-D0AB-5800-1374037EC8BA}"/>
              </a:ext>
            </a:extLst>
          </p:cNvPr>
          <p:cNvSpPr>
            <a:spLocks noGrp="1"/>
          </p:cNvSpPr>
          <p:nvPr>
            <p:ph idx="1"/>
          </p:nvPr>
        </p:nvSpPr>
        <p:spPr/>
        <p:txBody>
          <a:bodyPr>
            <a:normAutofit/>
          </a:bodyPr>
          <a:lstStyle/>
          <a:p>
            <a:pPr marL="514350" indent="-514350">
              <a:buFont typeface="+mj-lt"/>
              <a:buAutoNum type="arabicPeriod" startAt="3"/>
            </a:pPr>
            <a:r>
              <a:rPr lang="en-US" dirty="0"/>
              <a:t>Many of the prophecies were beyond human control to fulfill</a:t>
            </a:r>
          </a:p>
        </p:txBody>
      </p:sp>
      <p:graphicFrame>
        <p:nvGraphicFramePr>
          <p:cNvPr id="10" name="Table 10">
            <a:extLst>
              <a:ext uri="{FF2B5EF4-FFF2-40B4-BE49-F238E27FC236}">
                <a16:creationId xmlns:a16="http://schemas.microsoft.com/office/drawing/2014/main" id="{9787A624-5968-4CF2-2E0F-2500043F23AC}"/>
              </a:ext>
            </a:extLst>
          </p:cNvPr>
          <p:cNvGraphicFramePr>
            <a:graphicFrameLocks noGrp="1"/>
          </p:cNvGraphicFramePr>
          <p:nvPr>
            <p:extLst>
              <p:ext uri="{D42A27DB-BD31-4B8C-83A1-F6EECF244321}">
                <p14:modId xmlns:p14="http://schemas.microsoft.com/office/powerpoint/2010/main" val="3062383726"/>
              </p:ext>
            </p:extLst>
          </p:nvPr>
        </p:nvGraphicFramePr>
        <p:xfrm>
          <a:off x="863076" y="1860308"/>
          <a:ext cx="9278451" cy="4493360"/>
        </p:xfrm>
        <a:graphic>
          <a:graphicData uri="http://schemas.openxmlformats.org/drawingml/2006/table">
            <a:tbl>
              <a:tblPr firstRow="1" bandRow="1">
                <a:tableStyleId>{2D5ABB26-0587-4C30-8999-92F81FD0307C}</a:tableStyleId>
              </a:tblPr>
              <a:tblGrid>
                <a:gridCol w="6670333">
                  <a:extLst>
                    <a:ext uri="{9D8B030D-6E8A-4147-A177-3AD203B41FA5}">
                      <a16:colId xmlns:a16="http://schemas.microsoft.com/office/drawing/2014/main" val="1322196444"/>
                    </a:ext>
                  </a:extLst>
                </a:gridCol>
                <a:gridCol w="2608118">
                  <a:extLst>
                    <a:ext uri="{9D8B030D-6E8A-4147-A177-3AD203B41FA5}">
                      <a16:colId xmlns:a16="http://schemas.microsoft.com/office/drawing/2014/main" val="115912935"/>
                    </a:ext>
                  </a:extLst>
                </a:gridCol>
              </a:tblGrid>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PROPHECY</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FULFILLMENT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4729960"/>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Born in Bethlehem (Mic. 5:2)</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Matt. 2:1</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85053759"/>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Born of a virgin (Isa. 7:14)</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Matt. 1:18-25</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7251111"/>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Murder of children (Jer. 31:15)</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Matt. 2:16</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6086541"/>
                  </a:ext>
                </a:extLst>
              </a:tr>
              <a:tr h="561670">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Betrayed by a friend (Psa. 41:9)</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Matt. 26:47-50</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0318925"/>
                  </a:ext>
                </a:extLst>
              </a:tr>
              <a:tr h="561670">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Death by crucifixion (Psa. 22:16)</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Mark 15:25</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24788794"/>
                  </a:ext>
                </a:extLst>
              </a:tr>
              <a:tr h="561670">
                <a:tc>
                  <a:txBody>
                    <a:bodyPr/>
                    <a:lstStyle/>
                    <a:p>
                      <a:pPr marL="0" marR="0">
                        <a:spcBef>
                          <a:spcPts val="0"/>
                        </a:spcBef>
                        <a:spcAft>
                          <a:spcPts val="0"/>
                        </a:spcAft>
                      </a:pPr>
                      <a:r>
                        <a:rPr lang="en-US" sz="2800" b="1">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Numbered with transgressors (Isa. 53:12)</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Matt. 27:38</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3572695"/>
                  </a:ext>
                </a:extLst>
              </a:tr>
              <a:tr h="561670">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Garments parted and cast lots (Psa. 22:18)</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800" b="1" dirty="0">
                          <a:solidFill>
                            <a:schemeClr val="bg1"/>
                          </a:solidFill>
                          <a:effectLst>
                            <a:glow rad="63500">
                              <a:schemeClr val="tx1"/>
                            </a:glow>
                          </a:effectLst>
                          <a:latin typeface="Calibri" panose="020F0502020204030204" pitchFamily="34" charset="0"/>
                          <a:ea typeface="Calibri" panose="020F0502020204030204" pitchFamily="34" charset="0"/>
                          <a:cs typeface="Times New Roman" panose="02020603050405020304" pitchFamily="18" charset="0"/>
                        </a:rPr>
                        <a:t>John 19:23-24</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8068475"/>
                  </a:ext>
                </a:extLst>
              </a:tr>
            </a:tbl>
          </a:graphicData>
        </a:graphic>
      </p:graphicFrame>
    </p:spTree>
    <p:extLst>
      <p:ext uri="{BB962C8B-B14F-4D97-AF65-F5344CB8AC3E}">
        <p14:creationId xmlns:p14="http://schemas.microsoft.com/office/powerpoint/2010/main" val="229789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FE621-83A9-D0AB-5800-1374037EC8BA}"/>
              </a:ext>
            </a:extLst>
          </p:cNvPr>
          <p:cNvSpPr>
            <a:spLocks noGrp="1"/>
          </p:cNvSpPr>
          <p:nvPr>
            <p:ph idx="1"/>
          </p:nvPr>
        </p:nvSpPr>
        <p:spPr>
          <a:xfrm>
            <a:off x="236836" y="1145060"/>
            <a:ext cx="11955164" cy="5712940"/>
          </a:xfrm>
        </p:spPr>
        <p:txBody>
          <a:bodyPr>
            <a:normAutofit/>
          </a:bodyPr>
          <a:lstStyle/>
          <a:p>
            <a:pPr marL="0" indent="0">
              <a:buNone/>
            </a:pPr>
            <a:r>
              <a:rPr lang="en-US" dirty="0"/>
              <a:t>To understand the improbability of any one man fulfilling all 332, consider these odds:</a:t>
            </a:r>
          </a:p>
          <a:p>
            <a:pPr marL="685800" indent="-400050">
              <a:buFont typeface="+mj-lt"/>
              <a:buAutoNum type="arabicPeriod"/>
            </a:pPr>
            <a:r>
              <a:rPr lang="en-US" dirty="0"/>
              <a:t>Odds of being struck by lightning: 1 in 1,600,000</a:t>
            </a:r>
          </a:p>
          <a:p>
            <a:pPr marL="685800" indent="-400050">
              <a:buFont typeface="+mj-lt"/>
              <a:buAutoNum type="arabicPeriod"/>
            </a:pPr>
            <a:r>
              <a:rPr lang="en-US" dirty="0"/>
              <a:t>Odds of being attacked by a shark: 1 in 11,500,000</a:t>
            </a:r>
          </a:p>
          <a:p>
            <a:pPr marL="685800" indent="-400050">
              <a:buFont typeface="+mj-lt"/>
              <a:buAutoNum type="arabicPeriod"/>
            </a:pPr>
            <a:r>
              <a:rPr lang="en-US" dirty="0"/>
              <a:t>Odds of winning Powerball with one ticket: 1 in 292,000,000</a:t>
            </a:r>
          </a:p>
          <a:p>
            <a:pPr marL="685800" indent="-400050">
              <a:buFont typeface="+mj-lt"/>
              <a:buAutoNum type="arabicPeriod"/>
            </a:pPr>
            <a:r>
              <a:rPr lang="en-US" dirty="0"/>
              <a:t>Odds of winning $1 million in McDonald’s Monopoly: 1 in 450,000,000</a:t>
            </a:r>
          </a:p>
          <a:p>
            <a:pPr marL="685800" indent="-400050">
              <a:buFont typeface="+mj-lt"/>
              <a:buAutoNum type="arabicPeriod"/>
            </a:pPr>
            <a:r>
              <a:rPr lang="en-US" dirty="0"/>
              <a:t>Odds of being killed by a meteorite: 1 in 840,000,000</a:t>
            </a:r>
          </a:p>
          <a:p>
            <a:pPr marL="685800" indent="-400050">
              <a:buFont typeface="+mj-lt"/>
              <a:buAutoNum type="arabicPeriod"/>
            </a:pPr>
            <a:r>
              <a:rPr lang="en-US" dirty="0"/>
              <a:t>Odds of one man fulfilling just 8 Messianic prophecies: 1 in 100 quadrillion</a:t>
            </a:r>
            <a:br>
              <a:rPr lang="en-US" dirty="0"/>
            </a:br>
            <a:r>
              <a:rPr lang="en-US" dirty="0"/>
              <a:t>(1 in 10</a:t>
            </a:r>
            <a:r>
              <a:rPr lang="en-US" baseline="30000" dirty="0"/>
              <a:t>17</a:t>
            </a:r>
            <a:r>
              <a:rPr lang="en-US" dirty="0"/>
              <a:t>, or 1 in 100,000,000,000,000,000)</a:t>
            </a:r>
          </a:p>
          <a:p>
            <a:endParaRPr lang="en-US" dirty="0"/>
          </a:p>
        </p:txBody>
      </p:sp>
    </p:spTree>
    <p:extLst>
      <p:ext uri="{BB962C8B-B14F-4D97-AF65-F5344CB8AC3E}">
        <p14:creationId xmlns:p14="http://schemas.microsoft.com/office/powerpoint/2010/main" val="27516829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FE621-83A9-D0AB-5800-1374037EC8BA}"/>
              </a:ext>
            </a:extLst>
          </p:cNvPr>
          <p:cNvSpPr>
            <a:spLocks noGrp="1"/>
          </p:cNvSpPr>
          <p:nvPr>
            <p:ph idx="1"/>
          </p:nvPr>
        </p:nvSpPr>
        <p:spPr>
          <a:xfrm>
            <a:off x="236836" y="1145060"/>
            <a:ext cx="11716866" cy="5712940"/>
          </a:xfrm>
        </p:spPr>
        <p:txBody>
          <a:bodyPr>
            <a:normAutofit/>
          </a:bodyPr>
          <a:lstStyle/>
          <a:p>
            <a:pPr marL="0" indent="0">
              <a:buNone/>
            </a:pPr>
            <a:r>
              <a:rPr lang="en-US" sz="2600" dirty="0"/>
              <a:t>“The following probabilities are taken from Peter Stoner in </a:t>
            </a:r>
            <a:r>
              <a:rPr lang="en-US" sz="2600" i="1" dirty="0"/>
              <a:t>Science Speaks </a:t>
            </a:r>
            <a:r>
              <a:rPr lang="en-US" sz="2600" dirty="0"/>
              <a:t>to show that coincidence is ruled out by the science of probability. Stoner says that by using the modern science of probability in reference to eight prophecies, ‘We find that the chance that any man might have lived down to the present time and fulfilled all eight prophecies is 1 in 10</a:t>
            </a:r>
            <a:r>
              <a:rPr lang="en-US" sz="2600" baseline="30000" dirty="0"/>
              <a:t>17</a:t>
            </a:r>
            <a:r>
              <a:rPr lang="en-US" sz="2600" dirty="0"/>
              <a:t>.’ That would be 1 in 100,000,000,000,000,000. </a:t>
            </a:r>
          </a:p>
          <a:p>
            <a:pPr marL="0" indent="0">
              <a:buNone/>
            </a:pPr>
            <a:r>
              <a:rPr lang="en-US" sz="2600" dirty="0"/>
              <a:t>“In order to help us comprehend this staggering probability, Stoner illustrates it by supposing that ‘we take 10</a:t>
            </a:r>
            <a:r>
              <a:rPr lang="en-US" sz="2600" baseline="30000" dirty="0"/>
              <a:t>17</a:t>
            </a:r>
            <a:r>
              <a:rPr lang="en-US" sz="2600" dirty="0"/>
              <a:t> silver dollars and lay them on the face of Texas. They will cover all of the state two feet deep. Now mark one of these silver dollars and stir the whole mass thoroughly, all over the state. Blindfold a man and tell him that he can travel as far as he wishes, but he must pick up one silver dollar and say that this is the right one. What chance would he have of getting the right one? Just the same chance that the prophets would have had of writing these eight prophecies and having them all come true in any one man…but they all came true in Christ.’</a:t>
            </a:r>
          </a:p>
        </p:txBody>
      </p:sp>
      <p:sp>
        <p:nvSpPr>
          <p:cNvPr id="4" name="Content Placeholder 1">
            <a:extLst>
              <a:ext uri="{FF2B5EF4-FFF2-40B4-BE49-F238E27FC236}">
                <a16:creationId xmlns:a16="http://schemas.microsoft.com/office/drawing/2014/main" id="{ED3FC6D6-513E-8F11-7CC6-01FAF88C012B}"/>
              </a:ext>
            </a:extLst>
          </p:cNvPr>
          <p:cNvSpPr txBox="1">
            <a:spLocks/>
          </p:cNvSpPr>
          <p:nvPr/>
        </p:nvSpPr>
        <p:spPr>
          <a:xfrm>
            <a:off x="6833064" y="6184672"/>
            <a:ext cx="5336773" cy="95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effectLst>
                  <a:glow rad="63500">
                    <a:schemeClr val="tx1"/>
                  </a:glow>
                </a:effectLst>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b="1" kern="1200">
                <a:solidFill>
                  <a:schemeClr val="bg1"/>
                </a:solidFill>
                <a:effectLst>
                  <a:glow rad="63500">
                    <a:schemeClr val="tx1"/>
                  </a:glo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effectLst>
                  <a:glow rad="63500">
                    <a:schemeClr val="tx1"/>
                  </a:glo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effectLst>
                  <a:glow rad="63500">
                    <a:schemeClr val="tx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effectLst>
                  <a:glow rad="63500">
                    <a:schemeClr val="tx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buFontTx/>
              <a:buChar char="-"/>
            </a:pPr>
            <a:r>
              <a:rPr lang="en-US" sz="2000" dirty="0"/>
              <a:t>From Josh McDowell,</a:t>
            </a:r>
          </a:p>
          <a:p>
            <a:pPr marL="0" indent="0" algn="r">
              <a:spcBef>
                <a:spcPts val="0"/>
              </a:spcBef>
              <a:buNone/>
            </a:pPr>
            <a:r>
              <a:rPr lang="en-US" sz="2000" i="1" dirty="0"/>
              <a:t>Evidence That Demands a Verdict, </a:t>
            </a:r>
            <a:r>
              <a:rPr lang="en-US" sz="2000" dirty="0"/>
              <a:t>p. 167</a:t>
            </a:r>
          </a:p>
        </p:txBody>
      </p:sp>
    </p:spTree>
    <p:extLst>
      <p:ext uri="{BB962C8B-B14F-4D97-AF65-F5344CB8AC3E}">
        <p14:creationId xmlns:p14="http://schemas.microsoft.com/office/powerpoint/2010/main" val="2696009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FE621-83A9-D0AB-5800-1374037EC8BA}"/>
              </a:ext>
            </a:extLst>
          </p:cNvPr>
          <p:cNvSpPr>
            <a:spLocks noGrp="1"/>
          </p:cNvSpPr>
          <p:nvPr>
            <p:ph idx="1"/>
          </p:nvPr>
        </p:nvSpPr>
        <p:spPr>
          <a:xfrm>
            <a:off x="236836" y="1145060"/>
            <a:ext cx="11741804" cy="5712940"/>
          </a:xfrm>
        </p:spPr>
        <p:txBody>
          <a:bodyPr>
            <a:normAutofit fontScale="92500" lnSpcReduction="10000"/>
          </a:bodyPr>
          <a:lstStyle/>
          <a:p>
            <a:pPr marL="0" indent="0">
              <a:buNone/>
            </a:pPr>
            <a:r>
              <a:rPr lang="en-US" sz="2600" dirty="0"/>
              <a:t>“Stoner considers 48 prophecies and says, ‘We find the chance that any one man fulfilled all 48 prophecies to be 1 in 10</a:t>
            </a:r>
            <a:r>
              <a:rPr lang="en-US" sz="2600" baseline="30000" dirty="0"/>
              <a:t>157</a:t>
            </a:r>
            <a:r>
              <a:rPr lang="en-US" sz="2600" dirty="0"/>
              <a:t>.</a:t>
            </a:r>
          </a:p>
          <a:p>
            <a:pPr marL="0" indent="0">
              <a:buNone/>
            </a:pPr>
            <a:r>
              <a:rPr lang="en-US" sz="2600" dirty="0"/>
              <a:t>“‘This is a really large number and it represents an extremely small chance.  Let us try to visualize it.  The silver dollar, which we have been using, is entirely too large.  We must select a smaller object.  The electron is about as small as an object as we know of.  It is so small that it will take 2.5 times 10</a:t>
            </a:r>
            <a:r>
              <a:rPr lang="en-US" sz="2600" baseline="30000" dirty="0"/>
              <a:t>15</a:t>
            </a:r>
            <a:r>
              <a:rPr lang="en-US" sz="2600" dirty="0"/>
              <a:t> of them laid side by side to make a line, single file, one inch long.  If we were going to count the electrons in this line one inch long, and counted 250 each minute, and if we counted day and night, it would take us 19,000,000 years to count just the one-inch line of electrons.  If we had a cubic inch of these electrons and we tried to count them it would take us, counting steadily 250 each minute, 19,000,000 times 19,000,000 times 19,000,000 years or 6.9 times 10</a:t>
            </a:r>
            <a:r>
              <a:rPr lang="en-US" sz="2600" baseline="30000" dirty="0"/>
              <a:t>21</a:t>
            </a:r>
            <a:r>
              <a:rPr lang="en-US" sz="2600" dirty="0"/>
              <a:t> years.</a:t>
            </a:r>
          </a:p>
          <a:p>
            <a:pPr marL="0" indent="0">
              <a:buNone/>
            </a:pPr>
            <a:r>
              <a:rPr lang="en-US" sz="2600" dirty="0"/>
              <a:t>“‘With this introduction, let us go back to our chance in 10</a:t>
            </a:r>
            <a:r>
              <a:rPr lang="en-US" sz="2600" baseline="30000" dirty="0"/>
              <a:t>157</a:t>
            </a:r>
            <a:r>
              <a:rPr lang="en-US" sz="2600" dirty="0"/>
              <a:t>.  Let us suppose that we are taking this number of electrons, marking one, and thoroughly stirring it into the whole mass, then blindfolding a man and letting him try to find the right one.  What chance has he of finding the right one?  What kind of pile will this number of electrons make?  They make an inconceivably large volume.’</a:t>
            </a:r>
          </a:p>
          <a:p>
            <a:pPr marL="0" indent="0">
              <a:buNone/>
            </a:pPr>
            <a:r>
              <a:rPr lang="en-US" sz="2600" dirty="0"/>
              <a:t>“Such is the chance of any one man fulfilling 48 prophecies.”</a:t>
            </a:r>
          </a:p>
        </p:txBody>
      </p:sp>
      <p:sp>
        <p:nvSpPr>
          <p:cNvPr id="3" name="Content Placeholder 1">
            <a:extLst>
              <a:ext uri="{FF2B5EF4-FFF2-40B4-BE49-F238E27FC236}">
                <a16:creationId xmlns:a16="http://schemas.microsoft.com/office/drawing/2014/main" id="{C959B7A0-B610-1805-6717-2884A9C0EE0E}"/>
              </a:ext>
            </a:extLst>
          </p:cNvPr>
          <p:cNvSpPr txBox="1">
            <a:spLocks/>
          </p:cNvSpPr>
          <p:nvPr/>
        </p:nvSpPr>
        <p:spPr>
          <a:xfrm>
            <a:off x="6833064" y="6184672"/>
            <a:ext cx="5336773" cy="95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effectLst>
                  <a:glow rad="63500">
                    <a:schemeClr val="tx1"/>
                  </a:glow>
                </a:effectLst>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b="1" kern="1200">
                <a:solidFill>
                  <a:schemeClr val="bg1"/>
                </a:solidFill>
                <a:effectLst>
                  <a:glow rad="63500">
                    <a:schemeClr val="tx1"/>
                  </a:glo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effectLst>
                  <a:glow rad="63500">
                    <a:schemeClr val="tx1"/>
                  </a:glo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effectLst>
                  <a:glow rad="63500">
                    <a:schemeClr val="tx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effectLst>
                  <a:glow rad="63500">
                    <a:schemeClr val="tx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buFontTx/>
              <a:buChar char="-"/>
            </a:pPr>
            <a:r>
              <a:rPr lang="en-US" sz="2000" dirty="0"/>
              <a:t>From Josh McDowell,</a:t>
            </a:r>
          </a:p>
          <a:p>
            <a:pPr marL="0" indent="0" algn="r">
              <a:spcBef>
                <a:spcPts val="0"/>
              </a:spcBef>
              <a:buNone/>
            </a:pPr>
            <a:r>
              <a:rPr lang="en-US" sz="2000" i="1" dirty="0"/>
              <a:t>Evidence That Demands a Verdict, </a:t>
            </a:r>
            <a:r>
              <a:rPr lang="en-US" sz="2000" dirty="0"/>
              <a:t>p. 167</a:t>
            </a:r>
          </a:p>
        </p:txBody>
      </p:sp>
    </p:spTree>
    <p:extLst>
      <p:ext uri="{BB962C8B-B14F-4D97-AF65-F5344CB8AC3E}">
        <p14:creationId xmlns:p14="http://schemas.microsoft.com/office/powerpoint/2010/main" val="2615137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9FE621-83A9-D0AB-5800-1374037EC8BA}"/>
              </a:ext>
            </a:extLst>
          </p:cNvPr>
          <p:cNvSpPr>
            <a:spLocks noGrp="1"/>
          </p:cNvSpPr>
          <p:nvPr>
            <p:ph idx="1"/>
          </p:nvPr>
        </p:nvSpPr>
        <p:spPr>
          <a:xfrm>
            <a:off x="236836" y="1145060"/>
            <a:ext cx="11716866" cy="5712940"/>
          </a:xfrm>
        </p:spPr>
        <p:txBody>
          <a:bodyPr>
            <a:normAutofit lnSpcReduction="10000"/>
          </a:bodyPr>
          <a:lstStyle/>
          <a:p>
            <a:pPr marL="0" indent="0">
              <a:buNone/>
            </a:pPr>
            <a:r>
              <a:rPr lang="en-US" sz="2600" i="1" dirty="0"/>
              <a:t>“The Law of Probability.</a:t>
            </a:r>
            <a:r>
              <a:rPr lang="en-US" sz="2600" dirty="0"/>
              <a:t>  If only fifty prophecies about Jesus had been made, assuming an equal chance for their happening or not happening, the law of probability against all fifty’s being fulfilled ‘is that of the fiftieth power of two to unity; that is the probability is greater than eleven hundred and twenty-five millions to one that all of these circumstances do turn up.’ Then to assume that the fifty events would happen contemporaneously surpasses the power of numbers to express correctly the immense improbability of its taking place.</a:t>
            </a:r>
          </a:p>
          <a:p>
            <a:pPr marL="0" indent="0">
              <a:buNone/>
            </a:pPr>
            <a:r>
              <a:rPr lang="en-US" sz="2600" dirty="0"/>
              <a:t>“The previous paragraph deals with the law of probability as regards inanimate objects.  It does not consider the will and acts of free agents for and against God, namely: ‘passions of multitudes, the ambition of princes, the studies of the wise, the craft of the wicked, the wars, the revolutions, and the varied destinies of nations.’</a:t>
            </a:r>
          </a:p>
          <a:p>
            <a:pPr marL="0" indent="0">
              <a:buNone/>
            </a:pPr>
            <a:r>
              <a:rPr lang="en-US" sz="2600" dirty="0"/>
              <a:t>“If only one hundred prophecies had been made, the chance that they would happen to one man is less than all the drops of water if the world were completely water.  But not fifty, nor one hundred, but three hundred thirty-two prophecies of Christ had been counted.”</a:t>
            </a:r>
          </a:p>
        </p:txBody>
      </p:sp>
      <p:sp>
        <p:nvSpPr>
          <p:cNvPr id="4" name="Content Placeholder 1">
            <a:extLst>
              <a:ext uri="{FF2B5EF4-FFF2-40B4-BE49-F238E27FC236}">
                <a16:creationId xmlns:a16="http://schemas.microsoft.com/office/drawing/2014/main" id="{ED3FC6D6-513E-8F11-7CC6-01FAF88C012B}"/>
              </a:ext>
            </a:extLst>
          </p:cNvPr>
          <p:cNvSpPr txBox="1">
            <a:spLocks/>
          </p:cNvSpPr>
          <p:nvPr/>
        </p:nvSpPr>
        <p:spPr>
          <a:xfrm>
            <a:off x="6833064" y="6184672"/>
            <a:ext cx="5336773" cy="95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effectLst>
                  <a:glow rad="63500">
                    <a:schemeClr val="tx1"/>
                  </a:glow>
                </a:effectLst>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b="1" kern="1200">
                <a:solidFill>
                  <a:schemeClr val="bg1"/>
                </a:solidFill>
                <a:effectLst>
                  <a:glow rad="63500">
                    <a:schemeClr val="tx1"/>
                  </a:glo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effectLst>
                  <a:glow rad="63500">
                    <a:schemeClr val="tx1"/>
                  </a:glo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effectLst>
                  <a:glow rad="63500">
                    <a:schemeClr val="tx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effectLst>
                  <a:glow rad="63500">
                    <a:schemeClr val="tx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buFontTx/>
              <a:buChar char="-"/>
            </a:pPr>
            <a:r>
              <a:rPr lang="en-US" sz="2000" dirty="0"/>
              <a:t>From Hugo McCord,</a:t>
            </a:r>
          </a:p>
          <a:p>
            <a:pPr marL="0" indent="0" algn="r">
              <a:spcBef>
                <a:spcPts val="0"/>
              </a:spcBef>
              <a:buNone/>
            </a:pPr>
            <a:r>
              <a:rPr lang="en-US" sz="2000" i="1" dirty="0"/>
              <a:t>From Heaven or From Men?, </a:t>
            </a:r>
            <a:r>
              <a:rPr lang="en-US" sz="2000" dirty="0"/>
              <a:t>p. 47-48</a:t>
            </a:r>
          </a:p>
        </p:txBody>
      </p:sp>
    </p:spTree>
    <p:extLst>
      <p:ext uri="{BB962C8B-B14F-4D97-AF65-F5344CB8AC3E}">
        <p14:creationId xmlns:p14="http://schemas.microsoft.com/office/powerpoint/2010/main" val="18526470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1611</Words>
  <Application>Microsoft Office PowerPoint</Application>
  <PresentationFormat>Widescreen</PresentationFormat>
  <Paragraphs>102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5</cp:revision>
  <dcterms:created xsi:type="dcterms:W3CDTF">2024-12-31T23:52:29Z</dcterms:created>
  <dcterms:modified xsi:type="dcterms:W3CDTF">2025-01-12T21:10:56Z</dcterms:modified>
</cp:coreProperties>
</file>