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64" r:id="rId5"/>
    <p:sldId id="265" r:id="rId6"/>
    <p:sldId id="263" r:id="rId7"/>
    <p:sldId id="266" r:id="rId8"/>
    <p:sldId id="267" r:id="rId9"/>
    <p:sldId id="268" r:id="rId10"/>
    <p:sldId id="269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B262"/>
    <a:srgbClr val="F2D7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446BB-60EC-0357-CE4D-22A5417E7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5E3CDC-36CD-61A1-DD75-2DBEDB566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31A86-DCD9-4D30-39ED-B036B8805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0C1F0-4CF9-EF45-CABB-ED58AFED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ACB1C-5981-AADB-155C-7C62EB3D7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person's legs and text&#10;&#10;Description automatically generated">
            <a:extLst>
              <a:ext uri="{FF2B5EF4-FFF2-40B4-BE49-F238E27FC236}">
                <a16:creationId xmlns:a16="http://schemas.microsoft.com/office/drawing/2014/main" id="{78464E69-D32E-E29B-745D-6F658440D1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97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2CB98-3296-3D46-CE0B-23C3E630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8035D-045B-0E08-9967-04C42CC5D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D9D58-FDA1-A0A3-1CA8-4DEB044B2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3BAE6-C3BE-4E0C-8A72-47333A67D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D44917-0A55-2C64-AFB0-E99CD4574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F1701F-5D37-C6B8-FA48-BE5A1A2E7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31962A-1E17-52B7-9B5E-601951D6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D9C46D-BF37-E78F-B8CF-802BAA461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48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ADD84-C6B1-02C4-6AB9-0F02FB07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C52901-90C3-B363-DE99-E1DA4D359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0A509E-B387-6019-67EB-03DB31B4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103503-7EEF-B55A-18A5-03771B35E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86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CE5EE1-F53D-9F31-BD70-0BB94DBE4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D7DC72-962A-E439-73E2-6647A8DE0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41ACF-2FAE-8FD2-0C82-C94D57FCA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56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FEA9B-A917-0FB3-8E70-9D33C1F51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9A46-401A-4399-37E0-32C15DA7E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43E7F2-AE11-E844-2EB4-E3E3C62FD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B48BC-C6E8-081F-EE59-6A5BF0FC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A9ED39-B136-98DA-4C9B-533D0C2FB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FDD04F-E728-3FD5-0252-F7AD52EF0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70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B1AA5-ACE3-2888-D392-26978E13C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35513C-EEC7-A69E-48DA-DC8174B573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AEAF6-4192-836D-57AB-8AA6C92DF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F61B8-1013-22E1-F55B-BFB07E78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15E6A-73B0-A93E-00CE-029FCBD8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3392F-FC4B-153B-157E-D729BF7D8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23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27C44-7F5D-CD88-CA42-E1B256C07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78A39-FDDA-0003-721F-A4864FCA3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53262-36DC-3860-4C48-A458D1E38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B37D2-CD24-47A3-FE2B-F64CE0460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BD448-1E26-2D1F-E258-C8F9CD2C1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75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625793-7CC7-D264-F7E0-C4BAC1D68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0ABE8E-3FD6-3E00-0606-8A99B5EE5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882BF-43FD-7F3F-28F9-860580519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1DA5A-25BA-5435-3506-76BA996E1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85078-5F27-5CF3-68EF-9DFE58312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70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253330"/>
            <a:ext cx="11849147" cy="560466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5800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person's feet in water&#10;&#10;Description automatically generated">
            <a:extLst>
              <a:ext uri="{FF2B5EF4-FFF2-40B4-BE49-F238E27FC236}">
                <a16:creationId xmlns:a16="http://schemas.microsoft.com/office/drawing/2014/main" id="{06744AA2-A306-6CF8-1FE1-4989B016D6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17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's feet in water&#10;&#10;Description automatically generated">
            <a:extLst>
              <a:ext uri="{FF2B5EF4-FFF2-40B4-BE49-F238E27FC236}">
                <a16:creationId xmlns:a16="http://schemas.microsoft.com/office/drawing/2014/main" id="{A58BB083-A626-2742-6B5E-2A13AD7D5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253330"/>
            <a:ext cx="11849147" cy="560466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5800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3492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's feet in water&#10;&#10;Description automatically generated">
            <a:extLst>
              <a:ext uri="{FF2B5EF4-FFF2-40B4-BE49-F238E27FC236}">
                <a16:creationId xmlns:a16="http://schemas.microsoft.com/office/drawing/2014/main" id="{50E97CDA-750A-946B-96A9-5B97F6AA0F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597981"/>
            <a:ext cx="11849147" cy="526001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5800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2258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's feet in water&#10;&#10;Description automatically generated">
            <a:extLst>
              <a:ext uri="{FF2B5EF4-FFF2-40B4-BE49-F238E27FC236}">
                <a16:creationId xmlns:a16="http://schemas.microsoft.com/office/drawing/2014/main" id="{C842020A-482B-C161-76E3-708D022E20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600199"/>
            <a:ext cx="11849147" cy="525779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5800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8595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's feet in water&#10;&#10;Description automatically generated">
            <a:extLst>
              <a:ext uri="{FF2B5EF4-FFF2-40B4-BE49-F238E27FC236}">
                <a16:creationId xmlns:a16="http://schemas.microsoft.com/office/drawing/2014/main" id="{99684B65-D7F7-F785-A4B6-02D3190B75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600199"/>
            <a:ext cx="11849147" cy="525779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5800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6254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's feet in water&#10;&#10;Description automatically generated">
            <a:extLst>
              <a:ext uri="{FF2B5EF4-FFF2-40B4-BE49-F238E27FC236}">
                <a16:creationId xmlns:a16="http://schemas.microsoft.com/office/drawing/2014/main" id="{4DD168D4-8E51-853E-DE0C-E2DB8ED21A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253330"/>
            <a:ext cx="11849147" cy="5604669"/>
          </a:xfrm>
        </p:spPr>
        <p:txBody>
          <a:bodyPr>
            <a:normAutofit/>
          </a:bodyPr>
          <a:lstStyle>
            <a:lvl1pPr marL="347663" indent="-347663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1033463" indent="-3476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9418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D2851-4961-52C0-85D6-64F316EAB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7080E-D79F-9681-2D2A-A2C30C23F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8AA5D-AB30-C529-0317-DB582137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5C853-59C8-EAF4-5484-DB18A5E8B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BFB93-5FB4-2AD1-F3E0-8283D4AD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24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7DD47-4114-3723-0347-4E23289F2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27478-49F6-3706-B572-062FA3871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45E90B-1C49-18CB-73D5-8C9A2BD13A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68C33-5EE5-3959-4A99-66FBF8D68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E66AD-AFE5-CB8D-9362-2463F521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D031A-56B7-C0C1-C841-E792099B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84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8FE4D8-36F4-AC36-36FF-9F82827E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3C21C-F2CF-58DC-29D3-3E958CEDB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14438-4658-E4DE-DEA5-ED264D8D49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7328-7681-40EF-ADC4-74BDD81DEC7E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360E7-4732-9DA6-0971-9C1DFD4413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275A5-167E-10EC-2A2B-CB9A1C240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0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7" r:id="rId3"/>
    <p:sldLayoutId id="2147483668" r:id="rId4"/>
    <p:sldLayoutId id="2147483669" r:id="rId5"/>
    <p:sldLayoutId id="2147483670" r:id="rId6"/>
    <p:sldLayoutId id="2147483666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water&#10;&#10;Description automatically generated">
            <a:extLst>
              <a:ext uri="{FF2B5EF4-FFF2-40B4-BE49-F238E27FC236}">
                <a16:creationId xmlns:a16="http://schemas.microsoft.com/office/drawing/2014/main" id="{EDD3F63F-D761-C92E-A996-8A758099E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white screen with white text&#10;&#10;Description automatically generated">
            <a:extLst>
              <a:ext uri="{FF2B5EF4-FFF2-40B4-BE49-F238E27FC236}">
                <a16:creationId xmlns:a16="http://schemas.microsoft.com/office/drawing/2014/main" id="{A0993296-7E67-3C9D-E3AF-323E11871E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88" b="35032"/>
          <a:stretch/>
        </p:blipFill>
        <p:spPr>
          <a:xfrm>
            <a:off x="504" y="1748118"/>
            <a:ext cx="12190992" cy="2707341"/>
          </a:xfrm>
          <a:prstGeom prst="rect">
            <a:avLst/>
          </a:prstGeom>
        </p:spPr>
      </p:pic>
      <p:pic>
        <p:nvPicPr>
          <p:cNvPr id="8" name="Picture 7" descr="A black and white screen with white text&#10;&#10;Description automatically generated">
            <a:extLst>
              <a:ext uri="{FF2B5EF4-FFF2-40B4-BE49-F238E27FC236}">
                <a16:creationId xmlns:a16="http://schemas.microsoft.com/office/drawing/2014/main" id="{A68FA23C-098A-BDCC-EAD5-2A70C4661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9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EE7111-BBB3-9719-9B4C-DC363849D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72816"/>
            <a:ext cx="11849147" cy="5085183"/>
          </a:xfrm>
        </p:spPr>
        <p:txBody>
          <a:bodyPr>
            <a:normAutofit/>
          </a:bodyPr>
          <a:lstStyle/>
          <a:p>
            <a:r>
              <a:rPr lang="en-US" sz="3200" dirty="0"/>
              <a:t>Mission Sunday ought to be a MAJOR highlight of OUR year!</a:t>
            </a:r>
          </a:p>
          <a:p>
            <a:pPr lvl="1"/>
            <a:r>
              <a:rPr lang="en-US" dirty="0"/>
              <a:t>We are reminded that the world is lost and needs the gospel that we have!</a:t>
            </a:r>
          </a:p>
          <a:p>
            <a:pPr lvl="1"/>
            <a:r>
              <a:rPr lang="en-US" dirty="0"/>
              <a:t>We are reminded that the power to save lost souls is in the gospel…and not us!</a:t>
            </a:r>
          </a:p>
          <a:p>
            <a:pPr lvl="1"/>
            <a:r>
              <a:rPr lang="en-US" dirty="0"/>
              <a:t>We are reminded that the one message of salvation through Jesus Christ is needed by all audiences around the world!</a:t>
            </a:r>
          </a:p>
          <a:p>
            <a:pPr lvl="1"/>
            <a:r>
              <a:rPr lang="en-US" dirty="0"/>
              <a:t>We are reminded that our simple responsibility is to make known what has been made known to us!</a:t>
            </a:r>
          </a:p>
          <a:p>
            <a:pPr lvl="1"/>
            <a:r>
              <a:rPr lang="en-US" dirty="0"/>
              <a:t>We get to MARVEL and be extraordinarily impressed with what God has done with us and through us!</a:t>
            </a:r>
          </a:p>
          <a:p>
            <a:pPr lvl="1"/>
            <a:r>
              <a:rPr lang="en-US" dirty="0"/>
              <a:t>We get to TREASURE in our hearts the wonders of our God!</a:t>
            </a:r>
          </a:p>
          <a:p>
            <a:pPr lvl="1"/>
            <a:r>
              <a:rPr lang="en-US" dirty="0"/>
              <a:t>We get to GLORIFY AND PRAISE God for what He has done!</a:t>
            </a:r>
          </a:p>
        </p:txBody>
      </p:sp>
    </p:spTree>
    <p:extLst>
      <p:ext uri="{BB962C8B-B14F-4D97-AF65-F5344CB8AC3E}">
        <p14:creationId xmlns:p14="http://schemas.microsoft.com/office/powerpoint/2010/main" val="15850011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EE7111-BBB3-9719-9B4C-DC363849D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Believe that Jesus is the Son of God – John 8:24</a:t>
            </a:r>
          </a:p>
          <a:p>
            <a:pPr>
              <a:lnSpc>
                <a:spcPct val="100000"/>
              </a:lnSpc>
            </a:pPr>
            <a:r>
              <a:rPr lang="en-US" dirty="0"/>
              <a:t>Repent of your sins and turn toward God – 2 Peter 3:9</a:t>
            </a:r>
          </a:p>
          <a:p>
            <a:pPr>
              <a:lnSpc>
                <a:spcPct val="100000"/>
              </a:lnSpc>
            </a:pPr>
            <a:r>
              <a:rPr lang="en-US" dirty="0"/>
              <a:t>Confess your faith in Jesus Christ – Romans 10:9</a:t>
            </a:r>
          </a:p>
          <a:p>
            <a:pPr>
              <a:lnSpc>
                <a:spcPct val="100000"/>
              </a:lnSpc>
            </a:pPr>
            <a:r>
              <a:rPr lang="en-US" dirty="0"/>
              <a:t>Be immersed into Christ – Acts 22:16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forgive all of your sins – Acts 2:38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add you to His church – Acts 2:47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register you in heaven – Hebrews 12:23</a:t>
            </a:r>
          </a:p>
          <a:p>
            <a:pPr>
              <a:lnSpc>
                <a:spcPct val="100000"/>
              </a:lnSpc>
            </a:pPr>
            <a:r>
              <a:rPr lang="en-US" dirty="0"/>
              <a:t>Walk faithfully with Him – 1 John 1:7</a:t>
            </a:r>
          </a:p>
        </p:txBody>
      </p:sp>
    </p:spTree>
    <p:extLst>
      <p:ext uri="{BB962C8B-B14F-4D97-AF65-F5344CB8AC3E}">
        <p14:creationId xmlns:p14="http://schemas.microsoft.com/office/powerpoint/2010/main" val="23709184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25534CF-A6E7-604D-326C-3F3825E2F7E4}"/>
              </a:ext>
            </a:extLst>
          </p:cNvPr>
          <p:cNvCxnSpPr>
            <a:cxnSpLocks/>
          </p:cNvCxnSpPr>
          <p:nvPr/>
        </p:nvCxnSpPr>
        <p:spPr>
          <a:xfrm>
            <a:off x="9160199" y="1206687"/>
            <a:ext cx="0" cy="4031235"/>
          </a:xfrm>
          <a:prstGeom prst="line">
            <a:avLst/>
          </a:prstGeom>
          <a:ln w="19050">
            <a:solidFill>
              <a:srgbClr val="E4B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A599B10-45C1-88CC-59A7-19F8D0892E27}"/>
              </a:ext>
            </a:extLst>
          </p:cNvPr>
          <p:cNvCxnSpPr>
            <a:cxnSpLocks/>
          </p:cNvCxnSpPr>
          <p:nvPr/>
        </p:nvCxnSpPr>
        <p:spPr>
          <a:xfrm>
            <a:off x="5992074" y="1206687"/>
            <a:ext cx="0" cy="4032504"/>
          </a:xfrm>
          <a:prstGeom prst="line">
            <a:avLst/>
          </a:prstGeom>
          <a:ln w="19050">
            <a:solidFill>
              <a:srgbClr val="E4B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A1D272-AD90-8004-7F86-69E1E08F05DF}"/>
              </a:ext>
            </a:extLst>
          </p:cNvPr>
          <p:cNvCxnSpPr>
            <a:cxnSpLocks/>
          </p:cNvCxnSpPr>
          <p:nvPr/>
        </p:nvCxnSpPr>
        <p:spPr>
          <a:xfrm>
            <a:off x="3117715" y="1206687"/>
            <a:ext cx="0" cy="4032504"/>
          </a:xfrm>
          <a:prstGeom prst="line">
            <a:avLst/>
          </a:prstGeom>
          <a:ln w="19050">
            <a:solidFill>
              <a:srgbClr val="E4B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A1789AA-2518-C29D-5CFA-14899B28D7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73" b="31271"/>
          <a:stretch/>
        </p:blipFill>
        <p:spPr>
          <a:xfrm>
            <a:off x="504" y="5328455"/>
            <a:ext cx="12190992" cy="64839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4AB136-4C6B-F2BF-FBD6-F676BCDE447E}"/>
              </a:ext>
            </a:extLst>
          </p:cNvPr>
          <p:cNvCxnSpPr>
            <a:cxnSpLocks/>
          </p:cNvCxnSpPr>
          <p:nvPr/>
        </p:nvCxnSpPr>
        <p:spPr>
          <a:xfrm>
            <a:off x="9163511" y="6060296"/>
            <a:ext cx="0" cy="718191"/>
          </a:xfrm>
          <a:prstGeom prst="line">
            <a:avLst/>
          </a:prstGeom>
          <a:ln w="19050">
            <a:solidFill>
              <a:srgbClr val="E4B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C1FB82C-8DB5-712F-9C01-54E93E72D9C9}"/>
              </a:ext>
            </a:extLst>
          </p:cNvPr>
          <p:cNvCxnSpPr>
            <a:cxnSpLocks/>
          </p:cNvCxnSpPr>
          <p:nvPr/>
        </p:nvCxnSpPr>
        <p:spPr>
          <a:xfrm>
            <a:off x="5995386" y="6060296"/>
            <a:ext cx="0" cy="722376"/>
          </a:xfrm>
          <a:prstGeom prst="line">
            <a:avLst/>
          </a:prstGeom>
          <a:ln w="19050">
            <a:solidFill>
              <a:srgbClr val="E4B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159780E-B3F7-20C7-92E3-ECACAF4C652B}"/>
              </a:ext>
            </a:extLst>
          </p:cNvPr>
          <p:cNvCxnSpPr>
            <a:cxnSpLocks/>
          </p:cNvCxnSpPr>
          <p:nvPr/>
        </p:nvCxnSpPr>
        <p:spPr>
          <a:xfrm>
            <a:off x="3121027" y="6060296"/>
            <a:ext cx="0" cy="722376"/>
          </a:xfrm>
          <a:prstGeom prst="line">
            <a:avLst/>
          </a:prstGeom>
          <a:ln w="19050">
            <a:solidFill>
              <a:srgbClr val="E4B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F39E646D-0BBA-CEB7-CF07-C4CBEFBDF429}"/>
              </a:ext>
            </a:extLst>
          </p:cNvPr>
          <p:cNvSpPr/>
          <p:nvPr/>
        </p:nvSpPr>
        <p:spPr>
          <a:xfrm>
            <a:off x="73149" y="1911096"/>
            <a:ext cx="198479" cy="29260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4DA80864-154A-3EA2-5DFE-519EBBAFE627}"/>
              </a:ext>
            </a:extLst>
          </p:cNvPr>
          <p:cNvSpPr/>
          <p:nvPr/>
        </p:nvSpPr>
        <p:spPr>
          <a:xfrm>
            <a:off x="73149" y="2542064"/>
            <a:ext cx="198479" cy="29260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FDE845FA-E06F-DE2D-53D6-52E0E8B38337}"/>
              </a:ext>
            </a:extLst>
          </p:cNvPr>
          <p:cNvSpPr/>
          <p:nvPr/>
        </p:nvSpPr>
        <p:spPr>
          <a:xfrm>
            <a:off x="73149" y="3173032"/>
            <a:ext cx="198479" cy="29260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04C2F9B1-A8A7-CE82-71F7-12D045BADEE1}"/>
              </a:ext>
            </a:extLst>
          </p:cNvPr>
          <p:cNvSpPr/>
          <p:nvPr/>
        </p:nvSpPr>
        <p:spPr>
          <a:xfrm>
            <a:off x="73149" y="6142407"/>
            <a:ext cx="198479" cy="29260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utoShape 3">
            <a:extLst>
              <a:ext uri="{FF2B5EF4-FFF2-40B4-BE49-F238E27FC236}">
                <a16:creationId xmlns:a16="http://schemas.microsoft.com/office/drawing/2014/main" id="{1D4F4162-655E-C4A4-46F7-6BA499F745C4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73050" y="1104900"/>
            <a:ext cx="11918950" cy="559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3F2AC091-9850-F78D-F247-A8AA67E8C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1220788"/>
            <a:ext cx="20478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MATTHEW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30DD6B64-D36A-E17E-1D99-F2320CB18C70}"/>
              </a:ext>
            </a:extLst>
          </p:cNvPr>
          <p:cNvSpPr>
            <a:spLocks/>
          </p:cNvSpPr>
          <p:nvPr/>
        </p:nvSpPr>
        <p:spPr bwMode="auto">
          <a:xfrm>
            <a:off x="365125" y="1652588"/>
            <a:ext cx="1800225" cy="26988"/>
          </a:xfrm>
          <a:custGeom>
            <a:avLst/>
            <a:gdLst>
              <a:gd name="T0" fmla="*/ 0 w 1134"/>
              <a:gd name="T1" fmla="*/ 0 h 17"/>
              <a:gd name="T2" fmla="*/ 378 w 1134"/>
              <a:gd name="T3" fmla="*/ 0 h 17"/>
              <a:gd name="T4" fmla="*/ 756 w 1134"/>
              <a:gd name="T5" fmla="*/ 0 h 17"/>
              <a:gd name="T6" fmla="*/ 1134 w 1134"/>
              <a:gd name="T7" fmla="*/ 0 h 17"/>
              <a:gd name="T8" fmla="*/ 1134 w 1134"/>
              <a:gd name="T9" fmla="*/ 17 h 17"/>
              <a:gd name="T10" fmla="*/ 756 w 1134"/>
              <a:gd name="T11" fmla="*/ 17 h 17"/>
              <a:gd name="T12" fmla="*/ 378 w 1134"/>
              <a:gd name="T13" fmla="*/ 17 h 17"/>
              <a:gd name="T14" fmla="*/ 0 w 1134"/>
              <a:gd name="T15" fmla="*/ 17 h 17"/>
              <a:gd name="T16" fmla="*/ 0 w 1134"/>
              <a:gd name="T17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34" h="17">
                <a:moveTo>
                  <a:pt x="0" y="0"/>
                </a:moveTo>
                <a:lnTo>
                  <a:pt x="378" y="0"/>
                </a:lnTo>
                <a:lnTo>
                  <a:pt x="756" y="0"/>
                </a:lnTo>
                <a:lnTo>
                  <a:pt x="1134" y="0"/>
                </a:lnTo>
                <a:lnTo>
                  <a:pt x="1134" y="17"/>
                </a:lnTo>
                <a:lnTo>
                  <a:pt x="756" y="17"/>
                </a:lnTo>
                <a:lnTo>
                  <a:pt x="378" y="17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51081CF5-6495-EE97-EA09-81325D493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7388" y="1220788"/>
            <a:ext cx="1271588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MARK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3F181404-7E44-7439-851E-8D5E0F5993BC}"/>
              </a:ext>
            </a:extLst>
          </p:cNvPr>
          <p:cNvSpPr>
            <a:spLocks/>
          </p:cNvSpPr>
          <p:nvPr/>
        </p:nvSpPr>
        <p:spPr bwMode="auto">
          <a:xfrm>
            <a:off x="3227388" y="1652588"/>
            <a:ext cx="1052513" cy="26988"/>
          </a:xfrm>
          <a:custGeom>
            <a:avLst/>
            <a:gdLst>
              <a:gd name="T0" fmla="*/ 0 w 663"/>
              <a:gd name="T1" fmla="*/ 0 h 17"/>
              <a:gd name="T2" fmla="*/ 332 w 663"/>
              <a:gd name="T3" fmla="*/ 0 h 17"/>
              <a:gd name="T4" fmla="*/ 663 w 663"/>
              <a:gd name="T5" fmla="*/ 0 h 17"/>
              <a:gd name="T6" fmla="*/ 663 w 663"/>
              <a:gd name="T7" fmla="*/ 17 h 17"/>
              <a:gd name="T8" fmla="*/ 332 w 663"/>
              <a:gd name="T9" fmla="*/ 17 h 17"/>
              <a:gd name="T10" fmla="*/ 0 w 663"/>
              <a:gd name="T11" fmla="*/ 17 h 17"/>
              <a:gd name="T12" fmla="*/ 0 w 663"/>
              <a:gd name="T13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63" h="17">
                <a:moveTo>
                  <a:pt x="0" y="0"/>
                </a:moveTo>
                <a:lnTo>
                  <a:pt x="332" y="0"/>
                </a:lnTo>
                <a:lnTo>
                  <a:pt x="663" y="0"/>
                </a:lnTo>
                <a:lnTo>
                  <a:pt x="663" y="17"/>
                </a:lnTo>
                <a:lnTo>
                  <a:pt x="332" y="17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C45056F8-4BB7-2BD5-ED8F-84EB2EB13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9175" y="1220788"/>
            <a:ext cx="1074738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LUKE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FDE3A3A8-FA51-6B23-8F2C-650D599BB00D}"/>
              </a:ext>
            </a:extLst>
          </p:cNvPr>
          <p:cNvSpPr>
            <a:spLocks/>
          </p:cNvSpPr>
          <p:nvPr/>
        </p:nvSpPr>
        <p:spPr bwMode="auto">
          <a:xfrm>
            <a:off x="6099175" y="1652588"/>
            <a:ext cx="849313" cy="26988"/>
          </a:xfrm>
          <a:custGeom>
            <a:avLst/>
            <a:gdLst>
              <a:gd name="T0" fmla="*/ 0 w 535"/>
              <a:gd name="T1" fmla="*/ 0 h 17"/>
              <a:gd name="T2" fmla="*/ 267 w 535"/>
              <a:gd name="T3" fmla="*/ 0 h 17"/>
              <a:gd name="T4" fmla="*/ 535 w 535"/>
              <a:gd name="T5" fmla="*/ 0 h 17"/>
              <a:gd name="T6" fmla="*/ 535 w 535"/>
              <a:gd name="T7" fmla="*/ 17 h 17"/>
              <a:gd name="T8" fmla="*/ 267 w 535"/>
              <a:gd name="T9" fmla="*/ 17 h 17"/>
              <a:gd name="T10" fmla="*/ 0 w 535"/>
              <a:gd name="T11" fmla="*/ 17 h 17"/>
              <a:gd name="T12" fmla="*/ 0 w 535"/>
              <a:gd name="T13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35" h="17">
                <a:moveTo>
                  <a:pt x="0" y="0"/>
                </a:moveTo>
                <a:lnTo>
                  <a:pt x="267" y="0"/>
                </a:lnTo>
                <a:lnTo>
                  <a:pt x="535" y="0"/>
                </a:lnTo>
                <a:lnTo>
                  <a:pt x="535" y="17"/>
                </a:lnTo>
                <a:lnTo>
                  <a:pt x="267" y="17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B62D1BD8-F6B5-20DB-BEB5-1BF45FB55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0050" y="1220788"/>
            <a:ext cx="115252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JOHN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Freeform 12">
            <a:extLst>
              <a:ext uri="{FF2B5EF4-FFF2-40B4-BE49-F238E27FC236}">
                <a16:creationId xmlns:a16="http://schemas.microsoft.com/office/drawing/2014/main" id="{05F0286D-4C7C-0368-87BC-6F340BE32D4E}"/>
              </a:ext>
            </a:extLst>
          </p:cNvPr>
          <p:cNvSpPr>
            <a:spLocks/>
          </p:cNvSpPr>
          <p:nvPr/>
        </p:nvSpPr>
        <p:spPr bwMode="auto">
          <a:xfrm>
            <a:off x="9288463" y="1652588"/>
            <a:ext cx="935038" cy="26988"/>
          </a:xfrm>
          <a:custGeom>
            <a:avLst/>
            <a:gdLst>
              <a:gd name="T0" fmla="*/ 0 w 589"/>
              <a:gd name="T1" fmla="*/ 0 h 17"/>
              <a:gd name="T2" fmla="*/ 295 w 589"/>
              <a:gd name="T3" fmla="*/ 0 h 17"/>
              <a:gd name="T4" fmla="*/ 589 w 589"/>
              <a:gd name="T5" fmla="*/ 0 h 17"/>
              <a:gd name="T6" fmla="*/ 589 w 589"/>
              <a:gd name="T7" fmla="*/ 17 h 17"/>
              <a:gd name="T8" fmla="*/ 295 w 589"/>
              <a:gd name="T9" fmla="*/ 17 h 17"/>
              <a:gd name="T10" fmla="*/ 0 w 589"/>
              <a:gd name="T11" fmla="*/ 17 h 17"/>
              <a:gd name="T12" fmla="*/ 0 w 589"/>
              <a:gd name="T13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9" h="17">
                <a:moveTo>
                  <a:pt x="0" y="0"/>
                </a:moveTo>
                <a:lnTo>
                  <a:pt x="295" y="0"/>
                </a:lnTo>
                <a:lnTo>
                  <a:pt x="589" y="0"/>
                </a:lnTo>
                <a:lnTo>
                  <a:pt x="589" y="17"/>
                </a:lnTo>
                <a:lnTo>
                  <a:pt x="295" y="17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72B42C86-F2D7-1041-4AA4-21D67A182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1852613"/>
            <a:ext cx="192405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Tax collector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CDF74F2C-F817-D8D2-5308-3B521631B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7388" y="1852613"/>
            <a:ext cx="168433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Missionary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15">
            <a:extLst>
              <a:ext uri="{FF2B5EF4-FFF2-40B4-BE49-F238E27FC236}">
                <a16:creationId xmlns:a16="http://schemas.microsoft.com/office/drawing/2014/main" id="{C2762F72-6236-0827-E676-623C07A8B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9175" y="1852613"/>
            <a:ext cx="146208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Physician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16">
            <a:extLst>
              <a:ext uri="{FF2B5EF4-FFF2-40B4-BE49-F238E27FC236}">
                <a16:creationId xmlns:a16="http://schemas.microsoft.com/office/drawing/2014/main" id="{0B3EF417-2F8C-27E2-1C81-53D8A9075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0050" y="1852613"/>
            <a:ext cx="16129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Fisherman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7">
            <a:extLst>
              <a:ext uri="{FF2B5EF4-FFF2-40B4-BE49-F238E27FC236}">
                <a16:creationId xmlns:a16="http://schemas.microsoft.com/office/drawing/2014/main" id="{639C54E1-DB7D-4843-DDE5-38022C1C0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2478088"/>
            <a:ext cx="16414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To Jewish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18">
            <a:extLst>
              <a:ext uri="{FF2B5EF4-FFF2-40B4-BE49-F238E27FC236}">
                <a16:creationId xmlns:a16="http://schemas.microsoft.com/office/drawing/2014/main" id="{6AFEFD79-F53D-7E67-6C44-6C8180C4E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3" y="2478088"/>
            <a:ext cx="1481138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audience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Rectangle 19">
            <a:extLst>
              <a:ext uri="{FF2B5EF4-FFF2-40B4-BE49-F238E27FC236}">
                <a16:creationId xmlns:a16="http://schemas.microsoft.com/office/drawing/2014/main" id="{CEB1B512-97E6-753A-39A2-F2ADA1FB8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7388" y="2478088"/>
            <a:ext cx="170656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To Roman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20">
            <a:extLst>
              <a:ext uri="{FF2B5EF4-FFF2-40B4-BE49-F238E27FC236}">
                <a16:creationId xmlns:a16="http://schemas.microsoft.com/office/drawing/2014/main" id="{F31CB67A-A3AF-0E29-6046-5EA9CB950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7725" y="2478088"/>
            <a:ext cx="14795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audience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Rectangle 21">
            <a:extLst>
              <a:ext uri="{FF2B5EF4-FFF2-40B4-BE49-F238E27FC236}">
                <a16:creationId xmlns:a16="http://schemas.microsoft.com/office/drawing/2014/main" id="{8F606456-8986-7A70-4AB8-1787505E3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9175" y="2478088"/>
            <a:ext cx="154781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To Greek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Rectangle 22">
            <a:extLst>
              <a:ext uri="{FF2B5EF4-FFF2-40B4-BE49-F238E27FC236}">
                <a16:creationId xmlns:a16="http://schemas.microsoft.com/office/drawing/2014/main" id="{D44FC37E-80BD-128A-E63F-BBEF8076B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8700" y="2478088"/>
            <a:ext cx="14795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audience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Rectangle 23">
            <a:extLst>
              <a:ext uri="{FF2B5EF4-FFF2-40B4-BE49-F238E27FC236}">
                <a16:creationId xmlns:a16="http://schemas.microsoft.com/office/drawing/2014/main" id="{E2499933-3455-4814-E0F0-0FF5A7440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0050" y="2478088"/>
            <a:ext cx="18192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To General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Rectangle 24">
            <a:extLst>
              <a:ext uri="{FF2B5EF4-FFF2-40B4-BE49-F238E27FC236}">
                <a16:creationId xmlns:a16="http://schemas.microsoft.com/office/drawing/2014/main" id="{32943EF4-0FF5-0994-DDE6-A02807DC5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8338" y="2478088"/>
            <a:ext cx="1481138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audience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25">
            <a:extLst>
              <a:ext uri="{FF2B5EF4-FFF2-40B4-BE49-F238E27FC236}">
                <a16:creationId xmlns:a16="http://schemas.microsoft.com/office/drawing/2014/main" id="{7368E02C-6F3A-B5CE-A675-80E4E74BF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3106738"/>
            <a:ext cx="246856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Emphasizes the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Rectangle 26">
            <a:extLst>
              <a:ext uri="{FF2B5EF4-FFF2-40B4-BE49-F238E27FC236}">
                <a16:creationId xmlns:a16="http://schemas.microsoft.com/office/drawing/2014/main" id="{4D1D2F1F-9E01-089F-FBA1-7E75D09B7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3503613"/>
            <a:ext cx="27543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POSITION of Jesus: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1A5D0DCB-EEF7-EEA9-E600-A19FD89D9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7388" y="3106738"/>
            <a:ext cx="246856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Emphasizes the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D8715B61-F4A6-7CFE-A65C-27BFB0D30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7388" y="3503613"/>
            <a:ext cx="246538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POWER of Jesus: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A003505D-2CB4-777E-A683-B8CF62004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9175" y="3106738"/>
            <a:ext cx="23907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Emphasizes the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Rectangle 30">
            <a:extLst>
              <a:ext uri="{FF2B5EF4-FFF2-40B4-BE49-F238E27FC236}">
                <a16:creationId xmlns:a16="http://schemas.microsoft.com/office/drawing/2014/main" id="{C6484011-C0A6-0D21-570A-10FE04475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9175" y="3503613"/>
            <a:ext cx="312261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PERFECTION of Jesus: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31">
            <a:extLst>
              <a:ext uri="{FF2B5EF4-FFF2-40B4-BE49-F238E27FC236}">
                <a16:creationId xmlns:a16="http://schemas.microsoft.com/office/drawing/2014/main" id="{857F08A6-1C29-7F8D-FF3A-91FFE2EEF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0050" y="3106738"/>
            <a:ext cx="24669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Emphasizes the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32">
            <a:extLst>
              <a:ext uri="{FF2B5EF4-FFF2-40B4-BE49-F238E27FC236}">
                <a16:creationId xmlns:a16="http://schemas.microsoft.com/office/drawing/2014/main" id="{700D7496-52AA-9F83-3647-F6F8131FB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0050" y="3503613"/>
            <a:ext cx="25368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PERSON of Jesus: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33">
            <a:extLst>
              <a:ext uri="{FF2B5EF4-FFF2-40B4-BE49-F238E27FC236}">
                <a16:creationId xmlns:a16="http://schemas.microsoft.com/office/drawing/2014/main" id="{616C67A3-EECB-CDF4-A22E-DB857AFE0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3944938"/>
            <a:ext cx="27559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The Awaited King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angle 34">
            <a:extLst>
              <a:ext uri="{FF2B5EF4-FFF2-40B4-BE49-F238E27FC236}">
                <a16:creationId xmlns:a16="http://schemas.microsoft.com/office/drawing/2014/main" id="{938F2926-3503-393A-E942-6A2BEE652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4341813"/>
            <a:ext cx="270033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with All Authority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35">
            <a:extLst>
              <a:ext uri="{FF2B5EF4-FFF2-40B4-BE49-F238E27FC236}">
                <a16:creationId xmlns:a16="http://schemas.microsoft.com/office/drawing/2014/main" id="{040E5EF6-FC6E-FDB7-FC01-EEC730A00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4740275"/>
            <a:ext cx="114617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(28:18)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angle 36">
            <a:extLst>
              <a:ext uri="{FF2B5EF4-FFF2-40B4-BE49-F238E27FC236}">
                <a16:creationId xmlns:a16="http://schemas.microsoft.com/office/drawing/2014/main" id="{31E39C34-857E-CBE9-96D6-B4B7B12D7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7388" y="3944938"/>
            <a:ext cx="21209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The Ultimate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Rectangle 37">
            <a:extLst>
              <a:ext uri="{FF2B5EF4-FFF2-40B4-BE49-F238E27FC236}">
                <a16:creationId xmlns:a16="http://schemas.microsoft.com/office/drawing/2014/main" id="{F46D69E0-7F14-987E-9D93-D60607867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7388" y="4341813"/>
            <a:ext cx="239236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Servant Serving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Rectangle 38">
            <a:extLst>
              <a:ext uri="{FF2B5EF4-FFF2-40B4-BE49-F238E27FC236}">
                <a16:creationId xmlns:a16="http://schemas.microsoft.com/office/drawing/2014/main" id="{E77E5BAC-3169-E508-9B0E-DA7BBB1B3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7388" y="4740275"/>
            <a:ext cx="215423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Others (10:45)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" name="Rectangle 39">
            <a:extLst>
              <a:ext uri="{FF2B5EF4-FFF2-40B4-BE49-F238E27FC236}">
                <a16:creationId xmlns:a16="http://schemas.microsoft.com/office/drawing/2014/main" id="{79AEBFCF-9DD6-F0C7-8178-A1C5E0A86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9175" y="3944938"/>
            <a:ext cx="23018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The Ideal Man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" name="Rectangle 40">
            <a:extLst>
              <a:ext uri="{FF2B5EF4-FFF2-40B4-BE49-F238E27FC236}">
                <a16:creationId xmlns:a16="http://schemas.microsoft.com/office/drawing/2014/main" id="{858E38D8-3BC2-A4F5-831E-DAAD82569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9175" y="4341813"/>
            <a:ext cx="224155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Focused on All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Rectangle 41">
            <a:extLst>
              <a:ext uri="{FF2B5EF4-FFF2-40B4-BE49-F238E27FC236}">
                <a16:creationId xmlns:a16="http://schemas.microsoft.com/office/drawing/2014/main" id="{998DF44A-BB51-B2B3-E328-881C7D245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9175" y="4740275"/>
            <a:ext cx="200025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People (2:10)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Rectangle 42">
            <a:extLst>
              <a:ext uri="{FF2B5EF4-FFF2-40B4-BE49-F238E27FC236}">
                <a16:creationId xmlns:a16="http://schemas.microsoft.com/office/drawing/2014/main" id="{A7CED45A-64D5-7EE7-E710-502D94EED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0050" y="3944938"/>
            <a:ext cx="25622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God in the Flesh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Rectangle 43">
            <a:extLst>
              <a:ext uri="{FF2B5EF4-FFF2-40B4-BE49-F238E27FC236}">
                <a16:creationId xmlns:a16="http://schemas.microsoft.com/office/drawing/2014/main" id="{754BFC23-9859-80BC-7ACE-9A5C00141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0050" y="4341813"/>
            <a:ext cx="9779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(1:14)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Rectangle 44">
            <a:extLst>
              <a:ext uri="{FF2B5EF4-FFF2-40B4-BE49-F238E27FC236}">
                <a16:creationId xmlns:a16="http://schemas.microsoft.com/office/drawing/2014/main" id="{A5FBDC18-8CB1-D4E6-93C1-E61A25680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6056313"/>
            <a:ext cx="198120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1:21 + 26:28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Rectangle 45">
            <a:extLst>
              <a:ext uri="{FF2B5EF4-FFF2-40B4-BE49-F238E27FC236}">
                <a16:creationId xmlns:a16="http://schemas.microsoft.com/office/drawing/2014/main" id="{B7E09F52-8E14-78C7-8A99-85BD5F009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7388" y="6056313"/>
            <a:ext cx="1801813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1:4 + 16:16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9" name="Rectangle 46">
            <a:extLst>
              <a:ext uri="{FF2B5EF4-FFF2-40B4-BE49-F238E27FC236}">
                <a16:creationId xmlns:a16="http://schemas.microsoft.com/office/drawing/2014/main" id="{6F78223E-561F-F570-61F7-EECBDE657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9175" y="6056313"/>
            <a:ext cx="198120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2:11 + 19:10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Rectangle 47">
            <a:extLst>
              <a:ext uri="{FF2B5EF4-FFF2-40B4-BE49-F238E27FC236}">
                <a16:creationId xmlns:a16="http://schemas.microsoft.com/office/drawing/2014/main" id="{B36E28A8-C7C8-257A-8566-64C5B6BEA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0050" y="6056313"/>
            <a:ext cx="827088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3:16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Rectangle 48">
            <a:extLst>
              <a:ext uri="{FF2B5EF4-FFF2-40B4-BE49-F238E27FC236}">
                <a16:creationId xmlns:a16="http://schemas.microsoft.com/office/drawing/2014/main" id="{D72890DD-E9E9-82E8-E384-A9056338A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6638" y="6056313"/>
            <a:ext cx="29845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-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49">
            <a:extLst>
              <a:ext uri="{FF2B5EF4-FFF2-40B4-BE49-F238E27FC236}">
                <a16:creationId xmlns:a16="http://schemas.microsoft.com/office/drawing/2014/main" id="{D3E4C720-BD09-4910-1DD9-262770CC3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588" y="6056313"/>
            <a:ext cx="1704975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17 + 20:31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44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 animBg="1"/>
      <p:bldP spid="15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25534CF-A6E7-604D-326C-3F3825E2F7E4}"/>
              </a:ext>
            </a:extLst>
          </p:cNvPr>
          <p:cNvCxnSpPr>
            <a:cxnSpLocks/>
          </p:cNvCxnSpPr>
          <p:nvPr/>
        </p:nvCxnSpPr>
        <p:spPr>
          <a:xfrm>
            <a:off x="9160199" y="1206687"/>
            <a:ext cx="0" cy="4031235"/>
          </a:xfrm>
          <a:prstGeom prst="line">
            <a:avLst/>
          </a:prstGeom>
          <a:ln w="19050">
            <a:solidFill>
              <a:srgbClr val="E4B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A599B10-45C1-88CC-59A7-19F8D0892E27}"/>
              </a:ext>
            </a:extLst>
          </p:cNvPr>
          <p:cNvCxnSpPr>
            <a:cxnSpLocks/>
          </p:cNvCxnSpPr>
          <p:nvPr/>
        </p:nvCxnSpPr>
        <p:spPr>
          <a:xfrm>
            <a:off x="5992074" y="1206687"/>
            <a:ext cx="0" cy="4032504"/>
          </a:xfrm>
          <a:prstGeom prst="line">
            <a:avLst/>
          </a:prstGeom>
          <a:ln w="19050">
            <a:solidFill>
              <a:srgbClr val="E4B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A1D272-AD90-8004-7F86-69E1E08F05DF}"/>
              </a:ext>
            </a:extLst>
          </p:cNvPr>
          <p:cNvCxnSpPr>
            <a:cxnSpLocks/>
          </p:cNvCxnSpPr>
          <p:nvPr/>
        </p:nvCxnSpPr>
        <p:spPr>
          <a:xfrm>
            <a:off x="3117715" y="1206687"/>
            <a:ext cx="0" cy="4032504"/>
          </a:xfrm>
          <a:prstGeom prst="line">
            <a:avLst/>
          </a:prstGeom>
          <a:ln w="19050">
            <a:solidFill>
              <a:srgbClr val="E4B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A1789AA-2518-C29D-5CFA-14899B28D7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73" b="31271"/>
          <a:stretch/>
        </p:blipFill>
        <p:spPr>
          <a:xfrm>
            <a:off x="504" y="5328455"/>
            <a:ext cx="12190992" cy="648392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46C846C-8E5C-D396-614E-43455858805F}"/>
              </a:ext>
            </a:extLst>
          </p:cNvPr>
          <p:cNvGraphicFramePr>
            <a:graphicFrameLocks noGrp="1"/>
          </p:cNvGraphicFramePr>
          <p:nvPr/>
        </p:nvGraphicFramePr>
        <p:xfrm>
          <a:off x="274320" y="1176870"/>
          <a:ext cx="11916526" cy="54645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62072">
                  <a:extLst>
                    <a:ext uri="{9D8B030D-6E8A-4147-A177-3AD203B41FA5}">
                      <a16:colId xmlns:a16="http://schemas.microsoft.com/office/drawing/2014/main" val="3709417746"/>
                    </a:ext>
                  </a:extLst>
                </a:gridCol>
                <a:gridCol w="2871216">
                  <a:extLst>
                    <a:ext uri="{9D8B030D-6E8A-4147-A177-3AD203B41FA5}">
                      <a16:colId xmlns:a16="http://schemas.microsoft.com/office/drawing/2014/main" val="3810036164"/>
                    </a:ext>
                  </a:extLst>
                </a:gridCol>
                <a:gridCol w="3189718">
                  <a:extLst>
                    <a:ext uri="{9D8B030D-6E8A-4147-A177-3AD203B41FA5}">
                      <a16:colId xmlns:a16="http://schemas.microsoft.com/office/drawing/2014/main" val="4046426510"/>
                    </a:ext>
                  </a:extLst>
                </a:gridCol>
                <a:gridCol w="2993520">
                  <a:extLst>
                    <a:ext uri="{9D8B030D-6E8A-4147-A177-3AD203B41FA5}">
                      <a16:colId xmlns:a16="http://schemas.microsoft.com/office/drawing/2014/main" val="2202696651"/>
                    </a:ext>
                  </a:extLst>
                </a:gridCol>
              </a:tblGrid>
              <a:tr h="628201">
                <a:tc>
                  <a:txBody>
                    <a:bodyPr/>
                    <a:lstStyle/>
                    <a:p>
                      <a:r>
                        <a:rPr lang="en-US" sz="3200" b="1" u="sng" dirty="0">
                          <a:solidFill>
                            <a:schemeClr val="bg1"/>
                          </a:solidFill>
                        </a:rPr>
                        <a:t>MATTHEW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u="sng" dirty="0">
                          <a:solidFill>
                            <a:schemeClr val="bg1"/>
                          </a:solidFill>
                        </a:rPr>
                        <a:t>MARK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u="sng" dirty="0">
                          <a:solidFill>
                            <a:schemeClr val="bg1"/>
                          </a:solidFill>
                        </a:rPr>
                        <a:t>LUKE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u="sng" dirty="0">
                          <a:solidFill>
                            <a:schemeClr val="bg1"/>
                          </a:solidFill>
                        </a:rPr>
                        <a:t>JOHN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641668"/>
                  </a:ext>
                </a:extLst>
              </a:tr>
              <a:tr h="628201"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chemeClr val="bg1"/>
                          </a:solidFill>
                        </a:rPr>
                        <a:t>Tax collector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chemeClr val="bg1"/>
                          </a:solidFill>
                        </a:rPr>
                        <a:t>Missionary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chemeClr val="bg1"/>
                          </a:solidFill>
                        </a:rPr>
                        <a:t>Physician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chemeClr val="bg1"/>
                          </a:solidFill>
                        </a:rPr>
                        <a:t>Fisherman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637482"/>
                  </a:ext>
                </a:extLst>
              </a:tr>
              <a:tr h="628201"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chemeClr val="bg1"/>
                          </a:solidFill>
                        </a:rPr>
                        <a:t>To Jewish audience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chemeClr val="bg1"/>
                          </a:solidFill>
                        </a:rPr>
                        <a:t>To Roman audience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chemeClr val="bg1"/>
                          </a:solidFill>
                        </a:rPr>
                        <a:t>To Greek audience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chemeClr val="bg1"/>
                          </a:solidFill>
                        </a:rPr>
                        <a:t>To General audience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056837"/>
                  </a:ext>
                </a:extLst>
              </a:tr>
              <a:tr h="628201"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chemeClr val="bg1"/>
                          </a:solidFill>
                        </a:rPr>
                        <a:t>Emphasizes the </a:t>
                      </a:r>
                    </a:p>
                    <a:p>
                      <a:r>
                        <a:rPr lang="en-US" sz="2600" b="1" dirty="0">
                          <a:solidFill>
                            <a:schemeClr val="bg1"/>
                          </a:solidFill>
                        </a:rPr>
                        <a:t>POSITION of Jesus: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chemeClr val="bg1"/>
                          </a:solidFill>
                        </a:rPr>
                        <a:t>Emphasizes the </a:t>
                      </a:r>
                      <a:br>
                        <a:rPr lang="en-US" sz="26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2600" b="1" dirty="0">
                          <a:solidFill>
                            <a:schemeClr val="bg1"/>
                          </a:solidFill>
                        </a:rPr>
                        <a:t>POWER of Jesus: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chemeClr val="bg1"/>
                          </a:solidFill>
                        </a:rPr>
                        <a:t>Emphasizes the</a:t>
                      </a:r>
                      <a:br>
                        <a:rPr lang="en-US" sz="26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2600" b="1" dirty="0">
                          <a:solidFill>
                            <a:schemeClr val="bg1"/>
                          </a:solidFill>
                        </a:rPr>
                        <a:t>PERFECTION of Jesus: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chemeClr val="bg1"/>
                          </a:solidFill>
                        </a:rPr>
                        <a:t>Emphasizes the </a:t>
                      </a:r>
                      <a:br>
                        <a:rPr lang="en-US" sz="26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2600" b="1" dirty="0">
                          <a:solidFill>
                            <a:schemeClr val="bg1"/>
                          </a:solidFill>
                        </a:rPr>
                        <a:t>PERSON of Jesus: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73380"/>
                  </a:ext>
                </a:extLst>
              </a:tr>
              <a:tr h="628201"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chemeClr val="bg1"/>
                          </a:solidFill>
                        </a:rPr>
                        <a:t>The Awaited King with All Authority (28:18)</a:t>
                      </a:r>
                    </a:p>
                  </a:txBody>
                  <a:tcPr marT="0"/>
                </a:tc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chemeClr val="bg1"/>
                          </a:solidFill>
                        </a:rPr>
                        <a:t>The Ultimate Servant Serving Others (10:45)</a:t>
                      </a:r>
                    </a:p>
                  </a:txBody>
                  <a:tcPr marT="0"/>
                </a:tc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chemeClr val="bg1"/>
                          </a:solidFill>
                        </a:rPr>
                        <a:t>The Ideal Man Focused on All </a:t>
                      </a:r>
                      <a:br>
                        <a:rPr lang="en-US" sz="26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2600" b="1" dirty="0">
                          <a:solidFill>
                            <a:schemeClr val="bg1"/>
                          </a:solidFill>
                        </a:rPr>
                        <a:t>People (2:10)</a:t>
                      </a:r>
                    </a:p>
                  </a:txBody>
                  <a:tcPr marT="0"/>
                </a:tc>
                <a:tc>
                  <a:txBody>
                    <a:bodyPr/>
                    <a:lstStyle/>
                    <a:p>
                      <a:r>
                        <a:rPr lang="en-US" sz="2600" b="1" dirty="0">
                          <a:solidFill>
                            <a:schemeClr val="bg1"/>
                          </a:solidFill>
                        </a:rPr>
                        <a:t>God in the Flesh (1:14)</a:t>
                      </a:r>
                    </a:p>
                  </a:txBody>
                  <a:tcPr marT="0"/>
                </a:tc>
                <a:extLst>
                  <a:ext uri="{0D108BD9-81ED-4DB2-BD59-A6C34878D82A}">
                    <a16:rowId xmlns:a16="http://schemas.microsoft.com/office/drawing/2014/main" val="201821194"/>
                  </a:ext>
                </a:extLst>
              </a:tr>
              <a:tr h="833341">
                <a:tc>
                  <a:txBody>
                    <a:bodyPr/>
                    <a:lstStyle/>
                    <a:p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564271"/>
                  </a:ext>
                </a:extLst>
              </a:tr>
              <a:tr h="628201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1:21 + 26:28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1:4 + 16:16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2:11 + 19:10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3:16-17 + 20:31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057668"/>
                  </a:ext>
                </a:extLst>
              </a:tr>
            </a:tbl>
          </a:graphicData>
        </a:graphic>
      </p:graphicFrame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4AB136-4C6B-F2BF-FBD6-F676BCDE447E}"/>
              </a:ext>
            </a:extLst>
          </p:cNvPr>
          <p:cNvCxnSpPr>
            <a:cxnSpLocks/>
          </p:cNvCxnSpPr>
          <p:nvPr/>
        </p:nvCxnSpPr>
        <p:spPr>
          <a:xfrm>
            <a:off x="9163511" y="6060296"/>
            <a:ext cx="0" cy="718191"/>
          </a:xfrm>
          <a:prstGeom prst="line">
            <a:avLst/>
          </a:prstGeom>
          <a:ln w="19050">
            <a:solidFill>
              <a:srgbClr val="E4B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C1FB82C-8DB5-712F-9C01-54E93E72D9C9}"/>
              </a:ext>
            </a:extLst>
          </p:cNvPr>
          <p:cNvCxnSpPr>
            <a:cxnSpLocks/>
          </p:cNvCxnSpPr>
          <p:nvPr/>
        </p:nvCxnSpPr>
        <p:spPr>
          <a:xfrm>
            <a:off x="5995386" y="6060296"/>
            <a:ext cx="0" cy="722376"/>
          </a:xfrm>
          <a:prstGeom prst="line">
            <a:avLst/>
          </a:prstGeom>
          <a:ln w="19050">
            <a:solidFill>
              <a:srgbClr val="E4B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159780E-B3F7-20C7-92E3-ECACAF4C652B}"/>
              </a:ext>
            </a:extLst>
          </p:cNvPr>
          <p:cNvCxnSpPr>
            <a:cxnSpLocks/>
          </p:cNvCxnSpPr>
          <p:nvPr/>
        </p:nvCxnSpPr>
        <p:spPr>
          <a:xfrm>
            <a:off x="3121027" y="6060296"/>
            <a:ext cx="0" cy="722376"/>
          </a:xfrm>
          <a:prstGeom prst="line">
            <a:avLst/>
          </a:prstGeom>
          <a:ln w="19050">
            <a:solidFill>
              <a:srgbClr val="E4B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F39E646D-0BBA-CEB7-CF07-C4CBEFBDF429}"/>
              </a:ext>
            </a:extLst>
          </p:cNvPr>
          <p:cNvSpPr/>
          <p:nvPr/>
        </p:nvSpPr>
        <p:spPr>
          <a:xfrm>
            <a:off x="73149" y="1911096"/>
            <a:ext cx="198479" cy="29260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4DA80864-154A-3EA2-5DFE-519EBBAFE627}"/>
              </a:ext>
            </a:extLst>
          </p:cNvPr>
          <p:cNvSpPr/>
          <p:nvPr/>
        </p:nvSpPr>
        <p:spPr>
          <a:xfrm>
            <a:off x="73149" y="2542064"/>
            <a:ext cx="198479" cy="29260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FDE845FA-E06F-DE2D-53D6-52E0E8B38337}"/>
              </a:ext>
            </a:extLst>
          </p:cNvPr>
          <p:cNvSpPr/>
          <p:nvPr/>
        </p:nvSpPr>
        <p:spPr>
          <a:xfrm>
            <a:off x="73149" y="3173032"/>
            <a:ext cx="198479" cy="29260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04C2F9B1-A8A7-CE82-71F7-12D045BADEE1}"/>
              </a:ext>
            </a:extLst>
          </p:cNvPr>
          <p:cNvSpPr/>
          <p:nvPr/>
        </p:nvSpPr>
        <p:spPr>
          <a:xfrm>
            <a:off x="73149" y="6142407"/>
            <a:ext cx="198479" cy="292608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77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4C2F43B-E5B9-2B07-A5F5-8A409D3D2751}"/>
              </a:ext>
            </a:extLst>
          </p:cNvPr>
          <p:cNvSpPr/>
          <p:nvPr/>
        </p:nvSpPr>
        <p:spPr>
          <a:xfrm>
            <a:off x="1512627" y="5545422"/>
            <a:ext cx="8839279" cy="12095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300" b="1" cap="none" spc="0" dirty="0">
                <a:ln w="10160">
                  <a:noFill/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38100">
                    <a:schemeClr val="tx1"/>
                  </a:glow>
                </a:effectLst>
                <a:latin typeface="Lucida Calligraphy" panose="03010101010101010101" pitchFamily="66" charset="0"/>
              </a:rPr>
              <a:t>Every dollar given on Mission Sunday</a:t>
            </a:r>
          </a:p>
          <a:p>
            <a:pPr algn="ctr">
              <a:lnSpc>
                <a:spcPct val="110000"/>
              </a:lnSpc>
            </a:pPr>
            <a:r>
              <a:rPr lang="en-US" sz="3300" b="1" dirty="0">
                <a:ln w="10160">
                  <a:noFill/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38100">
                    <a:schemeClr val="tx1"/>
                  </a:glow>
                </a:effectLst>
                <a:latin typeface="Lucida Calligraphy" panose="03010101010101010101" pitchFamily="66" charset="0"/>
              </a:rPr>
              <a:t>goes toward mission work.</a:t>
            </a:r>
            <a:endParaRPr lang="en-US" sz="3300" b="1" cap="none" spc="0" dirty="0">
              <a:ln w="10160">
                <a:noFill/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glow rad="38100">
                  <a:schemeClr val="tx1"/>
                </a:glow>
              </a:effectLst>
              <a:latin typeface="Lucida Calligraphy" panose="03010101010101010101" pitchFamily="66" charset="0"/>
            </a:endParaRPr>
          </a:p>
        </p:txBody>
      </p:sp>
      <p:pic>
        <p:nvPicPr>
          <p:cNvPr id="5" name="Picture 4" descr="A blue globe with white text&#10;&#10;Description automatically generated">
            <a:extLst>
              <a:ext uri="{FF2B5EF4-FFF2-40B4-BE49-F238E27FC236}">
                <a16:creationId xmlns:a16="http://schemas.microsoft.com/office/drawing/2014/main" id="{64FECF18-C32F-73FE-E2AD-087951ACE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00" y="1475902"/>
            <a:ext cx="10378911" cy="412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88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AA3E88-AEAB-7189-0FF4-738A4270D4B9}"/>
              </a:ext>
            </a:extLst>
          </p:cNvPr>
          <p:cNvSpPr txBox="1"/>
          <p:nvPr/>
        </p:nvSpPr>
        <p:spPr>
          <a:xfrm>
            <a:off x="1842157" y="4604413"/>
            <a:ext cx="9439185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  <a:tabLst>
                <a:tab pos="4403725" algn="l"/>
                <a:tab pos="6119813" algn="l"/>
              </a:tabLst>
            </a:pPr>
            <a: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Average Mission Sunday Each Year	</a:t>
            </a:r>
            <a:r>
              <a:rPr lang="en-US" sz="4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$157,223.60</a:t>
            </a:r>
          </a:p>
          <a:p>
            <a:pPr>
              <a:tabLst>
                <a:tab pos="4403725" algn="l"/>
                <a:tab pos="6119813" algn="l"/>
              </a:tabLst>
            </a:pPr>
            <a: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Average Weekly Contribution	</a:t>
            </a:r>
            <a:r>
              <a:rPr lang="en-US" sz="4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$  14,403,59</a:t>
            </a:r>
            <a:endParaRPr lang="en-US" sz="3200" b="1" dirty="0">
              <a:solidFill>
                <a:schemeClr val="bg1"/>
              </a:solidFill>
              <a:effectLst>
                <a:glow rad="63500">
                  <a:schemeClr val="tx1"/>
                </a:glo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CC04DC-79B1-9E4A-4FAD-45AADBB16BED}"/>
              </a:ext>
            </a:extLst>
          </p:cNvPr>
          <p:cNvSpPr/>
          <p:nvPr/>
        </p:nvSpPr>
        <p:spPr>
          <a:xfrm>
            <a:off x="4116871" y="3528596"/>
            <a:ext cx="414042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z="4800" b="1" cap="small" dirty="0">
                <a:ln w="11430">
                  <a:noFill/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Copperplate Gothic Bold" pitchFamily="34" charset="0"/>
              </a:rPr>
              <a:t>2004 - 2024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F35C1F-1578-9687-0B7F-6D2C3DD5C7A8}"/>
              </a:ext>
            </a:extLst>
          </p:cNvPr>
          <p:cNvSpPr/>
          <p:nvPr/>
        </p:nvSpPr>
        <p:spPr>
          <a:xfrm>
            <a:off x="6370231" y="1813890"/>
            <a:ext cx="47836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z="5400" b="1" cap="small" dirty="0">
                <a:ln w="11430"/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  <a:latin typeface="Copperplate Gothic Bold" pitchFamily="34" charset="0"/>
              </a:rPr>
              <a:t>21 Years of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B13818-4B68-7FD5-C16D-C514D237E14A}"/>
              </a:ext>
            </a:extLst>
          </p:cNvPr>
          <p:cNvSpPr/>
          <p:nvPr/>
        </p:nvSpPr>
        <p:spPr>
          <a:xfrm>
            <a:off x="6305300" y="2575890"/>
            <a:ext cx="49760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35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  <a:latin typeface="Lucida Calligraphy" pitchFamily="66" charset="0"/>
              </a:rPr>
              <a:t>Sacrificial Giving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9FED4-2B75-13C2-64CA-8BE878E99BC6}"/>
              </a:ext>
            </a:extLst>
          </p:cNvPr>
          <p:cNvGrpSpPr/>
          <p:nvPr/>
        </p:nvGrpSpPr>
        <p:grpSpPr>
          <a:xfrm>
            <a:off x="702999" y="1651977"/>
            <a:ext cx="4976043" cy="1979235"/>
            <a:chOff x="702999" y="1651977"/>
            <a:chExt cx="4976043" cy="1979235"/>
          </a:xfrm>
        </p:grpSpPr>
        <p:pic>
          <p:nvPicPr>
            <p:cNvPr id="2" name="Picture 1" descr="A blue globe with white text&#10;&#10;Description automatically generated">
              <a:extLst>
                <a:ext uri="{FF2B5EF4-FFF2-40B4-BE49-F238E27FC236}">
                  <a16:creationId xmlns:a16="http://schemas.microsoft.com/office/drawing/2014/main" id="{41AF907F-5958-58CF-DE77-8D06A9BB8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999" y="1651977"/>
              <a:ext cx="4976043" cy="1979235"/>
            </a:xfrm>
            <a:prstGeom prst="rect">
              <a:avLst/>
            </a:prstGeom>
          </p:spPr>
        </p:pic>
        <p:pic>
          <p:nvPicPr>
            <p:cNvPr id="10" name="Picture 9" descr="A person's feet in water&#10;&#10;Description automatically generated">
              <a:extLst>
                <a:ext uri="{FF2B5EF4-FFF2-40B4-BE49-F238E27FC236}">
                  <a16:creationId xmlns:a16="http://schemas.microsoft.com/office/drawing/2014/main" id="{C7FFCEF2-98A6-EAFA-B8A1-CDC11EF774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83" t="47882" r="58391" b="50000"/>
            <a:stretch/>
          </p:blipFill>
          <p:spPr>
            <a:xfrm>
              <a:off x="2265678" y="3283774"/>
              <a:ext cx="2807336" cy="2448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2992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EE7111-BBB3-9719-9B4C-DC363849D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Some local evangelism involves </a:t>
            </a:r>
            <a:r>
              <a:rPr lang="en-US" u="sng" dirty="0"/>
              <a:t>MASS</a:t>
            </a:r>
            <a:r>
              <a:rPr lang="en-US" dirty="0"/>
              <a:t> efforts</a:t>
            </a:r>
          </a:p>
          <a:p>
            <a:pPr lvl="1"/>
            <a:r>
              <a:rPr lang="en-US" dirty="0"/>
              <a:t>Increased local, online web and mobile advertising</a:t>
            </a:r>
          </a:p>
          <a:p>
            <a:pPr lvl="1"/>
            <a:r>
              <a:rPr lang="en-US" dirty="0"/>
              <a:t>Radio and television programs and advertisements</a:t>
            </a:r>
          </a:p>
          <a:p>
            <a:pPr lvl="1"/>
            <a:r>
              <a:rPr lang="en-US" dirty="0"/>
              <a:t>Car magnets and plates</a:t>
            </a:r>
          </a:p>
          <a:p>
            <a:pPr lvl="1"/>
            <a:r>
              <a:rPr lang="en-US" dirty="0"/>
              <a:t>Electronic billboard on I-95 </a:t>
            </a:r>
          </a:p>
          <a:p>
            <a:pPr lvl="1"/>
            <a:r>
              <a:rPr lang="en-US" dirty="0"/>
              <a:t>Direct mail campaigns:</a:t>
            </a:r>
            <a:br>
              <a:rPr lang="en-US" dirty="0"/>
            </a:br>
            <a:r>
              <a:rPr lang="en-US" i="1" dirty="0"/>
              <a:t>House to House/Heart to Heart;</a:t>
            </a:r>
            <a:r>
              <a:rPr lang="en-US" dirty="0"/>
              <a:t> New Movers’ Mailers; Various Postcards; etc.</a:t>
            </a:r>
          </a:p>
          <a:p>
            <a:r>
              <a:rPr lang="en-US" dirty="0"/>
              <a:t>Some local evangelism involves </a:t>
            </a:r>
            <a:r>
              <a:rPr lang="en-US" u="sng" dirty="0"/>
              <a:t>PERSONAL</a:t>
            </a:r>
            <a:r>
              <a:rPr lang="en-US" dirty="0"/>
              <a:t> efforts</a:t>
            </a:r>
          </a:p>
          <a:p>
            <a:pPr lvl="1"/>
            <a:r>
              <a:rPr lang="en-US" dirty="0"/>
              <a:t>Various Bible tracts and DVDs</a:t>
            </a:r>
          </a:p>
          <a:p>
            <a:pPr lvl="1"/>
            <a:r>
              <a:rPr lang="en-US" dirty="0"/>
              <a:t>Pocket-sized New Testaments and ESV Bibles</a:t>
            </a:r>
          </a:p>
          <a:p>
            <a:pPr lvl="1"/>
            <a:r>
              <a:rPr lang="en-US" dirty="0"/>
              <a:t>Variety of invitation cards, flyers, Discovery magazines, etc.</a:t>
            </a:r>
          </a:p>
          <a:p>
            <a:r>
              <a:rPr lang="en-US" dirty="0"/>
              <a:t>Some local evangelism involves </a:t>
            </a:r>
            <a:r>
              <a:rPr lang="en-US" u="sng" dirty="0"/>
              <a:t>ASSISTING</a:t>
            </a:r>
            <a:r>
              <a:rPr lang="en-US" dirty="0"/>
              <a:t> sister congregations to proclaim the good news through their own efforts</a:t>
            </a:r>
          </a:p>
        </p:txBody>
      </p:sp>
    </p:spTree>
    <p:extLst>
      <p:ext uri="{BB962C8B-B14F-4D97-AF65-F5344CB8AC3E}">
        <p14:creationId xmlns:p14="http://schemas.microsoft.com/office/powerpoint/2010/main" val="19440102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EE7111-BBB3-9719-9B4C-DC363849D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Sr. High Mission Trips to 21 congregations in 12 states</a:t>
            </a:r>
          </a:p>
          <a:p>
            <a:r>
              <a:rPr lang="en-US" dirty="0"/>
              <a:t>“In Search of the Lord’s Way” TV program hosted by Phil Sanders</a:t>
            </a:r>
          </a:p>
          <a:p>
            <a:r>
              <a:rPr lang="en-US" dirty="0"/>
              <a:t>Multiple Students in Schools of Preaching</a:t>
            </a:r>
          </a:p>
          <a:p>
            <a:r>
              <a:rPr lang="en-US" dirty="0"/>
              <a:t>Robert C. Lupo in Sneedville, Tennessee</a:t>
            </a:r>
          </a:p>
        </p:txBody>
      </p:sp>
    </p:spTree>
    <p:extLst>
      <p:ext uri="{BB962C8B-B14F-4D97-AF65-F5344CB8AC3E}">
        <p14:creationId xmlns:p14="http://schemas.microsoft.com/office/powerpoint/2010/main" val="35062006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EE7111-BBB3-9719-9B4C-DC363849D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Supporting 15 missionaries (monthly) in 27 countries on 5 continents</a:t>
            </a:r>
          </a:p>
          <a:p>
            <a:r>
              <a:rPr lang="en-US" dirty="0"/>
              <a:t>Sending one-time support to dozens of missionaries and mission works</a:t>
            </a:r>
          </a:p>
          <a:p>
            <a:r>
              <a:rPr lang="en-US" dirty="0"/>
              <a:t>Supporting dozens of mission trips to 35+ countries on 6 continents </a:t>
            </a:r>
          </a:p>
          <a:p>
            <a:r>
              <a:rPr lang="en-US" dirty="0"/>
              <a:t>Mission trips to Marsh </a:t>
            </a:r>
            <a:r>
              <a:rPr lang="en-US" dirty="0" err="1"/>
              <a:t>Harbour</a:t>
            </a:r>
            <a:r>
              <a:rPr lang="en-US" dirty="0"/>
              <a:t>, Freeport and Eight Mile Rock in Bahamas </a:t>
            </a:r>
          </a:p>
          <a:p>
            <a:r>
              <a:rPr lang="en-US" dirty="0"/>
              <a:t>Assisting teachers in PIBC to travel to Pacific and teach with Robert Martin </a:t>
            </a:r>
          </a:p>
          <a:p>
            <a:r>
              <a:rPr lang="en-US" dirty="0"/>
              <a:t>Christian Courier – an online and print teaching resource</a:t>
            </a:r>
          </a:p>
          <a:p>
            <a:r>
              <a:rPr lang="en-US" dirty="0"/>
              <a:t>World Video Bible School – online and DVD teaching resources</a:t>
            </a:r>
          </a:p>
          <a:p>
            <a:r>
              <a:rPr lang="en-US" dirty="0"/>
              <a:t>Students and teachers in the Trinidad School of Preaching </a:t>
            </a:r>
          </a:p>
          <a:p>
            <a:r>
              <a:rPr lang="en-US" dirty="0"/>
              <a:t>Nigeria School of Preaching + Bibles for Nigeria missionary + Chad Wagner</a:t>
            </a:r>
          </a:p>
          <a:p>
            <a:r>
              <a:rPr lang="en-US" dirty="0"/>
              <a:t>Assisting congregations in Paraguay, Puerto Rico and Cuba </a:t>
            </a:r>
          </a:p>
          <a:p>
            <a:r>
              <a:rPr lang="en-US" dirty="0"/>
              <a:t>Truth for Today – assisting 30,000 preachers monthly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25510701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EE7111-BBB3-9719-9B4C-DC363849D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Supporting Apologetics Press (since 1986, partnering since 2004)</a:t>
            </a:r>
          </a:p>
          <a:p>
            <a:pPr lvl="1"/>
            <a:r>
              <a:rPr lang="en-US" dirty="0"/>
              <a:t>Professional Staff: Eric Lyons, Kyle Butt, Dave Miller, Jeff Miller &amp; Jeremy Pate</a:t>
            </a:r>
          </a:p>
          <a:p>
            <a:pPr lvl="1"/>
            <a:r>
              <a:rPr lang="en-US" dirty="0"/>
              <a:t>Publications: Monthly journals, Books, Tracts, Videos, eBooks, Curriculum, VBS, etc.</a:t>
            </a:r>
          </a:p>
          <a:p>
            <a:pPr lvl="1"/>
            <a:r>
              <a:rPr lang="en-US" dirty="0"/>
              <a:t>Website (ApologeticsPress.org)</a:t>
            </a:r>
          </a:p>
          <a:p>
            <a:r>
              <a:rPr lang="en-US" dirty="0"/>
              <a:t>Taking the Gospel to Easter Island</a:t>
            </a:r>
          </a:p>
          <a:p>
            <a:pPr lvl="1"/>
            <a:r>
              <a:rPr lang="en-US" dirty="0"/>
              <a:t>Josh has made 17 trips to the island</a:t>
            </a:r>
          </a:p>
          <a:p>
            <a:pPr lvl="1"/>
            <a:r>
              <a:rPr lang="en-US" dirty="0"/>
              <a:t>4 souls have been converted and are growing (Piki, Uri, Andrea &amp; Anita)</a:t>
            </a:r>
          </a:p>
          <a:p>
            <a:pPr lvl="1"/>
            <a:r>
              <a:rPr lang="en-US" dirty="0"/>
              <a:t>Josh has taken more than 500 Bibles to the island </a:t>
            </a:r>
          </a:p>
          <a:p>
            <a:pPr lvl="1"/>
            <a:r>
              <a:rPr lang="en-US" dirty="0"/>
              <a:t>Josh continues to work to strengthen and mature the members remotely every week</a:t>
            </a:r>
          </a:p>
          <a:p>
            <a:r>
              <a:rPr lang="en-US" dirty="0"/>
              <a:t>“Answering Macedonian Calls” (began in 2021)</a:t>
            </a:r>
          </a:p>
          <a:p>
            <a:pPr lvl="1"/>
            <a:r>
              <a:rPr lang="en-US" dirty="0"/>
              <a:t>Evangelize, edify and equip congregations of the Lord’s church in various places</a:t>
            </a:r>
          </a:p>
          <a:p>
            <a:pPr lvl="1"/>
            <a:r>
              <a:rPr lang="en-US" dirty="0"/>
              <a:t>Dan and Josh traveled to multiple places in 2024 to work with various congregations</a:t>
            </a:r>
          </a:p>
        </p:txBody>
      </p:sp>
    </p:spTree>
    <p:extLst>
      <p:ext uri="{BB962C8B-B14F-4D97-AF65-F5344CB8AC3E}">
        <p14:creationId xmlns:p14="http://schemas.microsoft.com/office/powerpoint/2010/main" val="38428471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828</Words>
  <Application>Microsoft Office PowerPoint</Application>
  <PresentationFormat>Widescreen</PresentationFormat>
  <Paragraphs>127</Paragraphs>
  <Slides>11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Copperplate Gothic Bold</vt:lpstr>
      <vt:lpstr>Lucida Calligraphy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4</cp:revision>
  <dcterms:created xsi:type="dcterms:W3CDTF">2024-12-31T23:52:29Z</dcterms:created>
  <dcterms:modified xsi:type="dcterms:W3CDTF">2025-01-12T13:35:55Z</dcterms:modified>
</cp:coreProperties>
</file>