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F440-902C-706C-B417-8A9B8F8C6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8450A-939B-443F-6592-29DC143ED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86103-F2D1-F935-0C46-68870FAE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CC13-81D9-4F6F-A3B4-00E504F519F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F1E57-B6E5-9ED1-4D5D-C12F52FC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86109-D67A-A731-11E3-0EDEA463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4C5C-527B-4637-A5B5-19C8B73D50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sheep grazing in a field&#10;&#10;Description automatically generated">
            <a:extLst>
              <a:ext uri="{FF2B5EF4-FFF2-40B4-BE49-F238E27FC236}">
                <a16:creationId xmlns:a16="http://schemas.microsoft.com/office/drawing/2014/main" id="{55BFC38F-3205-E01B-8046-E806010E8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0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E1E4-A500-D8E2-3F76-60CE2D06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69EBD-B0AC-8179-4696-950147A3B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CC13-81D9-4F6F-A3B4-00E504F519F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D9DEE-9DC4-68CC-2B5E-830834EF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9EA5C-FA81-5BAC-EE88-CEA62437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4C5C-527B-4637-A5B5-19C8B73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9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5B655-A70A-D2E4-58CF-F54D21A5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CC13-81D9-4F6F-A3B4-00E504F519F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FA650-E597-ADAD-375B-D5750E08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CBF2B-6CB9-ACD5-608E-6612C978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4C5C-527B-4637-A5B5-19C8B73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1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6992-C5B0-B093-1158-BB7A66E84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42AD2-4664-12DF-13C8-B4B566DBE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32DD-3C03-FC78-F709-2DB107667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CC2C5-3BDE-5158-5799-7965703E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CC13-81D9-4F6F-A3B4-00E504F519F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CC2F0-D909-481B-0FCF-91BF69DF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B5AB2-4C6F-8A17-BC39-85AAB811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4C5C-527B-4637-A5B5-19C8B73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8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9EA5-E2FF-C991-88D9-12E980C3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BDCC7-93CB-8E1D-4DB9-983B9E79F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7AD64-9E89-6109-1809-C7CE9B962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EE79F-E2F0-127A-CCFC-2EDD0A29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CC13-81D9-4F6F-A3B4-00E504F519F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C8BD7-DFD0-DEDE-6810-F5BC8F6E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7B0D2-7B8A-3541-26BB-A9FA32E6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4C5C-527B-4637-A5B5-19C8B73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4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4D08-BEEB-D91B-E87A-040C7D8C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B269A-6CA5-E963-FEF6-7A2F44B6D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7E142-8EED-D197-D5BA-740D6BAC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CC13-81D9-4F6F-A3B4-00E504F519F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AEAD7-D191-FA01-503E-61F0F2CD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D24DB-C5DF-C15A-7FA9-33484FA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4C5C-527B-4637-A5B5-19C8B73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780B4-6E95-6E4C-9C5C-8C9261927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E0045-231B-28B4-4E68-B9E152BF6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D26F9-FC81-F6F1-A912-D9EA2FEA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CC13-81D9-4F6F-A3B4-00E504F519F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CE158-D606-C01D-60A1-3E83398B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AAF91-A217-101B-72AD-BCF5A76C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4C5C-527B-4637-A5B5-19C8B73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sheep in a field&#10;&#10;Description automatically generated">
            <a:extLst>
              <a:ext uri="{FF2B5EF4-FFF2-40B4-BE49-F238E27FC236}">
                <a16:creationId xmlns:a16="http://schemas.microsoft.com/office/drawing/2014/main" id="{A52813E2-3781-1CFC-7386-3D6656B375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AF14-3EB5-7BCB-9FA6-D7C467D2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38" y="1680519"/>
            <a:ext cx="11716264" cy="5106043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87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sheep in a field&#10;&#10;Description automatically generated">
            <a:extLst>
              <a:ext uri="{FF2B5EF4-FFF2-40B4-BE49-F238E27FC236}">
                <a16:creationId xmlns:a16="http://schemas.microsoft.com/office/drawing/2014/main" id="{4AED4877-C3D9-6A26-BB1E-4441220AE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AF14-3EB5-7BCB-9FA6-D7C467D2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38" y="1680519"/>
            <a:ext cx="11716264" cy="5106043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41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rd of sheep in a field&#10;&#10;Description automatically generated">
            <a:extLst>
              <a:ext uri="{FF2B5EF4-FFF2-40B4-BE49-F238E27FC236}">
                <a16:creationId xmlns:a16="http://schemas.microsoft.com/office/drawing/2014/main" id="{23FF6780-66E0-9C72-531C-EC65BD763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AF14-3EB5-7BCB-9FA6-D7C467D2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38" y="1680519"/>
            <a:ext cx="11716264" cy="5106043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393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erd of sheep in a field&#10;&#10;Description automatically generated">
            <a:extLst>
              <a:ext uri="{FF2B5EF4-FFF2-40B4-BE49-F238E27FC236}">
                <a16:creationId xmlns:a16="http://schemas.microsoft.com/office/drawing/2014/main" id="{5669FC53-BBB3-FDFC-E40D-BD898296B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AF14-3EB5-7BCB-9FA6-D7C467D2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38" y="1680519"/>
            <a:ext cx="11716264" cy="5106043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68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rd of sheep in a field&#10;&#10;Description automatically generated">
            <a:extLst>
              <a:ext uri="{FF2B5EF4-FFF2-40B4-BE49-F238E27FC236}">
                <a16:creationId xmlns:a16="http://schemas.microsoft.com/office/drawing/2014/main" id="{9EDB0AFF-D5E4-E486-89EB-A71A75ECB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group of sheep in a field&#10;&#10;Description automatically generated">
            <a:extLst>
              <a:ext uri="{FF2B5EF4-FFF2-40B4-BE49-F238E27FC236}">
                <a16:creationId xmlns:a16="http://schemas.microsoft.com/office/drawing/2014/main" id="{A4CBB791-BFA0-B2E7-CB52-3FA766FDF5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AF14-3EB5-7BCB-9FA6-D7C467D2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38" y="1680519"/>
            <a:ext cx="11716264" cy="5106043"/>
          </a:xfrm>
        </p:spPr>
        <p:txBody>
          <a:bodyPr>
            <a:normAutofit/>
          </a:bodyPr>
          <a:lstStyle>
            <a:lvl1pPr marL="346075" indent="-346075"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 marL="798513" indent="-336550">
              <a:buFont typeface="Calibri" panose="020F0502020204030204" pitchFamily="34" charset="0"/>
              <a:buChar char="−"/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99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79C6-7350-D71C-AEC0-0C19C2D2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4D39B-8DAF-F790-E3E0-D2CBE1AA9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9FFBD-6B1C-5336-DFCA-8E6E6D6F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CC13-81D9-4F6F-A3B4-00E504F519F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521DD-C09A-3FE4-4125-6A7E0716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41361-C9D3-4589-9B75-0E399651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4C5C-527B-4637-A5B5-19C8B73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8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C645-406E-546B-FD04-440B7544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15F5-9ECC-B04E-5173-E64F0991F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52B9F-9C5D-2515-49C6-2106B916B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D95C6-944B-19DB-2591-BB060E82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CC13-81D9-4F6F-A3B4-00E504F519F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5E3F9-1C7B-3957-C379-B2921A94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DC150-6796-D7B2-920C-8653318E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4C5C-527B-4637-A5B5-19C8B73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9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DAE1-8051-ED5A-BAA1-9E627CAE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74CD6-7F39-12F0-ECDD-2CCAC4F3D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1D549-BF8E-ADE4-AB1A-9D1207350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6E5EE-BC28-0E3A-14C2-4EAF7BE5C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307FE-9BF1-A2DD-B431-D63CBB225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B2D02-7AE5-3B08-5168-E995A9EE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CC13-81D9-4F6F-A3B4-00E504F519F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54E8EF-36FD-B813-2745-0B930804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DC26D-D26B-0863-EDF6-F03FA706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4C5C-527B-4637-A5B5-19C8B73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7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90D8D8-EFD3-CD63-E5D2-89BD7C29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BFC2E-FEBA-3B5E-8558-BC7AEC3F9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403E6-C6ED-C4BC-9F29-972B066F6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CC13-81D9-4F6F-A3B4-00E504F519F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0B1CA-5902-488C-0A72-013B81EF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C6A53-48A0-927A-8226-A8A4DCD4B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A4C5C-527B-4637-A5B5-19C8B73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4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5DAEB9-D4FC-1171-2F38-317A64A27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talked about His church as a flock in John 10:1-29</a:t>
            </a:r>
          </a:p>
          <a:p>
            <a:r>
              <a:rPr lang="en-US" dirty="0"/>
              <a:t>The apostle Paul talked about the church as a flock in Acts 20:28-31</a:t>
            </a:r>
          </a:p>
          <a:p>
            <a:r>
              <a:rPr lang="en-US" dirty="0"/>
              <a:t>The apostle Peter talked about the church as a flock in 1 Peter 5:1-4</a:t>
            </a:r>
          </a:p>
        </p:txBody>
      </p:sp>
    </p:spTree>
    <p:extLst>
      <p:ext uri="{BB962C8B-B14F-4D97-AF65-F5344CB8AC3E}">
        <p14:creationId xmlns:p14="http://schemas.microsoft.com/office/powerpoint/2010/main" val="13707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5DAEB9-D4FC-1171-2F38-317A64A27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38" y="1680519"/>
            <a:ext cx="11607413" cy="5106043"/>
          </a:xfrm>
        </p:spPr>
        <p:txBody>
          <a:bodyPr>
            <a:normAutofit/>
          </a:bodyPr>
          <a:lstStyle/>
          <a:p>
            <a:r>
              <a:rPr lang="en-US" dirty="0"/>
              <a:t>A flock cannot exist without sheep!</a:t>
            </a:r>
          </a:p>
          <a:p>
            <a:r>
              <a:rPr lang="en-US" dirty="0"/>
              <a:t>This letter is addressed to “you” (5:1), the flock of God (5:2, 3)</a:t>
            </a:r>
          </a:p>
          <a:p>
            <a:r>
              <a:rPr lang="en-US" dirty="0"/>
              <a:t>The sheep/flock belong to and follow Christ – flock “OF” God (5:2)</a:t>
            </a:r>
          </a:p>
          <a:p>
            <a:r>
              <a:rPr lang="en-US" dirty="0"/>
              <a:t>The sheep have been “entrusted” to the shepherds (5:3)</a:t>
            </a:r>
          </a:p>
          <a:p>
            <a:r>
              <a:rPr lang="en-US" dirty="0"/>
              <a:t>God organized His church/flock in such a way that a Christian/sheep must be a member of a local congregation and not a “Christian at large” </a:t>
            </a:r>
            <a:br>
              <a:rPr lang="en-US" dirty="0"/>
            </a:br>
            <a:r>
              <a:rPr lang="en-US" dirty="0"/>
              <a:t>(Acts 14:23; 20:28-31; Heb. 13:17; Matt. 18:12)</a:t>
            </a:r>
          </a:p>
        </p:txBody>
      </p:sp>
    </p:spTree>
    <p:extLst>
      <p:ext uri="{BB962C8B-B14F-4D97-AF65-F5344CB8AC3E}">
        <p14:creationId xmlns:p14="http://schemas.microsoft.com/office/powerpoint/2010/main" val="7353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5DAEB9-D4FC-1171-2F38-317A64A27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terms for them</a:t>
            </a:r>
          </a:p>
          <a:p>
            <a:pPr lvl="1"/>
            <a:r>
              <a:rPr lang="en-US" dirty="0"/>
              <a:t>Elder/Presbyter (5:1) = maturity – having experience and wisdom</a:t>
            </a:r>
          </a:p>
          <a:p>
            <a:pPr lvl="1"/>
            <a:r>
              <a:rPr lang="en-US" dirty="0"/>
              <a:t>Overseer/Bishop (5:2) = authority – exercising oversight and rule</a:t>
            </a:r>
          </a:p>
          <a:p>
            <a:pPr lvl="1"/>
            <a:r>
              <a:rPr lang="en-US" dirty="0"/>
              <a:t>Shepherd/Pastor (5:2) = responsibility – caring, feeding and protecting</a:t>
            </a:r>
          </a:p>
          <a:p>
            <a:r>
              <a:rPr lang="en-US" dirty="0"/>
              <a:t>3 qualities for them to avoid</a:t>
            </a:r>
          </a:p>
          <a:p>
            <a:pPr lvl="1"/>
            <a:r>
              <a:rPr lang="en-US" dirty="0"/>
              <a:t>Not serve under compulsion (5:2)</a:t>
            </a:r>
          </a:p>
          <a:p>
            <a:pPr lvl="1"/>
            <a:r>
              <a:rPr lang="en-US" dirty="0"/>
              <a:t>Not serve for shameful gain (5:2)</a:t>
            </a:r>
          </a:p>
          <a:p>
            <a:pPr lvl="1"/>
            <a:r>
              <a:rPr lang="en-US" dirty="0"/>
              <a:t>Not lording it over the flock (5:3)</a:t>
            </a:r>
          </a:p>
          <a:p>
            <a:r>
              <a:rPr lang="en-US" dirty="0"/>
              <a:t>3 qualities for them to maintain</a:t>
            </a:r>
          </a:p>
          <a:p>
            <a:pPr lvl="1"/>
            <a:r>
              <a:rPr lang="en-US" dirty="0"/>
              <a:t>Serve willingly (5:2)</a:t>
            </a:r>
          </a:p>
          <a:p>
            <a:pPr lvl="1"/>
            <a:r>
              <a:rPr lang="en-US" dirty="0"/>
              <a:t>Serve eagerly (5:2)</a:t>
            </a:r>
          </a:p>
          <a:p>
            <a:pPr lvl="1"/>
            <a:r>
              <a:rPr lang="en-US" dirty="0"/>
              <a:t>Serve Scripturally (5:2, NASB)</a:t>
            </a:r>
          </a:p>
        </p:txBody>
      </p:sp>
    </p:spTree>
    <p:extLst>
      <p:ext uri="{BB962C8B-B14F-4D97-AF65-F5344CB8AC3E}">
        <p14:creationId xmlns:p14="http://schemas.microsoft.com/office/powerpoint/2010/main" val="24595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5DAEB9-D4FC-1171-2F38-317A64A27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verbs for their work</a:t>
            </a:r>
          </a:p>
          <a:p>
            <a:pPr lvl="1"/>
            <a:r>
              <a:rPr lang="en-US" dirty="0"/>
              <a:t>Shepherd the souls of the flock (5:2)</a:t>
            </a:r>
          </a:p>
          <a:p>
            <a:pPr lvl="1"/>
            <a:r>
              <a:rPr lang="en-US" dirty="0"/>
              <a:t>Exercise oversight over the affairs of the congregation (5:2)</a:t>
            </a:r>
          </a:p>
          <a:p>
            <a:pPr lvl="1"/>
            <a:r>
              <a:rPr lang="en-US" dirty="0"/>
              <a:t>Set the proper example for the flock to follow (5:3)</a:t>
            </a:r>
          </a:p>
          <a:p>
            <a:r>
              <a:rPr lang="en-US" dirty="0"/>
              <a:t>3 reminders of their stewardship</a:t>
            </a:r>
          </a:p>
          <a:p>
            <a:pPr lvl="1"/>
            <a:r>
              <a:rPr lang="en-US" dirty="0"/>
              <a:t>The flock is “OF” (belongs to) God (5:2)</a:t>
            </a:r>
          </a:p>
          <a:p>
            <a:pPr lvl="1"/>
            <a:r>
              <a:rPr lang="en-US" dirty="0"/>
              <a:t>The sheep/members have been “entrusted” to their charge by God (5:3)</a:t>
            </a:r>
          </a:p>
          <a:p>
            <a:pPr lvl="1"/>
            <a:r>
              <a:rPr lang="en-US" dirty="0"/>
              <a:t>They are all “under shepherds” of the “Chief Shepherd” (5:4) </a:t>
            </a:r>
          </a:p>
          <a:p>
            <a:r>
              <a:rPr lang="en-US" dirty="0"/>
              <a:t>3 keys to Scriptural elderships</a:t>
            </a:r>
          </a:p>
          <a:p>
            <a:pPr lvl="1"/>
            <a:r>
              <a:rPr lang="en-US" dirty="0"/>
              <a:t>There must be a plurality of </a:t>
            </a:r>
            <a:r>
              <a:rPr lang="en-US" dirty="0" err="1"/>
              <a:t>elderS</a:t>
            </a:r>
            <a:r>
              <a:rPr lang="en-US" dirty="0"/>
              <a:t>/</a:t>
            </a:r>
            <a:r>
              <a:rPr lang="en-US" dirty="0" err="1"/>
              <a:t>overseerS</a:t>
            </a:r>
            <a:r>
              <a:rPr lang="en-US" dirty="0"/>
              <a:t>/</a:t>
            </a:r>
            <a:r>
              <a:rPr lang="en-US" dirty="0" err="1"/>
              <a:t>shepherdS</a:t>
            </a:r>
            <a:r>
              <a:rPr lang="en-US" dirty="0"/>
              <a:t> (5:1, 2, 3)</a:t>
            </a:r>
          </a:p>
          <a:p>
            <a:pPr lvl="1"/>
            <a:r>
              <a:rPr lang="en-US" dirty="0"/>
              <a:t>Only have authority and responsibility “among” their own congregation (5:1, 2)</a:t>
            </a:r>
          </a:p>
          <a:p>
            <a:pPr lvl="1"/>
            <a:r>
              <a:rPr lang="en-US" dirty="0"/>
              <a:t>Each elder must meet and maintain God-given qualifications (1 Tim. 3:1-7; Tit. 1:5-9)</a:t>
            </a:r>
          </a:p>
        </p:txBody>
      </p:sp>
    </p:spTree>
    <p:extLst>
      <p:ext uri="{BB962C8B-B14F-4D97-AF65-F5344CB8AC3E}">
        <p14:creationId xmlns:p14="http://schemas.microsoft.com/office/powerpoint/2010/main" val="18472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5DAEB9-D4FC-1171-2F38-317A64A27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is the Good Shepherd, who knows, loves and sacrifices for His sheep (John 10:1-30)</a:t>
            </a:r>
          </a:p>
          <a:p>
            <a:r>
              <a:rPr lang="en-US" dirty="0"/>
              <a:t>Jesus is the Shepherd and Overseer of the souls of His sheep </a:t>
            </a:r>
            <a:br>
              <a:rPr lang="en-US" dirty="0"/>
            </a:br>
            <a:r>
              <a:rPr lang="en-US" dirty="0"/>
              <a:t>(1 Pet. 2:25; Heb. 13:20)</a:t>
            </a:r>
          </a:p>
          <a:p>
            <a:r>
              <a:rPr lang="en-US" dirty="0"/>
              <a:t>Jesus is the Chief Shepherd, having full authority over all “under shepherds” </a:t>
            </a:r>
            <a:br>
              <a:rPr lang="en-US" dirty="0"/>
            </a:br>
            <a:r>
              <a:rPr lang="en-US" dirty="0"/>
              <a:t>(1 Pet. 5:4)</a:t>
            </a:r>
          </a:p>
        </p:txBody>
      </p:sp>
    </p:spTree>
    <p:extLst>
      <p:ext uri="{BB962C8B-B14F-4D97-AF65-F5344CB8AC3E}">
        <p14:creationId xmlns:p14="http://schemas.microsoft.com/office/powerpoint/2010/main" val="31214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5DAEB9-D4FC-1171-2F38-317A64A27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Romans 6:3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Faithfully follow the Chief Shepherd – Matthew 25:33-34</a:t>
            </a:r>
          </a:p>
        </p:txBody>
      </p:sp>
    </p:spTree>
    <p:extLst>
      <p:ext uri="{BB962C8B-B14F-4D97-AF65-F5344CB8AC3E}">
        <p14:creationId xmlns:p14="http://schemas.microsoft.com/office/powerpoint/2010/main" val="1514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523</Words>
  <Application>Microsoft Office PowerPoint</Application>
  <PresentationFormat>Widescreen</PresentationFormat>
  <Paragraphs>43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2024-12-09T01:05:03Z</dcterms:created>
  <dcterms:modified xsi:type="dcterms:W3CDTF">2024-12-29T13:33:49Z</dcterms:modified>
</cp:coreProperties>
</file>