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12DF-A8A8-9586-59A5-48B5F9A4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58716-F5E9-3106-F12F-297E39C54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FB56-505F-8382-FE1C-AE44441A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0B8F-57DD-50BC-6CC8-ABCD6C34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EAF5F-B393-170B-A41C-6975A151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hand holding a bridge with people walking&#10;&#10;Description automatically generated">
            <a:extLst>
              <a:ext uri="{FF2B5EF4-FFF2-40B4-BE49-F238E27FC236}">
                <a16:creationId xmlns:a16="http://schemas.microsoft.com/office/drawing/2014/main" id="{A1ABCDD7-FCE2-95B4-D188-AF36AF9DD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F4C4D-7B75-D3CB-8CA2-43870697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60315-773A-4202-6C6C-C6AF5C6B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DA3B7-683F-2032-2C93-CF4F646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F90E-6A25-5E38-0FAA-04D4C1D7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F21A4-3745-6E85-8F70-C4239754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A6EA7-F2FF-8C54-1BE3-7C33CE459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C99DC-6E17-9708-D6F2-B93970D6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58FC-C35F-DB0C-9005-9331E12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7972A-DCCF-7046-C6C3-AF3ABBD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6FDC-6818-3112-8F14-1E9349EE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EC0FA-6AB8-3DB7-869A-CBBD3D50D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D460D-67FA-8288-92D1-6B813FDBF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A4638-620F-9052-DB60-FC164CE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1DBA3-DDCE-1BB6-2970-B4F5BD67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E731-97DE-0FEA-0188-DC626FA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72C5-76A6-2BF4-9B44-68714791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EC763-4919-38D7-0A67-8F0C73B55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4B5E4-EE05-408C-4A0F-E6C50710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DDE8-4AF9-508A-B7BC-4F33E817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286C-D762-A334-D4CB-EF077E65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50315-33C5-3F56-E96A-CCDC80F1F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2BD9D-8FAC-42BF-25AE-B4D5A9D50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2F862-E8BB-A3B0-751F-DFE9812A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FDF4-3955-7E12-9B25-72B4F06D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925D1-A7C2-A14D-5996-6878A47E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red and blue text&#10;&#10;Description automatically generated">
            <a:extLst>
              <a:ext uri="{FF2B5EF4-FFF2-40B4-BE49-F238E27FC236}">
                <a16:creationId xmlns:a16="http://schemas.microsoft.com/office/drawing/2014/main" id="{196F5006-75EC-1F1E-8AE0-A8EA23C87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2125362"/>
            <a:ext cx="11063416" cy="473263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31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blue text&#10;&#10;Description automatically generated">
            <a:extLst>
              <a:ext uri="{FF2B5EF4-FFF2-40B4-BE49-F238E27FC236}">
                <a16:creationId xmlns:a16="http://schemas.microsoft.com/office/drawing/2014/main" id="{155682AC-AA81-6A23-1A03-BDF73F253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2125362"/>
            <a:ext cx="11063416" cy="473263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83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text&#10;&#10;Description automatically generated">
            <a:extLst>
              <a:ext uri="{FF2B5EF4-FFF2-40B4-BE49-F238E27FC236}">
                <a16:creationId xmlns:a16="http://schemas.microsoft.com/office/drawing/2014/main" id="{0D68F905-88F2-B960-949C-3B633889E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2125362"/>
            <a:ext cx="11063416" cy="473263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16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red and blue text&#10;&#10;Description automatically generated">
            <a:extLst>
              <a:ext uri="{FF2B5EF4-FFF2-40B4-BE49-F238E27FC236}">
                <a16:creationId xmlns:a16="http://schemas.microsoft.com/office/drawing/2014/main" id="{741E8431-25CB-F850-87CD-1D0E825D7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688758"/>
            <a:ext cx="11228172" cy="5169242"/>
          </a:xfrm>
        </p:spPr>
        <p:txBody>
          <a:bodyPr>
            <a:normAutofit/>
          </a:bodyPr>
          <a:lstStyle>
            <a:lvl1pPr marL="346075" indent="-346075">
              <a:defRPr sz="3200" b="1"/>
            </a:lvl1pPr>
            <a:lvl2pPr marL="914400" indent="-344488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44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8EFA-F6DA-7FA7-9A29-7EF16937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902FE-F09E-F281-A845-302F333E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7A3D-93D8-4434-5A8B-66A46ADD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AB52D-D89F-8B9D-5FC7-7BCD6B55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DD6E-39FC-DB95-C44D-53028684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D682-B127-B534-9904-3921AC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4E5E-14D1-5A0A-E24B-04E4C932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48C1-37FB-5EAA-B4D9-90D5BA931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9EF17-3E50-CCCB-79FD-97B879DA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07B72-904A-A9F5-F845-DD4C4B9B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19D8-348B-D9C7-F428-4E81AB9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5751-1E2E-8EED-7700-32652D89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66ED-D5F3-C300-2BBE-2666546D1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5E412-566A-D9D3-CD4E-DB6A589E0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28CFD-68D9-D6DD-A1F5-C98CE74B5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4202-C2D5-94C9-99A6-F1ECBD69C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4D890-5D09-3D42-F45C-1ACC900E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0A14C-FE67-8547-51AA-AE662051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4C288-2C22-81CC-98E6-19B68838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7BEB-722B-F589-F15F-4290C36D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57347-2A2E-04F0-24F2-5213C979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94702-4DCC-02B9-EAFA-DF87DE35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87823-C54B-7F84-8914-B0EAEC4F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C42F4-C4FD-98A8-3AF9-A0BA7B97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578BA-4440-14AE-BACC-1A21C93E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5CE6-B921-A463-BD2A-BE9EBB2E5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4FE1-4847-4C10-B56B-4CA64CBDAF42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3D4C-6A8D-BE13-E03D-39BBBAE6A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978F-9B30-A669-DC89-2944B30DF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5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B1C2B-6A94-4A9B-494C-A0F07EF9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Cause of the Gap</a:t>
            </a:r>
            <a:endParaRPr lang="en-US" sz="4000" dirty="0"/>
          </a:p>
          <a:p>
            <a:pPr lvl="1"/>
            <a:r>
              <a:rPr lang="en-US" sz="2600" dirty="0"/>
              <a:t>Our own trespasses and sins (2:1, 5)</a:t>
            </a:r>
          </a:p>
          <a:p>
            <a:pPr lvl="1"/>
            <a:r>
              <a:rPr lang="en-US" sz="2600" dirty="0"/>
              <a:t>From walking with Satan (2:2)</a:t>
            </a:r>
          </a:p>
          <a:p>
            <a:pPr lvl="1"/>
            <a:r>
              <a:rPr lang="en-US" sz="2600" dirty="0"/>
              <a:t>From indulging our own fleshly desires (2:3)</a:t>
            </a:r>
          </a:p>
          <a:p>
            <a:r>
              <a:rPr lang="en-US" dirty="0"/>
              <a:t>The Severity of the Gap  </a:t>
            </a:r>
            <a:endParaRPr lang="en-US" sz="4000" dirty="0"/>
          </a:p>
          <a:p>
            <a:pPr lvl="1"/>
            <a:r>
              <a:rPr lang="en-US" sz="2600" dirty="0"/>
              <a:t>Spiritual death (2:1, 5)</a:t>
            </a:r>
          </a:p>
          <a:p>
            <a:pPr lvl="1"/>
            <a:r>
              <a:rPr lang="en-US" sz="2600" dirty="0"/>
              <a:t>Separated from Christ and God, out in the world (2:12)</a:t>
            </a:r>
          </a:p>
          <a:p>
            <a:pPr lvl="1"/>
            <a:r>
              <a:rPr lang="en-US" sz="2600" dirty="0"/>
              <a:t>Separated from fellowship with the people of God (2:14)</a:t>
            </a:r>
          </a:p>
          <a:p>
            <a:pPr lvl="1"/>
            <a:r>
              <a:rPr lang="en-US" sz="2600" dirty="0"/>
              <a:t>Having no hope (2:12)</a:t>
            </a:r>
          </a:p>
        </p:txBody>
      </p:sp>
    </p:spTree>
    <p:extLst>
      <p:ext uri="{BB962C8B-B14F-4D97-AF65-F5344CB8AC3E}">
        <p14:creationId xmlns:p14="http://schemas.microsoft.com/office/powerpoint/2010/main" val="17294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B1C2B-6A94-4A9B-494C-A0F07EF9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could have left the gap in place – “But God” did not do that (2:4)</a:t>
            </a:r>
            <a:endParaRPr lang="en-US" sz="4000" dirty="0"/>
          </a:p>
          <a:p>
            <a:r>
              <a:rPr lang="en-US" dirty="0"/>
              <a:t>God’s grace could not sit idly by</a:t>
            </a:r>
            <a:endParaRPr lang="en-US" sz="4000" dirty="0"/>
          </a:p>
          <a:p>
            <a:pPr lvl="1"/>
            <a:r>
              <a:rPr lang="en-US" sz="2600" dirty="0"/>
              <a:t>His grace was motivated by His love (2:4)</a:t>
            </a:r>
          </a:p>
          <a:p>
            <a:pPr lvl="1"/>
            <a:r>
              <a:rPr lang="en-US" sz="2600" dirty="0"/>
              <a:t>His grace was moved by His mercy (2:4)</a:t>
            </a:r>
          </a:p>
          <a:p>
            <a:pPr lvl="1"/>
            <a:r>
              <a:rPr lang="en-US" sz="2600" dirty="0"/>
              <a:t>His grace was manifested in His kindness (2:7)</a:t>
            </a:r>
          </a:p>
          <a:p>
            <a:r>
              <a:rPr lang="en-US" dirty="0"/>
              <a:t>God’s grace sent Jesus to “the cross” for us (2:16)</a:t>
            </a:r>
            <a:endParaRPr lang="en-US" sz="4000" dirty="0"/>
          </a:p>
          <a:p>
            <a:r>
              <a:rPr lang="en-US" dirty="0"/>
              <a:t>God’s grace shed “the blood of Christ” for us (2:13)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73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B1C2B-6A94-4A9B-494C-A0F07EF9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been reconciled to God (2:16)</a:t>
            </a:r>
            <a:endParaRPr lang="en-US" sz="4000" dirty="0"/>
          </a:p>
          <a:p>
            <a:pPr lvl="1"/>
            <a:r>
              <a:rPr lang="en-US" dirty="0"/>
              <a:t>Brought near (2:13)</a:t>
            </a:r>
            <a:endParaRPr lang="en-US" sz="3600" dirty="0"/>
          </a:p>
          <a:p>
            <a:r>
              <a:rPr lang="en-US" dirty="0"/>
              <a:t>We have been saved from our sins (2:5, 8)</a:t>
            </a:r>
            <a:endParaRPr lang="en-US" sz="4000" dirty="0"/>
          </a:p>
          <a:p>
            <a:pPr lvl="1"/>
            <a:r>
              <a:rPr lang="en-US" dirty="0"/>
              <a:t>Made alive from the dead (2:5)</a:t>
            </a:r>
            <a:endParaRPr lang="en-US" sz="3600" dirty="0"/>
          </a:p>
          <a:p>
            <a:r>
              <a:rPr lang="en-US" dirty="0"/>
              <a:t>We have been granted true peace (2:14, 17)</a:t>
            </a:r>
            <a:endParaRPr lang="en-US" sz="4000" dirty="0"/>
          </a:p>
          <a:p>
            <a:pPr lvl="1"/>
            <a:r>
              <a:rPr lang="en-US" dirty="0"/>
              <a:t>No longer at enmity with God or His people (2:16)</a:t>
            </a:r>
            <a:endParaRPr lang="en-US" sz="3600" dirty="0"/>
          </a:p>
          <a:p>
            <a:r>
              <a:rPr lang="en-US" dirty="0"/>
              <a:t>We have been granted unhindered access to God (2:18)</a:t>
            </a:r>
            <a:endParaRPr lang="en-US" sz="4000" dirty="0"/>
          </a:p>
          <a:p>
            <a:pPr lvl="1"/>
            <a:r>
              <a:rPr lang="en-US" dirty="0"/>
              <a:t>Into His family, into His throne-room, into His presence through worship (2:19-22)</a:t>
            </a:r>
            <a:endParaRPr lang="en-US" sz="3600" dirty="0"/>
          </a:p>
          <a:p>
            <a:r>
              <a:rPr lang="en-US" dirty="0"/>
              <a:t>We have been given true purpose (2:10)</a:t>
            </a:r>
            <a:endParaRPr lang="en-US" sz="4000" dirty="0"/>
          </a:p>
          <a:p>
            <a:pPr lvl="1"/>
            <a:r>
              <a:rPr lang="en-US" dirty="0"/>
              <a:t>To stand in the gap and help others to also be reconciled to God (2 Cor. 5:14-21)</a:t>
            </a:r>
            <a:endParaRPr lang="en-US" sz="3600" dirty="0"/>
          </a:p>
          <a:p>
            <a:pPr lvl="1"/>
            <a:r>
              <a:rPr lang="en-US" dirty="0"/>
              <a:t>To stand in the gap and help brethren to stay reconciled to God (Gal. 6:1-10)</a:t>
            </a:r>
            <a:endParaRPr lang="en-US" sz="3600" dirty="0"/>
          </a:p>
        </p:txBody>
      </p:sp>
      <p:pic>
        <p:nvPicPr>
          <p:cNvPr id="2" name="Picture 1" descr="A logo for a church&#10;&#10;Description automatically generated">
            <a:extLst>
              <a:ext uri="{FF2B5EF4-FFF2-40B4-BE49-F238E27FC236}">
                <a16:creationId xmlns:a16="http://schemas.microsoft.com/office/drawing/2014/main" id="{6D1913EE-C273-F747-95F3-2B6711F3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48" y="1243584"/>
            <a:ext cx="487878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/>
              <a:t>Believe Jesus is the Son of God – </a:t>
            </a:r>
            <a:r>
              <a:rPr lang="en-US" sz="3200"/>
              <a:t>John 1:12</a:t>
            </a:r>
            <a:endParaRPr lang="en-US" sz="3200" dirty="0"/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Be immersed into Christ – Romans 6:3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6432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364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2024-06-08T22:29:54Z</dcterms:created>
  <dcterms:modified xsi:type="dcterms:W3CDTF">2024-12-01T13:36:37Z</dcterms:modified>
</cp:coreProperties>
</file>