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5"/>
  </p:notesMasterIdLst>
  <p:handoutMasterIdLst>
    <p:handoutMasterId r:id="rId26"/>
  </p:handoutMasterIdLst>
  <p:sldIdLst>
    <p:sldId id="2726" r:id="rId2"/>
    <p:sldId id="2787" r:id="rId3"/>
    <p:sldId id="2797" r:id="rId4"/>
    <p:sldId id="2727" r:id="rId5"/>
    <p:sldId id="2780" r:id="rId6"/>
    <p:sldId id="2781" r:id="rId7"/>
    <p:sldId id="2788" r:id="rId8"/>
    <p:sldId id="2782" r:id="rId9"/>
    <p:sldId id="2728" r:id="rId10"/>
    <p:sldId id="2792" r:id="rId11"/>
    <p:sldId id="2801" r:id="rId12"/>
    <p:sldId id="2802" r:id="rId13"/>
    <p:sldId id="2804" r:id="rId14"/>
    <p:sldId id="2805" r:id="rId15"/>
    <p:sldId id="2807" r:id="rId16"/>
    <p:sldId id="2806" r:id="rId17"/>
    <p:sldId id="2812" r:id="rId18"/>
    <p:sldId id="2815" r:id="rId19"/>
    <p:sldId id="2817" r:id="rId20"/>
    <p:sldId id="2821" r:id="rId21"/>
    <p:sldId id="2796" r:id="rId22"/>
    <p:sldId id="2818" r:id="rId23"/>
    <p:sldId id="2820" r:id="rId24"/>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userDrawn="1">
          <p15:clr>
            <a:srgbClr val="A4A3A4"/>
          </p15:clr>
        </p15:guide>
        <p15:guide id="2" pos="381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6"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snapToGrid="0">
      <p:cViewPr varScale="1">
        <p:scale>
          <a:sx n="100" d="100"/>
          <a:sy n="100" d="100"/>
        </p:scale>
        <p:origin x="114" y="150"/>
      </p:cViewPr>
      <p:guideLst>
        <p:guide orient="horz" pos="3168"/>
        <p:guide pos="3816"/>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3/16/2020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06865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847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25181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9074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7006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5409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950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3204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351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8631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9969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91193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45206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50626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5196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061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331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186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9363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503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9420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116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1215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7463582"/>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r>
              <a:rPr lang="en-US" sz="2400" b="1" dirty="0"/>
              <a:t>CLASS Eleven—Part One Rev. 11</a:t>
            </a:r>
            <a:endParaRPr lang="en-US" sz="2400" b="1" dirty="0">
              <a:latin typeface="+mj-lt"/>
            </a:endParaRPr>
          </a:p>
          <a:p>
            <a:pPr algn="ctr"/>
            <a:endParaRPr lang="en-US" sz="2000" b="1" dirty="0">
              <a:latin typeface="+mj-lt"/>
            </a:endParaRPr>
          </a:p>
          <a:p>
            <a:pPr algn="ctr"/>
            <a:r>
              <a:rPr lang="en-US" sz="3700" b="1" dirty="0">
                <a:latin typeface="+mj-lt"/>
              </a:rPr>
              <a:t>Jews Measured, Temple Trodden, 2 Witnesses and</a:t>
            </a:r>
          </a:p>
          <a:p>
            <a:pPr algn="ctr"/>
            <a:r>
              <a:rPr lang="en-US" sz="3700" b="1" dirty="0">
                <a:latin typeface="+mj-lt"/>
              </a:rPr>
              <a:t>7</a:t>
            </a:r>
            <a:r>
              <a:rPr lang="en-US" sz="3700" b="1" baseline="30000" dirty="0">
                <a:latin typeface="+mj-lt"/>
              </a:rPr>
              <a:t>th</a:t>
            </a:r>
            <a:r>
              <a:rPr lang="en-US" sz="3700" b="1" dirty="0">
                <a:latin typeface="+mj-lt"/>
              </a:rPr>
              <a:t> Trumpet</a:t>
            </a:r>
          </a:p>
          <a:p>
            <a:pPr algn="ctr"/>
            <a:endParaRPr lang="en-US" sz="2400" b="1" dirty="0">
              <a:latin typeface="+mj-lt"/>
            </a:endParaRPr>
          </a:p>
          <a:p>
            <a:pPr algn="ctr"/>
            <a:r>
              <a:rPr lang="en-US" sz="3600" b="1" dirty="0">
                <a:latin typeface="+mj-lt"/>
              </a:rPr>
              <a:t>Palm Beach Lakes</a:t>
            </a:r>
          </a:p>
          <a:p>
            <a:pPr algn="ctr"/>
            <a:endParaRPr lang="en-US" sz="2400" b="1" dirty="0">
              <a:latin typeface="+mj-lt"/>
            </a:endParaRPr>
          </a:p>
          <a:p>
            <a:pPr algn="ctr"/>
            <a:r>
              <a:rPr lang="en-US" sz="2400" b="1" dirty="0">
                <a:latin typeface="+mj-lt"/>
              </a:rPr>
              <a:t>Dan Jenkins</a:t>
            </a:r>
          </a:p>
          <a:p>
            <a:pPr algn="ctr"/>
            <a:endParaRPr lang="en-US" sz="2400" b="1" dirty="0">
              <a:latin typeface="+mj-lt"/>
            </a:endParaRPr>
          </a:p>
          <a:p>
            <a:pPr algn="ctr"/>
            <a:r>
              <a:rPr lang="en-US" sz="2400" b="1" dirty="0"/>
              <a:t>March 15, 2020</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3144583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Now a great sign appeared in heaven</a:t>
            </a:r>
            <a:r>
              <a:rPr lang="en-US" sz="2200" b="1" dirty="0">
                <a:solidFill>
                  <a:srgbClr val="FFFF00"/>
                </a:solidFill>
                <a:latin typeface="+mj-lt"/>
              </a:rPr>
              <a:t>: a woman</a:t>
            </a:r>
            <a:r>
              <a:rPr lang="en-US" sz="2200" b="1" dirty="0">
                <a:solidFill>
                  <a:schemeClr val="bg1"/>
                </a:solidFill>
                <a:latin typeface="+mj-lt"/>
              </a:rPr>
              <a:t> clothed with the </a:t>
            </a:r>
            <a:r>
              <a:rPr lang="en-US" sz="2200" b="1" dirty="0">
                <a:solidFill>
                  <a:srgbClr val="FFFF00"/>
                </a:solidFill>
                <a:latin typeface="+mj-lt"/>
              </a:rPr>
              <a:t>sun</a:t>
            </a:r>
            <a:r>
              <a:rPr lang="en-US" sz="2200" b="1" dirty="0">
                <a:solidFill>
                  <a:schemeClr val="bg1"/>
                </a:solidFill>
                <a:latin typeface="+mj-lt"/>
              </a:rPr>
              <a:t>, with </a:t>
            </a:r>
            <a:r>
              <a:rPr lang="en-US" sz="2200" b="1" dirty="0">
                <a:solidFill>
                  <a:srgbClr val="FFFF00"/>
                </a:solidFill>
                <a:latin typeface="+mj-lt"/>
              </a:rPr>
              <a:t>the moon </a:t>
            </a:r>
            <a:r>
              <a:rPr lang="en-US" sz="2200" b="1" dirty="0">
                <a:solidFill>
                  <a:schemeClr val="bg1"/>
                </a:solidFill>
                <a:latin typeface="+mj-lt"/>
              </a:rPr>
              <a:t>under her feet, and on her head a garland of twelve </a:t>
            </a:r>
            <a:r>
              <a:rPr lang="en-US" sz="2200" b="1" dirty="0">
                <a:solidFill>
                  <a:srgbClr val="FFFF00"/>
                </a:solidFill>
                <a:latin typeface="+mj-lt"/>
              </a:rPr>
              <a:t>stars</a:t>
            </a:r>
            <a:r>
              <a:rPr lang="en-US" sz="2200" b="1" dirty="0">
                <a:solidFill>
                  <a:schemeClr val="bg1"/>
                </a:solidFill>
                <a:latin typeface="+mj-lt"/>
              </a:rPr>
              <a:t>. </a:t>
            </a:r>
          </a:p>
          <a:p>
            <a:pPr algn="just"/>
            <a:r>
              <a:rPr lang="en-US" sz="2200" b="1" dirty="0">
                <a:solidFill>
                  <a:schemeClr val="bg1"/>
                </a:solidFill>
                <a:latin typeface="+mj-lt"/>
              </a:rPr>
              <a:t>  2  Then being with child, she cried out in labor and in pain to give birth. </a:t>
            </a: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p:txBody>
      </p:sp>
      <p:sp>
        <p:nvSpPr>
          <p:cNvPr id="6" name="TextBox 5">
            <a:extLst>
              <a:ext uri="{FF2B5EF4-FFF2-40B4-BE49-F238E27FC236}">
                <a16:creationId xmlns:a16="http://schemas.microsoft.com/office/drawing/2014/main" id="{8DF38750-9348-491E-8F60-7A0E75D90FF1}"/>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9" name="TextBox 8">
            <a:extLst>
              <a:ext uri="{FF2B5EF4-FFF2-40B4-BE49-F238E27FC236}">
                <a16:creationId xmlns:a16="http://schemas.microsoft.com/office/drawing/2014/main" id="{85C80612-8C70-4765-AC4E-ED8A5D04C5A0}"/>
              </a:ext>
            </a:extLst>
          </p:cNvPr>
          <p:cNvSpPr txBox="1"/>
          <p:nvPr/>
        </p:nvSpPr>
        <p:spPr>
          <a:xfrm>
            <a:off x="213455" y="794533"/>
            <a:ext cx="6011855" cy="1107996"/>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p:txBody>
      </p:sp>
    </p:spTree>
    <p:extLst>
      <p:ext uri="{BB962C8B-B14F-4D97-AF65-F5344CB8AC3E}">
        <p14:creationId xmlns:p14="http://schemas.microsoft.com/office/powerpoint/2010/main" val="2219250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Now a great sign appeared in heaven</a:t>
            </a:r>
            <a:r>
              <a:rPr lang="en-US" sz="2200" b="1" dirty="0">
                <a:solidFill>
                  <a:srgbClr val="FFFF00"/>
                </a:solidFill>
                <a:latin typeface="+mj-lt"/>
              </a:rPr>
              <a:t>: a woman</a:t>
            </a:r>
            <a:r>
              <a:rPr lang="en-US" sz="2200" b="1" dirty="0">
                <a:solidFill>
                  <a:schemeClr val="bg1"/>
                </a:solidFill>
                <a:latin typeface="+mj-lt"/>
              </a:rPr>
              <a:t> clothed with the </a:t>
            </a:r>
            <a:r>
              <a:rPr lang="en-US" sz="2200" b="1" dirty="0">
                <a:solidFill>
                  <a:srgbClr val="FFFF00"/>
                </a:solidFill>
                <a:latin typeface="+mj-lt"/>
              </a:rPr>
              <a:t>sun</a:t>
            </a:r>
            <a:r>
              <a:rPr lang="en-US" sz="2200" b="1" dirty="0">
                <a:solidFill>
                  <a:schemeClr val="bg1"/>
                </a:solidFill>
                <a:latin typeface="+mj-lt"/>
              </a:rPr>
              <a:t>, with </a:t>
            </a:r>
            <a:r>
              <a:rPr lang="en-US" sz="2200" b="1" dirty="0">
                <a:solidFill>
                  <a:srgbClr val="FFFF00"/>
                </a:solidFill>
                <a:latin typeface="+mj-lt"/>
              </a:rPr>
              <a:t>the moon </a:t>
            </a:r>
            <a:r>
              <a:rPr lang="en-US" sz="2200" b="1" dirty="0">
                <a:solidFill>
                  <a:schemeClr val="bg1"/>
                </a:solidFill>
                <a:latin typeface="+mj-lt"/>
              </a:rPr>
              <a:t>under her feet, and on her head a garland of twelve </a:t>
            </a:r>
            <a:r>
              <a:rPr lang="en-US" sz="2200" b="1" dirty="0">
                <a:solidFill>
                  <a:srgbClr val="FFFF00"/>
                </a:solidFill>
                <a:latin typeface="+mj-lt"/>
              </a:rPr>
              <a:t>stars</a:t>
            </a:r>
            <a:r>
              <a:rPr lang="en-US" sz="2200" b="1" dirty="0">
                <a:solidFill>
                  <a:schemeClr val="bg1"/>
                </a:solidFill>
                <a:latin typeface="+mj-lt"/>
              </a:rPr>
              <a:t>. </a:t>
            </a:r>
          </a:p>
          <a:p>
            <a:pPr algn="just"/>
            <a:r>
              <a:rPr lang="en-US" sz="2200" b="1" dirty="0">
                <a:solidFill>
                  <a:schemeClr val="bg1"/>
                </a:solidFill>
                <a:latin typeface="+mj-lt"/>
              </a:rPr>
              <a:t>  2  Then being with child, she cried out in labor and in pain to give birth. </a:t>
            </a:r>
          </a:p>
          <a:p>
            <a:pPr algn="just"/>
            <a:r>
              <a:rPr lang="en-US" sz="2200" b="1" dirty="0">
                <a:solidFill>
                  <a:schemeClr val="bg1"/>
                </a:solidFill>
                <a:latin typeface="+mj-lt"/>
              </a:rPr>
              <a:t>  3  And another sign appeared in heaven: behold, a great, fiery red dragon having </a:t>
            </a:r>
            <a:r>
              <a:rPr lang="en-US" sz="2200" b="1" dirty="0">
                <a:solidFill>
                  <a:srgbClr val="FFFF00"/>
                </a:solidFill>
                <a:latin typeface="+mj-lt"/>
              </a:rPr>
              <a:t>seven heads</a:t>
            </a:r>
            <a:r>
              <a:rPr lang="en-US" sz="2200" b="1" dirty="0">
                <a:solidFill>
                  <a:schemeClr val="bg1"/>
                </a:solidFill>
                <a:latin typeface="+mj-lt"/>
              </a:rPr>
              <a:t> and </a:t>
            </a:r>
            <a:r>
              <a:rPr lang="en-US" sz="2200" b="1" dirty="0">
                <a:solidFill>
                  <a:srgbClr val="FFFF00"/>
                </a:solidFill>
                <a:latin typeface="+mj-lt"/>
              </a:rPr>
              <a:t>ten horns</a:t>
            </a:r>
            <a:r>
              <a:rPr lang="en-US" sz="2200" b="1" dirty="0">
                <a:solidFill>
                  <a:schemeClr val="bg1"/>
                </a:solidFill>
                <a:latin typeface="+mj-lt"/>
              </a:rPr>
              <a:t>, and </a:t>
            </a:r>
            <a:r>
              <a:rPr lang="en-US" sz="2200" b="1" dirty="0">
                <a:solidFill>
                  <a:srgbClr val="FFFF00"/>
                </a:solidFill>
                <a:latin typeface="+mj-lt"/>
              </a:rPr>
              <a:t>seven diadems </a:t>
            </a:r>
            <a:r>
              <a:rPr lang="en-US" sz="2200" b="1" dirty="0">
                <a:solidFill>
                  <a:schemeClr val="bg1"/>
                </a:solidFill>
                <a:latin typeface="+mj-lt"/>
              </a:rPr>
              <a:t>on his heads.</a:t>
            </a: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p:txBody>
      </p:sp>
      <p:sp>
        <p:nvSpPr>
          <p:cNvPr id="6" name="TextBox 5">
            <a:extLst>
              <a:ext uri="{FF2B5EF4-FFF2-40B4-BE49-F238E27FC236}">
                <a16:creationId xmlns:a16="http://schemas.microsoft.com/office/drawing/2014/main" id="{8DF38750-9348-491E-8F60-7A0E75D90FF1}"/>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9" name="TextBox 8">
            <a:extLst>
              <a:ext uri="{FF2B5EF4-FFF2-40B4-BE49-F238E27FC236}">
                <a16:creationId xmlns:a16="http://schemas.microsoft.com/office/drawing/2014/main" id="{85C80612-8C70-4765-AC4E-ED8A5D04C5A0}"/>
              </a:ext>
            </a:extLst>
          </p:cNvPr>
          <p:cNvSpPr txBox="1"/>
          <p:nvPr/>
        </p:nvSpPr>
        <p:spPr>
          <a:xfrm>
            <a:off x="213455" y="794533"/>
            <a:ext cx="6011855" cy="1446550"/>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p:txBody>
      </p:sp>
    </p:spTree>
    <p:extLst>
      <p:ext uri="{BB962C8B-B14F-4D97-AF65-F5344CB8AC3E}">
        <p14:creationId xmlns:p14="http://schemas.microsoft.com/office/powerpoint/2010/main" val="636957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Now a great sign appeared in heaven</a:t>
            </a:r>
            <a:r>
              <a:rPr lang="en-US" sz="2200" b="1" dirty="0">
                <a:solidFill>
                  <a:srgbClr val="FFFF00"/>
                </a:solidFill>
                <a:latin typeface="+mj-lt"/>
              </a:rPr>
              <a:t>: a woman</a:t>
            </a:r>
            <a:r>
              <a:rPr lang="en-US" sz="2200" b="1" dirty="0">
                <a:solidFill>
                  <a:schemeClr val="bg1"/>
                </a:solidFill>
                <a:latin typeface="+mj-lt"/>
              </a:rPr>
              <a:t> clothed with the </a:t>
            </a:r>
            <a:r>
              <a:rPr lang="en-US" sz="2200" b="1" dirty="0">
                <a:solidFill>
                  <a:srgbClr val="FFFF00"/>
                </a:solidFill>
                <a:latin typeface="+mj-lt"/>
              </a:rPr>
              <a:t>sun</a:t>
            </a:r>
            <a:r>
              <a:rPr lang="en-US" sz="2200" b="1" dirty="0">
                <a:solidFill>
                  <a:schemeClr val="bg1"/>
                </a:solidFill>
                <a:latin typeface="+mj-lt"/>
              </a:rPr>
              <a:t>, with </a:t>
            </a:r>
            <a:r>
              <a:rPr lang="en-US" sz="2200" b="1" dirty="0">
                <a:solidFill>
                  <a:srgbClr val="FFFF00"/>
                </a:solidFill>
                <a:latin typeface="+mj-lt"/>
              </a:rPr>
              <a:t>the moon </a:t>
            </a:r>
            <a:r>
              <a:rPr lang="en-US" sz="2200" b="1" dirty="0">
                <a:solidFill>
                  <a:schemeClr val="bg1"/>
                </a:solidFill>
                <a:latin typeface="+mj-lt"/>
              </a:rPr>
              <a:t>under her feet, and on her head a garland of twelve </a:t>
            </a:r>
            <a:r>
              <a:rPr lang="en-US" sz="2200" b="1" dirty="0">
                <a:solidFill>
                  <a:srgbClr val="FFFF00"/>
                </a:solidFill>
                <a:latin typeface="+mj-lt"/>
              </a:rPr>
              <a:t>stars</a:t>
            </a:r>
            <a:r>
              <a:rPr lang="en-US" sz="2200" b="1" dirty="0">
                <a:solidFill>
                  <a:schemeClr val="bg1"/>
                </a:solidFill>
                <a:latin typeface="+mj-lt"/>
              </a:rPr>
              <a:t>. </a:t>
            </a:r>
          </a:p>
          <a:p>
            <a:pPr algn="just"/>
            <a:r>
              <a:rPr lang="en-US" sz="2200" b="1" dirty="0">
                <a:solidFill>
                  <a:schemeClr val="bg1"/>
                </a:solidFill>
                <a:latin typeface="+mj-lt"/>
              </a:rPr>
              <a:t>  2  Then being with child, she cried out in labor and in pain to give birth. </a:t>
            </a:r>
          </a:p>
          <a:p>
            <a:pPr algn="just"/>
            <a:r>
              <a:rPr lang="en-US" sz="2200" b="1" dirty="0">
                <a:solidFill>
                  <a:schemeClr val="bg1"/>
                </a:solidFill>
                <a:latin typeface="+mj-lt"/>
              </a:rPr>
              <a:t>  3  And another sign appeared in heaven: behold, a great, fiery red dragon having seven heads and ten horns, and seven diadems on his heads. </a:t>
            </a:r>
          </a:p>
          <a:p>
            <a:pPr algn="just"/>
            <a:r>
              <a:rPr lang="en-US" sz="2200" b="1" dirty="0">
                <a:solidFill>
                  <a:schemeClr val="bg1"/>
                </a:solidFill>
                <a:latin typeface="+mj-lt"/>
              </a:rPr>
              <a:t>  4  His tail drew </a:t>
            </a:r>
            <a:r>
              <a:rPr lang="en-US" sz="2200" b="1" dirty="0">
                <a:solidFill>
                  <a:srgbClr val="FFFF00"/>
                </a:solidFill>
                <a:latin typeface="+mj-lt"/>
              </a:rPr>
              <a:t>a third of the stars of heaven </a:t>
            </a:r>
            <a:r>
              <a:rPr lang="en-US" sz="2200" b="1" dirty="0">
                <a:solidFill>
                  <a:schemeClr val="bg1"/>
                </a:solidFill>
                <a:latin typeface="+mj-lt"/>
              </a:rPr>
              <a:t>and threw them to the earth. And the dragon stood before the woman who was ready to give birth, to </a:t>
            </a:r>
            <a:r>
              <a:rPr lang="en-US" sz="2200" b="1" dirty="0">
                <a:solidFill>
                  <a:srgbClr val="FFFF00"/>
                </a:solidFill>
                <a:latin typeface="+mj-lt"/>
              </a:rPr>
              <a:t>devour her Child as soon as it was born. </a:t>
            </a:r>
          </a:p>
          <a:p>
            <a:pPr algn="just"/>
            <a:endParaRPr lang="en-US" sz="2200" b="1" dirty="0">
              <a:solidFill>
                <a:srgbClr val="FFFF00"/>
              </a:solidFill>
              <a:latin typeface="+mj-lt"/>
            </a:endParaRPr>
          </a:p>
          <a:p>
            <a:pPr algn="just"/>
            <a:endParaRPr lang="en-US" sz="2200" b="1" dirty="0">
              <a:solidFill>
                <a:srgbClr val="FFFF00"/>
              </a:solidFill>
              <a:latin typeface="+mj-lt"/>
            </a:endParaRPr>
          </a:p>
          <a:p>
            <a:pPr algn="just"/>
            <a:endParaRPr lang="en-US" sz="2200" b="1" dirty="0">
              <a:solidFill>
                <a:srgbClr val="FFFF00"/>
              </a:solidFill>
              <a:latin typeface="+mj-lt"/>
            </a:endParaRPr>
          </a:p>
          <a:p>
            <a:pPr algn="just"/>
            <a:endParaRPr lang="en-US" sz="2200" b="1" dirty="0">
              <a:solidFill>
                <a:schemeClr val="bg1"/>
              </a:solidFill>
              <a:latin typeface="+mj-lt"/>
            </a:endParaRPr>
          </a:p>
        </p:txBody>
      </p:sp>
      <p:sp>
        <p:nvSpPr>
          <p:cNvPr id="6" name="TextBox 5">
            <a:extLst>
              <a:ext uri="{FF2B5EF4-FFF2-40B4-BE49-F238E27FC236}">
                <a16:creationId xmlns:a16="http://schemas.microsoft.com/office/drawing/2014/main" id="{8DF38750-9348-491E-8F60-7A0E75D90FF1}"/>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9" name="TextBox 8">
            <a:extLst>
              <a:ext uri="{FF2B5EF4-FFF2-40B4-BE49-F238E27FC236}">
                <a16:creationId xmlns:a16="http://schemas.microsoft.com/office/drawing/2014/main" id="{85C80612-8C70-4765-AC4E-ED8A5D04C5A0}"/>
              </a:ext>
            </a:extLst>
          </p:cNvPr>
          <p:cNvSpPr txBox="1"/>
          <p:nvPr/>
        </p:nvSpPr>
        <p:spPr>
          <a:xfrm>
            <a:off x="213455" y="794533"/>
            <a:ext cx="6011855" cy="1785104"/>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p:txBody>
      </p:sp>
    </p:spTree>
    <p:extLst>
      <p:ext uri="{BB962C8B-B14F-4D97-AF65-F5344CB8AC3E}">
        <p14:creationId xmlns:p14="http://schemas.microsoft.com/office/powerpoint/2010/main" val="3909378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5847755"/>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Now a great sign appeared in heaven</a:t>
            </a:r>
            <a:r>
              <a:rPr lang="en-US" sz="2200" b="1" dirty="0">
                <a:solidFill>
                  <a:srgbClr val="FFFF00"/>
                </a:solidFill>
                <a:latin typeface="+mj-lt"/>
              </a:rPr>
              <a:t>: a woman</a:t>
            </a:r>
            <a:r>
              <a:rPr lang="en-US" sz="2200" b="1" dirty="0">
                <a:solidFill>
                  <a:schemeClr val="bg1"/>
                </a:solidFill>
                <a:latin typeface="+mj-lt"/>
              </a:rPr>
              <a:t> clothed with the </a:t>
            </a:r>
            <a:r>
              <a:rPr lang="en-US" sz="2200" b="1" dirty="0">
                <a:solidFill>
                  <a:srgbClr val="FFFF00"/>
                </a:solidFill>
                <a:latin typeface="+mj-lt"/>
              </a:rPr>
              <a:t>sun</a:t>
            </a:r>
            <a:r>
              <a:rPr lang="en-US" sz="2200" b="1" dirty="0">
                <a:solidFill>
                  <a:schemeClr val="bg1"/>
                </a:solidFill>
                <a:latin typeface="+mj-lt"/>
              </a:rPr>
              <a:t>, with </a:t>
            </a:r>
            <a:r>
              <a:rPr lang="en-US" sz="2200" b="1" dirty="0">
                <a:solidFill>
                  <a:srgbClr val="FFFF00"/>
                </a:solidFill>
                <a:latin typeface="+mj-lt"/>
              </a:rPr>
              <a:t>the moon </a:t>
            </a:r>
            <a:r>
              <a:rPr lang="en-US" sz="2200" b="1" dirty="0">
                <a:solidFill>
                  <a:schemeClr val="bg1"/>
                </a:solidFill>
                <a:latin typeface="+mj-lt"/>
              </a:rPr>
              <a:t>under her feet, and on her head a garland of twelve </a:t>
            </a:r>
            <a:r>
              <a:rPr lang="en-US" sz="2200" b="1" dirty="0">
                <a:solidFill>
                  <a:srgbClr val="FFFF00"/>
                </a:solidFill>
                <a:latin typeface="+mj-lt"/>
              </a:rPr>
              <a:t>stars</a:t>
            </a:r>
            <a:r>
              <a:rPr lang="en-US" sz="2200" b="1" dirty="0">
                <a:solidFill>
                  <a:schemeClr val="bg1"/>
                </a:solidFill>
                <a:latin typeface="+mj-lt"/>
              </a:rPr>
              <a:t>. </a:t>
            </a:r>
          </a:p>
          <a:p>
            <a:pPr algn="just"/>
            <a:r>
              <a:rPr lang="en-US" sz="2200" b="1" dirty="0">
                <a:solidFill>
                  <a:schemeClr val="bg1"/>
                </a:solidFill>
                <a:latin typeface="+mj-lt"/>
              </a:rPr>
              <a:t>  2  Then being with child, she cried out in labor and in pain to give birth. </a:t>
            </a:r>
          </a:p>
          <a:p>
            <a:pPr algn="just"/>
            <a:r>
              <a:rPr lang="en-US" sz="2200" b="1" dirty="0">
                <a:solidFill>
                  <a:schemeClr val="bg1"/>
                </a:solidFill>
                <a:latin typeface="+mj-lt"/>
              </a:rPr>
              <a:t>  3  And another sign appeared in heaven: behold, a great, fiery red dragon having seven heads and ten horns, and seven diadems on his heads. </a:t>
            </a:r>
          </a:p>
          <a:p>
            <a:pPr algn="just"/>
            <a:r>
              <a:rPr lang="en-US" sz="2200" b="1" dirty="0">
                <a:solidFill>
                  <a:schemeClr val="bg1"/>
                </a:solidFill>
                <a:latin typeface="+mj-lt"/>
              </a:rPr>
              <a:t>  4  His tail drew </a:t>
            </a:r>
            <a:r>
              <a:rPr lang="en-US" sz="2200" b="1" dirty="0">
                <a:solidFill>
                  <a:srgbClr val="FFFF00"/>
                </a:solidFill>
                <a:latin typeface="+mj-lt"/>
              </a:rPr>
              <a:t>a third of the stars of heaven </a:t>
            </a:r>
            <a:r>
              <a:rPr lang="en-US" sz="2200" b="1" dirty="0">
                <a:solidFill>
                  <a:schemeClr val="bg1"/>
                </a:solidFill>
                <a:latin typeface="+mj-lt"/>
              </a:rPr>
              <a:t>and threw them to the earth. And the dragon stood before the woman who was ready to give birth, to </a:t>
            </a:r>
            <a:r>
              <a:rPr lang="en-US" sz="2200" b="1" dirty="0">
                <a:solidFill>
                  <a:srgbClr val="FFFF00"/>
                </a:solidFill>
                <a:latin typeface="+mj-lt"/>
              </a:rPr>
              <a:t>devour her Child as soon as it was born. </a:t>
            </a:r>
            <a:r>
              <a:rPr lang="en-US" sz="2200" b="1" dirty="0">
                <a:solidFill>
                  <a:schemeClr val="bg1"/>
                </a:solidFill>
              </a:rPr>
              <a:t> </a:t>
            </a:r>
          </a:p>
          <a:p>
            <a:pPr algn="just"/>
            <a:r>
              <a:rPr lang="en-US" sz="2200" b="1" dirty="0">
                <a:solidFill>
                  <a:schemeClr val="bg1"/>
                </a:solidFill>
                <a:latin typeface="+mj-lt"/>
              </a:rPr>
              <a:t>  5  She bore a </a:t>
            </a:r>
            <a:r>
              <a:rPr lang="en-US" sz="2200" b="1" dirty="0">
                <a:solidFill>
                  <a:srgbClr val="FFFF00"/>
                </a:solidFill>
                <a:latin typeface="+mj-lt"/>
              </a:rPr>
              <a:t>male Child who was to rule all nations with a rod of iron</a:t>
            </a:r>
            <a:r>
              <a:rPr lang="en-US" sz="2200" b="1" dirty="0">
                <a:solidFill>
                  <a:schemeClr val="bg1"/>
                </a:solidFill>
                <a:latin typeface="+mj-lt"/>
              </a:rPr>
              <a:t>. . . . </a:t>
            </a:r>
          </a:p>
        </p:txBody>
      </p:sp>
      <p:sp>
        <p:nvSpPr>
          <p:cNvPr id="6" name="TextBox 5">
            <a:extLst>
              <a:ext uri="{FF2B5EF4-FFF2-40B4-BE49-F238E27FC236}">
                <a16:creationId xmlns:a16="http://schemas.microsoft.com/office/drawing/2014/main" id="{8DF38750-9348-491E-8F60-7A0E75D90FF1}"/>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9" name="TextBox 8">
            <a:extLst>
              <a:ext uri="{FF2B5EF4-FFF2-40B4-BE49-F238E27FC236}">
                <a16:creationId xmlns:a16="http://schemas.microsoft.com/office/drawing/2014/main" id="{85C80612-8C70-4765-AC4E-ED8A5D04C5A0}"/>
              </a:ext>
            </a:extLst>
          </p:cNvPr>
          <p:cNvSpPr txBox="1"/>
          <p:nvPr/>
        </p:nvSpPr>
        <p:spPr>
          <a:xfrm>
            <a:off x="213455" y="794533"/>
            <a:ext cx="6011855" cy="2123658"/>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p:txBody>
      </p:sp>
    </p:spTree>
    <p:extLst>
      <p:ext uri="{BB962C8B-B14F-4D97-AF65-F5344CB8AC3E}">
        <p14:creationId xmlns:p14="http://schemas.microsoft.com/office/powerpoint/2010/main" val="2949133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Now a great sign appeared in heaven</a:t>
            </a:r>
            <a:r>
              <a:rPr lang="en-US" sz="2200" b="1" dirty="0">
                <a:solidFill>
                  <a:srgbClr val="FFFF00"/>
                </a:solidFill>
                <a:latin typeface="+mj-lt"/>
              </a:rPr>
              <a:t>: a woman</a:t>
            </a:r>
            <a:r>
              <a:rPr lang="en-US" sz="2200" b="1" dirty="0">
                <a:solidFill>
                  <a:schemeClr val="bg1"/>
                </a:solidFill>
                <a:latin typeface="+mj-lt"/>
              </a:rPr>
              <a:t> clothed with the </a:t>
            </a:r>
            <a:r>
              <a:rPr lang="en-US" sz="2200" b="1" dirty="0">
                <a:solidFill>
                  <a:srgbClr val="FFFF00"/>
                </a:solidFill>
                <a:latin typeface="+mj-lt"/>
              </a:rPr>
              <a:t>sun</a:t>
            </a:r>
            <a:r>
              <a:rPr lang="en-US" sz="2200" b="1" dirty="0">
                <a:solidFill>
                  <a:schemeClr val="bg1"/>
                </a:solidFill>
                <a:latin typeface="+mj-lt"/>
              </a:rPr>
              <a:t>, with </a:t>
            </a:r>
            <a:r>
              <a:rPr lang="en-US" sz="2200" b="1" dirty="0">
                <a:solidFill>
                  <a:srgbClr val="FFFF00"/>
                </a:solidFill>
                <a:latin typeface="+mj-lt"/>
              </a:rPr>
              <a:t>the moon </a:t>
            </a:r>
            <a:r>
              <a:rPr lang="en-US" sz="2200" b="1" dirty="0">
                <a:solidFill>
                  <a:schemeClr val="bg1"/>
                </a:solidFill>
                <a:latin typeface="+mj-lt"/>
              </a:rPr>
              <a:t>under her feet, and on her head a garland of twelve </a:t>
            </a:r>
            <a:r>
              <a:rPr lang="en-US" sz="2200" b="1" dirty="0">
                <a:solidFill>
                  <a:srgbClr val="FFFF00"/>
                </a:solidFill>
                <a:latin typeface="+mj-lt"/>
              </a:rPr>
              <a:t>stars</a:t>
            </a:r>
            <a:r>
              <a:rPr lang="en-US" sz="2200" b="1" dirty="0">
                <a:solidFill>
                  <a:schemeClr val="bg1"/>
                </a:solidFill>
                <a:latin typeface="+mj-lt"/>
              </a:rPr>
              <a:t>. </a:t>
            </a:r>
          </a:p>
          <a:p>
            <a:pPr algn="just"/>
            <a:r>
              <a:rPr lang="en-US" sz="2200" b="1" dirty="0">
                <a:solidFill>
                  <a:schemeClr val="bg1"/>
                </a:solidFill>
                <a:latin typeface="+mj-lt"/>
              </a:rPr>
              <a:t>  2  Then being with child, she cried out in labor and in pain to give birth. </a:t>
            </a:r>
          </a:p>
          <a:p>
            <a:pPr algn="just"/>
            <a:r>
              <a:rPr lang="en-US" sz="2200" b="1" dirty="0">
                <a:solidFill>
                  <a:schemeClr val="bg1"/>
                </a:solidFill>
                <a:latin typeface="+mj-lt"/>
              </a:rPr>
              <a:t>  3  And another sign appeared in heaven: behold, a great, fiery red dragon having seven heads and ten horns, and seven diadems on his heads. </a:t>
            </a:r>
          </a:p>
          <a:p>
            <a:pPr algn="just"/>
            <a:r>
              <a:rPr lang="en-US" sz="2200" b="1" dirty="0">
                <a:solidFill>
                  <a:schemeClr val="bg1"/>
                </a:solidFill>
                <a:latin typeface="+mj-lt"/>
              </a:rPr>
              <a:t>  4  His tail drew </a:t>
            </a:r>
            <a:r>
              <a:rPr lang="en-US" sz="2200" b="1" dirty="0">
                <a:solidFill>
                  <a:srgbClr val="FFFF00"/>
                </a:solidFill>
                <a:latin typeface="+mj-lt"/>
              </a:rPr>
              <a:t>a third of the stars of heaven </a:t>
            </a:r>
            <a:r>
              <a:rPr lang="en-US" sz="2200" b="1" dirty="0">
                <a:solidFill>
                  <a:schemeClr val="bg1"/>
                </a:solidFill>
                <a:latin typeface="+mj-lt"/>
              </a:rPr>
              <a:t>and threw them to the earth. And the dragon stood before the woman who was ready to give birth, to </a:t>
            </a:r>
            <a:r>
              <a:rPr lang="en-US" sz="2200" b="1" dirty="0">
                <a:solidFill>
                  <a:srgbClr val="FFFF00"/>
                </a:solidFill>
                <a:latin typeface="+mj-lt"/>
              </a:rPr>
              <a:t>devour her Child as soon as it was born. </a:t>
            </a:r>
            <a:r>
              <a:rPr lang="en-US" sz="2200" b="1" dirty="0">
                <a:solidFill>
                  <a:schemeClr val="bg1"/>
                </a:solidFill>
              </a:rPr>
              <a:t> </a:t>
            </a:r>
          </a:p>
          <a:p>
            <a:pPr algn="just"/>
            <a:r>
              <a:rPr lang="en-US" sz="2200" b="1" dirty="0">
                <a:solidFill>
                  <a:schemeClr val="bg1"/>
                </a:solidFill>
                <a:latin typeface="+mj-lt"/>
              </a:rPr>
              <a:t>  5  She bore a </a:t>
            </a:r>
            <a:r>
              <a:rPr lang="en-US" sz="2200" b="1" dirty="0">
                <a:solidFill>
                  <a:srgbClr val="FFFF00"/>
                </a:solidFill>
                <a:latin typeface="+mj-lt"/>
              </a:rPr>
              <a:t>male Child who was to rule all nations with a rod of iron</a:t>
            </a:r>
            <a:r>
              <a:rPr lang="en-US" sz="2200" b="1" dirty="0">
                <a:solidFill>
                  <a:schemeClr val="bg1"/>
                </a:solidFill>
                <a:latin typeface="+mj-lt"/>
              </a:rPr>
              <a:t>. And her Child was </a:t>
            </a:r>
            <a:r>
              <a:rPr lang="en-US" sz="2200" b="1" dirty="0">
                <a:solidFill>
                  <a:srgbClr val="FFFF00"/>
                </a:solidFill>
                <a:latin typeface="+mj-lt"/>
              </a:rPr>
              <a:t>caught up to God </a:t>
            </a:r>
            <a:r>
              <a:rPr lang="en-US" sz="2200" b="1" dirty="0">
                <a:solidFill>
                  <a:schemeClr val="bg1"/>
                </a:solidFill>
                <a:latin typeface="+mj-lt"/>
              </a:rPr>
              <a:t>and His throne. </a:t>
            </a:r>
          </a:p>
          <a:p>
            <a:pPr algn="just"/>
            <a:r>
              <a:rPr lang="en-US" sz="2200" b="1" dirty="0">
                <a:solidFill>
                  <a:schemeClr val="bg1"/>
                </a:solidFill>
                <a:latin typeface="+mj-lt"/>
              </a:rPr>
              <a:t>  6  Then the </a:t>
            </a:r>
            <a:r>
              <a:rPr lang="en-US" sz="2200" b="1" dirty="0">
                <a:solidFill>
                  <a:srgbClr val="FFFF00"/>
                </a:solidFill>
                <a:latin typeface="+mj-lt"/>
              </a:rPr>
              <a:t>woman fled into the wilderness </a:t>
            </a:r>
            <a:r>
              <a:rPr lang="en-US" sz="2200" b="1" dirty="0">
                <a:solidFill>
                  <a:schemeClr val="bg1"/>
                </a:solidFill>
                <a:latin typeface="+mj-lt"/>
              </a:rPr>
              <a:t>… </a:t>
            </a:r>
          </a:p>
        </p:txBody>
      </p:sp>
      <p:sp>
        <p:nvSpPr>
          <p:cNvPr id="6" name="TextBox 5">
            <a:extLst>
              <a:ext uri="{FF2B5EF4-FFF2-40B4-BE49-F238E27FC236}">
                <a16:creationId xmlns:a16="http://schemas.microsoft.com/office/drawing/2014/main" id="{8DF38750-9348-491E-8F60-7A0E75D90FF1}"/>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9" name="TextBox 8">
            <a:extLst>
              <a:ext uri="{FF2B5EF4-FFF2-40B4-BE49-F238E27FC236}">
                <a16:creationId xmlns:a16="http://schemas.microsoft.com/office/drawing/2014/main" id="{85C80612-8C70-4765-AC4E-ED8A5D04C5A0}"/>
              </a:ext>
            </a:extLst>
          </p:cNvPr>
          <p:cNvSpPr txBox="1"/>
          <p:nvPr/>
        </p:nvSpPr>
        <p:spPr>
          <a:xfrm>
            <a:off x="213455" y="794533"/>
            <a:ext cx="6011855" cy="2462213"/>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endParaRPr lang="en-US" sz="2200" b="1" dirty="0"/>
          </a:p>
          <a:p>
            <a:pPr marL="230188" indent="-230188">
              <a:buFont typeface="Arial" panose="020B0604020202020204" pitchFamily="34" charset="0"/>
              <a:buChar char="•"/>
              <a:tabLst>
                <a:tab pos="2286000" algn="l"/>
              </a:tabLst>
            </a:pPr>
            <a:r>
              <a:rPr lang="en-US" sz="2200" b="1" dirty="0">
                <a:latin typeface="+mj-lt"/>
              </a:rPr>
              <a:t>Child ascends to heaven; woman to wilderness</a:t>
            </a:r>
          </a:p>
        </p:txBody>
      </p:sp>
    </p:spTree>
    <p:extLst>
      <p:ext uri="{BB962C8B-B14F-4D97-AF65-F5344CB8AC3E}">
        <p14:creationId xmlns:p14="http://schemas.microsoft.com/office/powerpoint/2010/main" val="2683094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Then </a:t>
            </a:r>
            <a:r>
              <a:rPr lang="en-US" sz="2200" b="1" dirty="0">
                <a:solidFill>
                  <a:srgbClr val="FFFF00"/>
                </a:solidFill>
                <a:latin typeface="+mj-lt"/>
              </a:rPr>
              <a:t>the woman fled into the wilderness</a:t>
            </a:r>
            <a:r>
              <a:rPr lang="en-US" sz="2200" b="1" dirty="0">
                <a:solidFill>
                  <a:schemeClr val="bg1"/>
                </a:solidFill>
                <a:latin typeface="+mj-lt"/>
              </a:rPr>
              <a:t>, where she has a place prepared by God, that </a:t>
            </a:r>
            <a:r>
              <a:rPr lang="en-US" sz="2200" b="1" dirty="0">
                <a:solidFill>
                  <a:srgbClr val="FFFF00"/>
                </a:solidFill>
                <a:latin typeface="+mj-lt"/>
              </a:rPr>
              <a:t>they should feed her there one thousand two hundred and sixty days</a:t>
            </a:r>
            <a:r>
              <a:rPr lang="en-US" sz="2200" b="1" dirty="0">
                <a:solidFill>
                  <a:schemeClr val="bg1"/>
                </a:solidFill>
                <a:latin typeface="+mj-lt"/>
              </a:rPr>
              <a:t>. </a:t>
            </a: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794533"/>
            <a:ext cx="6011855" cy="2800767"/>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p:txBody>
      </p:sp>
    </p:spTree>
    <p:extLst>
      <p:ext uri="{BB962C8B-B14F-4D97-AF65-F5344CB8AC3E}">
        <p14:creationId xmlns:p14="http://schemas.microsoft.com/office/powerpoint/2010/main" val="653946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Then </a:t>
            </a:r>
            <a:r>
              <a:rPr lang="en-US" sz="2200" b="1" dirty="0">
                <a:solidFill>
                  <a:srgbClr val="FFFF00"/>
                </a:solidFill>
                <a:latin typeface="+mj-lt"/>
              </a:rPr>
              <a:t>the woman fled into the wilderness</a:t>
            </a:r>
            <a:r>
              <a:rPr lang="en-US" sz="2200" b="1" dirty="0">
                <a:solidFill>
                  <a:schemeClr val="bg1"/>
                </a:solidFill>
                <a:latin typeface="+mj-lt"/>
              </a:rPr>
              <a:t>, where she has a place prepared by God, that </a:t>
            </a:r>
            <a:r>
              <a:rPr lang="en-US" sz="2200" b="1" dirty="0">
                <a:solidFill>
                  <a:srgbClr val="FFFF00"/>
                </a:solidFill>
                <a:latin typeface="+mj-lt"/>
              </a:rPr>
              <a:t>they should feed her there one thousand two hundred and sixty days</a:t>
            </a:r>
            <a:r>
              <a:rPr lang="en-US" sz="2200" b="1" dirty="0">
                <a:solidFill>
                  <a:schemeClr val="bg1"/>
                </a:solidFill>
                <a:latin typeface="+mj-lt"/>
              </a:rPr>
              <a:t>. </a:t>
            </a:r>
          </a:p>
          <a:p>
            <a:pPr algn="just"/>
            <a:r>
              <a:rPr lang="en-US" sz="2200" b="1" dirty="0">
                <a:solidFill>
                  <a:schemeClr val="bg1"/>
                </a:solidFill>
                <a:latin typeface="+mj-lt"/>
              </a:rPr>
              <a:t>  7  And war broke out in heaven: </a:t>
            </a:r>
            <a:r>
              <a:rPr lang="en-US" sz="2200" b="1" dirty="0">
                <a:solidFill>
                  <a:srgbClr val="FFFF00"/>
                </a:solidFill>
                <a:latin typeface="+mj-lt"/>
              </a:rPr>
              <a:t>Michael and his angels fought with the dragon</a:t>
            </a:r>
            <a:r>
              <a:rPr lang="en-US" sz="2200" b="1" dirty="0">
                <a:solidFill>
                  <a:schemeClr val="bg1"/>
                </a:solidFill>
                <a:latin typeface="+mj-lt"/>
              </a:rPr>
              <a:t>; and the dragon and his angels fought, </a:t>
            </a:r>
          </a:p>
          <a:p>
            <a:pPr algn="just"/>
            <a:r>
              <a:rPr lang="en-US" sz="2200" b="1" dirty="0">
                <a:solidFill>
                  <a:schemeClr val="bg1"/>
                </a:solidFill>
                <a:latin typeface="+mj-lt"/>
              </a:rPr>
              <a:t>  8  but </a:t>
            </a:r>
            <a:r>
              <a:rPr lang="en-US" sz="2200" b="1" dirty="0">
                <a:solidFill>
                  <a:srgbClr val="FFFF00"/>
                </a:solidFill>
                <a:latin typeface="+mj-lt"/>
              </a:rPr>
              <a:t>they did not prevail</a:t>
            </a:r>
            <a:r>
              <a:rPr lang="en-US" sz="2200" b="1" dirty="0">
                <a:solidFill>
                  <a:schemeClr val="bg1"/>
                </a:solidFill>
                <a:latin typeface="+mj-lt"/>
              </a:rPr>
              <a:t>, nor was a place found for them in heaven </a:t>
            </a:r>
            <a:r>
              <a:rPr lang="en-US" sz="2200" b="1" dirty="0">
                <a:solidFill>
                  <a:srgbClr val="FFFF00"/>
                </a:solidFill>
                <a:latin typeface="+mj-lt"/>
              </a:rPr>
              <a:t>any longer</a:t>
            </a:r>
            <a:r>
              <a:rPr lang="en-US" sz="2200" b="1" dirty="0">
                <a:solidFill>
                  <a:schemeClr val="bg1"/>
                </a:solidFill>
                <a:latin typeface="+mj-lt"/>
              </a:rPr>
              <a:t>. </a:t>
            </a: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794533"/>
            <a:ext cx="6011855" cy="3139321"/>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a:p>
            <a:pPr marL="230188" indent="-230188">
              <a:buFont typeface="Arial" panose="020B0604020202020204" pitchFamily="34" charset="0"/>
              <a:buChar char="•"/>
              <a:tabLst>
                <a:tab pos="2286000" algn="l"/>
              </a:tabLst>
            </a:pPr>
            <a:r>
              <a:rPr lang="en-US" sz="2200" b="1" dirty="0">
                <a:latin typeface="+mj-lt"/>
              </a:rPr>
              <a:t>War in heaven Michael defeats dragon</a:t>
            </a:r>
          </a:p>
        </p:txBody>
      </p:sp>
    </p:spTree>
    <p:extLst>
      <p:ext uri="{BB962C8B-B14F-4D97-AF65-F5344CB8AC3E}">
        <p14:creationId xmlns:p14="http://schemas.microsoft.com/office/powerpoint/2010/main" val="938575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Then </a:t>
            </a:r>
            <a:r>
              <a:rPr lang="en-US" sz="2200" b="1" dirty="0">
                <a:solidFill>
                  <a:srgbClr val="FFFF00"/>
                </a:solidFill>
                <a:latin typeface="+mj-lt"/>
              </a:rPr>
              <a:t>the woman fled into the wilderness</a:t>
            </a:r>
            <a:r>
              <a:rPr lang="en-US" sz="2200" b="1" dirty="0">
                <a:solidFill>
                  <a:schemeClr val="bg1"/>
                </a:solidFill>
                <a:latin typeface="+mj-lt"/>
              </a:rPr>
              <a:t>, where she has a place prepared by God, that </a:t>
            </a:r>
            <a:r>
              <a:rPr lang="en-US" sz="2200" b="1" dirty="0">
                <a:solidFill>
                  <a:srgbClr val="FFFF00"/>
                </a:solidFill>
                <a:latin typeface="+mj-lt"/>
              </a:rPr>
              <a:t>they should feed her there one thousand two hundred and sixty days</a:t>
            </a:r>
            <a:r>
              <a:rPr lang="en-US" sz="2200" b="1" dirty="0">
                <a:solidFill>
                  <a:schemeClr val="bg1"/>
                </a:solidFill>
                <a:latin typeface="+mj-lt"/>
              </a:rPr>
              <a:t>. </a:t>
            </a:r>
          </a:p>
          <a:p>
            <a:pPr algn="just"/>
            <a:r>
              <a:rPr lang="en-US" sz="2200" b="1" dirty="0">
                <a:solidFill>
                  <a:schemeClr val="bg1"/>
                </a:solidFill>
                <a:latin typeface="+mj-lt"/>
              </a:rPr>
              <a:t>  7  And war broke out in heaven: </a:t>
            </a:r>
            <a:r>
              <a:rPr lang="en-US" sz="2200" b="1" dirty="0">
                <a:solidFill>
                  <a:srgbClr val="FFFF00"/>
                </a:solidFill>
                <a:latin typeface="+mj-lt"/>
              </a:rPr>
              <a:t>Michael and his angels fought with the dragon</a:t>
            </a:r>
            <a:r>
              <a:rPr lang="en-US" sz="2200" b="1" dirty="0">
                <a:solidFill>
                  <a:schemeClr val="bg1"/>
                </a:solidFill>
                <a:latin typeface="+mj-lt"/>
              </a:rPr>
              <a:t>; and the dragon and his angels fought, </a:t>
            </a:r>
          </a:p>
          <a:p>
            <a:pPr algn="just"/>
            <a:r>
              <a:rPr lang="en-US" sz="2200" b="1" dirty="0">
                <a:solidFill>
                  <a:schemeClr val="bg1"/>
                </a:solidFill>
                <a:latin typeface="+mj-lt"/>
              </a:rPr>
              <a:t>  8  but </a:t>
            </a:r>
            <a:r>
              <a:rPr lang="en-US" sz="2200" b="1" dirty="0">
                <a:solidFill>
                  <a:srgbClr val="FFFF00"/>
                </a:solidFill>
                <a:latin typeface="+mj-lt"/>
              </a:rPr>
              <a:t>they did not prevail</a:t>
            </a:r>
            <a:r>
              <a:rPr lang="en-US" sz="2200" b="1" dirty="0">
                <a:solidFill>
                  <a:schemeClr val="bg1"/>
                </a:solidFill>
                <a:latin typeface="+mj-lt"/>
              </a:rPr>
              <a:t>, nor was a place found for them in heaven </a:t>
            </a:r>
            <a:r>
              <a:rPr lang="en-US" sz="2200" b="1" dirty="0">
                <a:solidFill>
                  <a:srgbClr val="FFFF00"/>
                </a:solidFill>
                <a:latin typeface="+mj-lt"/>
              </a:rPr>
              <a:t>any longer</a:t>
            </a:r>
            <a:r>
              <a:rPr lang="en-US" sz="2200" b="1" dirty="0">
                <a:solidFill>
                  <a:schemeClr val="bg1"/>
                </a:solidFill>
                <a:latin typeface="+mj-lt"/>
              </a:rPr>
              <a:t>. </a:t>
            </a:r>
          </a:p>
          <a:p>
            <a:pPr algn="just"/>
            <a:r>
              <a:rPr lang="en-US" sz="2200" b="1" dirty="0">
                <a:solidFill>
                  <a:schemeClr val="bg1"/>
                </a:solidFill>
                <a:latin typeface="+mj-lt"/>
              </a:rPr>
              <a:t>  9  So </a:t>
            </a:r>
            <a:r>
              <a:rPr lang="en-US" sz="2200" b="1" dirty="0">
                <a:solidFill>
                  <a:srgbClr val="FFFF00"/>
                </a:solidFill>
                <a:latin typeface="+mj-lt"/>
              </a:rPr>
              <a:t>the great dragon was cast out</a:t>
            </a:r>
            <a:r>
              <a:rPr lang="en-US" sz="2200" b="1" dirty="0">
                <a:solidFill>
                  <a:schemeClr val="bg1"/>
                </a:solidFill>
                <a:latin typeface="+mj-lt"/>
              </a:rPr>
              <a:t>, that </a:t>
            </a:r>
            <a:r>
              <a:rPr lang="en-US" sz="2200" b="1" dirty="0">
                <a:solidFill>
                  <a:srgbClr val="FFFF00"/>
                </a:solidFill>
                <a:latin typeface="+mj-lt"/>
              </a:rPr>
              <a:t>serpent of old</a:t>
            </a:r>
            <a:r>
              <a:rPr lang="en-US" sz="2200" b="1" dirty="0">
                <a:solidFill>
                  <a:schemeClr val="bg1"/>
                </a:solidFill>
                <a:latin typeface="+mj-lt"/>
              </a:rPr>
              <a:t>, called the </a:t>
            </a:r>
            <a:r>
              <a:rPr lang="en-US" sz="2200" b="1" dirty="0">
                <a:solidFill>
                  <a:srgbClr val="FFFF00"/>
                </a:solidFill>
                <a:latin typeface="+mj-lt"/>
              </a:rPr>
              <a:t>Devil and Satan</a:t>
            </a:r>
            <a:r>
              <a:rPr lang="en-US" sz="2200" b="1" dirty="0">
                <a:solidFill>
                  <a:schemeClr val="bg1"/>
                </a:solidFill>
                <a:latin typeface="+mj-lt"/>
              </a:rPr>
              <a:t>, who deceives the whole world; </a:t>
            </a:r>
            <a:r>
              <a:rPr lang="en-US" sz="2200" b="1" dirty="0">
                <a:solidFill>
                  <a:srgbClr val="FFFF00"/>
                </a:solidFill>
                <a:latin typeface="+mj-lt"/>
              </a:rPr>
              <a:t>he was cast </a:t>
            </a:r>
            <a:r>
              <a:rPr lang="en-US" sz="2200" b="1" dirty="0">
                <a:solidFill>
                  <a:schemeClr val="bg1"/>
                </a:solidFill>
                <a:latin typeface="+mj-lt"/>
              </a:rPr>
              <a:t>to the earth, </a:t>
            </a:r>
            <a:r>
              <a:rPr lang="en-US" sz="2200" b="1" dirty="0">
                <a:solidFill>
                  <a:srgbClr val="FFFF00"/>
                </a:solidFill>
                <a:latin typeface="+mj-lt"/>
              </a:rPr>
              <a:t>and his angels </a:t>
            </a:r>
            <a:r>
              <a:rPr lang="en-US" sz="2200" b="1" dirty="0">
                <a:solidFill>
                  <a:schemeClr val="bg1"/>
                </a:solidFill>
                <a:latin typeface="+mj-lt"/>
              </a:rPr>
              <a:t>were cast out with him. </a:t>
            </a: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794533"/>
            <a:ext cx="6011855" cy="3477875"/>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a:p>
            <a:pPr marL="230188" indent="-230188">
              <a:buFont typeface="Arial" panose="020B0604020202020204" pitchFamily="34" charset="0"/>
              <a:buChar char="•"/>
              <a:tabLst>
                <a:tab pos="2286000" algn="l"/>
              </a:tabLst>
            </a:pPr>
            <a:r>
              <a:rPr lang="en-US" sz="2200" b="1" dirty="0">
                <a:latin typeface="+mj-lt"/>
              </a:rPr>
              <a:t>War in heaven Michael defeats dragon</a:t>
            </a:r>
          </a:p>
          <a:p>
            <a:pPr marL="230188" indent="-230188">
              <a:buFont typeface="Arial" panose="020B0604020202020204" pitchFamily="34" charset="0"/>
              <a:buChar char="•"/>
              <a:tabLst>
                <a:tab pos="2286000" algn="l"/>
              </a:tabLst>
            </a:pPr>
            <a:r>
              <a:rPr lang="en-US" sz="2200" b="1" dirty="0">
                <a:latin typeface="+mj-lt"/>
              </a:rPr>
              <a:t>Dragon (Devil &amp; Satan) &amp; angels cast out</a:t>
            </a:r>
          </a:p>
        </p:txBody>
      </p:sp>
    </p:spTree>
    <p:extLst>
      <p:ext uri="{BB962C8B-B14F-4D97-AF65-F5344CB8AC3E}">
        <p14:creationId xmlns:p14="http://schemas.microsoft.com/office/powerpoint/2010/main" val="2451631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Then </a:t>
            </a:r>
            <a:r>
              <a:rPr lang="en-US" sz="2200" b="1" dirty="0">
                <a:solidFill>
                  <a:srgbClr val="FFFF00"/>
                </a:solidFill>
                <a:latin typeface="+mj-lt"/>
              </a:rPr>
              <a:t>the woman fled into the wilderness</a:t>
            </a:r>
            <a:r>
              <a:rPr lang="en-US" sz="2200" b="1" dirty="0">
                <a:solidFill>
                  <a:schemeClr val="bg1"/>
                </a:solidFill>
                <a:latin typeface="+mj-lt"/>
              </a:rPr>
              <a:t>, where she has a place prepared by God, that </a:t>
            </a:r>
            <a:r>
              <a:rPr lang="en-US" sz="2200" b="1" dirty="0">
                <a:solidFill>
                  <a:srgbClr val="FFFF00"/>
                </a:solidFill>
                <a:latin typeface="+mj-lt"/>
              </a:rPr>
              <a:t>they should feed her there one thousand two hundred and sixty days</a:t>
            </a:r>
            <a:r>
              <a:rPr lang="en-US" sz="2200" b="1" dirty="0">
                <a:solidFill>
                  <a:schemeClr val="bg1"/>
                </a:solidFill>
                <a:latin typeface="+mj-lt"/>
              </a:rPr>
              <a:t>. </a:t>
            </a:r>
          </a:p>
          <a:p>
            <a:pPr algn="just"/>
            <a:r>
              <a:rPr lang="en-US" sz="2200" b="1" dirty="0">
                <a:solidFill>
                  <a:schemeClr val="bg1"/>
                </a:solidFill>
                <a:latin typeface="+mj-lt"/>
              </a:rPr>
              <a:t>  7  And war broke out in heaven: </a:t>
            </a:r>
            <a:r>
              <a:rPr lang="en-US" sz="2200" b="1" dirty="0">
                <a:solidFill>
                  <a:srgbClr val="FFFF00"/>
                </a:solidFill>
                <a:latin typeface="+mj-lt"/>
              </a:rPr>
              <a:t>Michael and his angels fought with the dragon</a:t>
            </a:r>
            <a:r>
              <a:rPr lang="en-US" sz="2200" b="1" dirty="0">
                <a:solidFill>
                  <a:schemeClr val="bg1"/>
                </a:solidFill>
                <a:latin typeface="+mj-lt"/>
              </a:rPr>
              <a:t>; and the dragon and his angels fought, </a:t>
            </a:r>
          </a:p>
          <a:p>
            <a:pPr algn="just"/>
            <a:r>
              <a:rPr lang="en-US" sz="2200" b="1" dirty="0">
                <a:solidFill>
                  <a:schemeClr val="bg1"/>
                </a:solidFill>
                <a:latin typeface="+mj-lt"/>
              </a:rPr>
              <a:t>  8  but </a:t>
            </a:r>
            <a:r>
              <a:rPr lang="en-US" sz="2200" b="1" dirty="0">
                <a:solidFill>
                  <a:srgbClr val="FFFF00"/>
                </a:solidFill>
                <a:latin typeface="+mj-lt"/>
              </a:rPr>
              <a:t>they did not prevail</a:t>
            </a:r>
            <a:r>
              <a:rPr lang="en-US" sz="2200" b="1" dirty="0">
                <a:solidFill>
                  <a:schemeClr val="bg1"/>
                </a:solidFill>
                <a:latin typeface="+mj-lt"/>
              </a:rPr>
              <a:t>, nor was a place found for them in heaven </a:t>
            </a:r>
            <a:r>
              <a:rPr lang="en-US" sz="2200" b="1" dirty="0">
                <a:solidFill>
                  <a:srgbClr val="FFFF00"/>
                </a:solidFill>
                <a:latin typeface="+mj-lt"/>
              </a:rPr>
              <a:t>any longer</a:t>
            </a:r>
            <a:r>
              <a:rPr lang="en-US" sz="2200" b="1" dirty="0">
                <a:solidFill>
                  <a:schemeClr val="bg1"/>
                </a:solidFill>
                <a:latin typeface="+mj-lt"/>
              </a:rPr>
              <a:t>. </a:t>
            </a:r>
          </a:p>
          <a:p>
            <a:pPr algn="just"/>
            <a:r>
              <a:rPr lang="en-US" sz="2200" b="1" dirty="0">
                <a:solidFill>
                  <a:schemeClr val="bg1"/>
                </a:solidFill>
                <a:latin typeface="+mj-lt"/>
              </a:rPr>
              <a:t>  9  So </a:t>
            </a:r>
            <a:r>
              <a:rPr lang="en-US" sz="2200" b="1" dirty="0">
                <a:solidFill>
                  <a:srgbClr val="FFFF00"/>
                </a:solidFill>
                <a:latin typeface="+mj-lt"/>
              </a:rPr>
              <a:t>the great dragon was cast out</a:t>
            </a:r>
            <a:r>
              <a:rPr lang="en-US" sz="2200" b="1" dirty="0">
                <a:solidFill>
                  <a:schemeClr val="bg1"/>
                </a:solidFill>
                <a:latin typeface="+mj-lt"/>
              </a:rPr>
              <a:t>, that </a:t>
            </a:r>
            <a:r>
              <a:rPr lang="en-US" sz="2200" b="1" dirty="0">
                <a:solidFill>
                  <a:srgbClr val="FFFF00"/>
                </a:solidFill>
                <a:latin typeface="+mj-lt"/>
              </a:rPr>
              <a:t>serpent of old</a:t>
            </a:r>
            <a:r>
              <a:rPr lang="en-US" sz="2200" b="1" dirty="0">
                <a:solidFill>
                  <a:schemeClr val="bg1"/>
                </a:solidFill>
                <a:latin typeface="+mj-lt"/>
              </a:rPr>
              <a:t>, called the </a:t>
            </a:r>
            <a:r>
              <a:rPr lang="en-US" sz="2200" b="1" dirty="0">
                <a:solidFill>
                  <a:srgbClr val="FFFF00"/>
                </a:solidFill>
                <a:latin typeface="+mj-lt"/>
              </a:rPr>
              <a:t>Devil and Satan</a:t>
            </a:r>
            <a:r>
              <a:rPr lang="en-US" sz="2200" b="1" dirty="0">
                <a:solidFill>
                  <a:schemeClr val="bg1"/>
                </a:solidFill>
                <a:latin typeface="+mj-lt"/>
              </a:rPr>
              <a:t>, who deceives the whole world; </a:t>
            </a:r>
            <a:r>
              <a:rPr lang="en-US" sz="2200" b="1" dirty="0">
                <a:solidFill>
                  <a:srgbClr val="FFFF00"/>
                </a:solidFill>
                <a:latin typeface="+mj-lt"/>
              </a:rPr>
              <a:t>he was cast </a:t>
            </a:r>
            <a:r>
              <a:rPr lang="en-US" sz="2200" b="1" dirty="0">
                <a:solidFill>
                  <a:schemeClr val="bg1"/>
                </a:solidFill>
                <a:latin typeface="+mj-lt"/>
              </a:rPr>
              <a:t>to the earth, </a:t>
            </a:r>
            <a:r>
              <a:rPr lang="en-US" sz="2200" b="1" dirty="0">
                <a:solidFill>
                  <a:srgbClr val="FFFF00"/>
                </a:solidFill>
                <a:latin typeface="+mj-lt"/>
              </a:rPr>
              <a:t>and his angels </a:t>
            </a:r>
            <a:r>
              <a:rPr lang="en-US" sz="2200" b="1" dirty="0">
                <a:solidFill>
                  <a:schemeClr val="bg1"/>
                </a:solidFill>
                <a:latin typeface="+mj-lt"/>
              </a:rPr>
              <a:t>were cast out with him. </a:t>
            </a:r>
          </a:p>
          <a:p>
            <a:pPr algn="just"/>
            <a:r>
              <a:rPr lang="en-US" sz="2200" b="1" dirty="0">
                <a:solidFill>
                  <a:schemeClr val="bg1"/>
                </a:solidFill>
                <a:latin typeface="+mj-lt"/>
              </a:rPr>
              <a:t>  10  Then I heard a loud voice saying in heaven, "</a:t>
            </a:r>
            <a:r>
              <a:rPr lang="en-US" sz="2200" b="1" dirty="0">
                <a:solidFill>
                  <a:srgbClr val="FFFF00"/>
                </a:solidFill>
                <a:latin typeface="+mj-lt"/>
              </a:rPr>
              <a:t>Now </a:t>
            </a:r>
            <a:r>
              <a:rPr lang="en-US" sz="2200" b="1" dirty="0">
                <a:solidFill>
                  <a:schemeClr val="bg1"/>
                </a:solidFill>
                <a:latin typeface="+mj-lt"/>
              </a:rPr>
              <a:t>salvation, and strength, and </a:t>
            </a:r>
            <a:r>
              <a:rPr lang="en-US" sz="2200" b="1" dirty="0">
                <a:solidFill>
                  <a:srgbClr val="FFFF00"/>
                </a:solidFill>
                <a:latin typeface="+mj-lt"/>
              </a:rPr>
              <a:t>the kingdom </a:t>
            </a:r>
            <a:r>
              <a:rPr lang="en-US" sz="2200" b="1" dirty="0">
                <a:solidFill>
                  <a:schemeClr val="bg1"/>
                </a:solidFill>
                <a:latin typeface="+mj-lt"/>
              </a:rPr>
              <a:t>of our God, and the power of His Christ </a:t>
            </a:r>
            <a:r>
              <a:rPr lang="en-US" sz="2200" b="1" dirty="0">
                <a:solidFill>
                  <a:srgbClr val="FFFF00"/>
                </a:solidFill>
                <a:latin typeface="+mj-lt"/>
              </a:rPr>
              <a:t>have come</a:t>
            </a:r>
            <a:r>
              <a:rPr lang="en-US" sz="2200" b="1" dirty="0">
                <a:solidFill>
                  <a:schemeClr val="bg1"/>
                </a:solidFill>
                <a:latin typeface="+mj-lt"/>
              </a:rPr>
              <a:t>, for the accuser of our brethren, who accused them before our God day and night, has been cast down. </a:t>
            </a: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794533"/>
            <a:ext cx="6011855" cy="3816429"/>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a:p>
            <a:pPr marL="230188" indent="-230188">
              <a:buFont typeface="Arial" panose="020B0604020202020204" pitchFamily="34" charset="0"/>
              <a:buChar char="•"/>
              <a:tabLst>
                <a:tab pos="2286000" algn="l"/>
              </a:tabLst>
            </a:pPr>
            <a:r>
              <a:rPr lang="en-US" sz="2200" b="1" dirty="0">
                <a:latin typeface="+mj-lt"/>
              </a:rPr>
              <a:t>War in heaven Michael defeats dragon</a:t>
            </a:r>
          </a:p>
          <a:p>
            <a:pPr marL="230188" indent="-230188">
              <a:buFont typeface="Arial" panose="020B0604020202020204" pitchFamily="34" charset="0"/>
              <a:buChar char="•"/>
              <a:tabLst>
                <a:tab pos="2286000" algn="l"/>
              </a:tabLst>
            </a:pPr>
            <a:r>
              <a:rPr lang="en-US" sz="2200" b="1" dirty="0">
                <a:latin typeface="+mj-lt"/>
              </a:rPr>
              <a:t>Dragon (Devil &amp; Satan) &amp; angels cast out</a:t>
            </a:r>
          </a:p>
          <a:p>
            <a:pPr marL="230188" indent="-230188">
              <a:buFont typeface="Arial" panose="020B0604020202020204" pitchFamily="34" charset="0"/>
              <a:buChar char="•"/>
              <a:tabLst>
                <a:tab pos="2286000" algn="l"/>
              </a:tabLst>
            </a:pPr>
            <a:r>
              <a:rPr lang="en-US" sz="2200" b="1" dirty="0">
                <a:latin typeface="+mj-lt"/>
              </a:rPr>
              <a:t>This happens when kingdom was established</a:t>
            </a:r>
          </a:p>
        </p:txBody>
      </p:sp>
    </p:spTree>
    <p:extLst>
      <p:ext uri="{BB962C8B-B14F-4D97-AF65-F5344CB8AC3E}">
        <p14:creationId xmlns:p14="http://schemas.microsoft.com/office/powerpoint/2010/main" val="1740855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Then </a:t>
            </a:r>
            <a:r>
              <a:rPr lang="en-US" sz="2200" b="1" dirty="0">
                <a:solidFill>
                  <a:srgbClr val="FFFF00"/>
                </a:solidFill>
                <a:latin typeface="+mj-lt"/>
              </a:rPr>
              <a:t>the woman fled into the wilderness</a:t>
            </a:r>
            <a:r>
              <a:rPr lang="en-US" sz="2200" b="1" dirty="0">
                <a:solidFill>
                  <a:schemeClr val="bg1"/>
                </a:solidFill>
                <a:latin typeface="+mj-lt"/>
              </a:rPr>
              <a:t>, where she has a place prepared by God, that </a:t>
            </a:r>
            <a:r>
              <a:rPr lang="en-US" sz="2200" b="1" dirty="0">
                <a:solidFill>
                  <a:srgbClr val="FFFF00"/>
                </a:solidFill>
                <a:latin typeface="+mj-lt"/>
              </a:rPr>
              <a:t>they should feed her there one thousand two hundred and sixty days</a:t>
            </a:r>
            <a:r>
              <a:rPr lang="en-US" sz="2200" b="1" dirty="0">
                <a:solidFill>
                  <a:schemeClr val="bg1"/>
                </a:solidFill>
                <a:latin typeface="+mj-lt"/>
              </a:rPr>
              <a:t>. </a:t>
            </a:r>
          </a:p>
          <a:p>
            <a:pPr algn="just"/>
            <a:r>
              <a:rPr lang="en-US" sz="2200" b="1" dirty="0">
                <a:solidFill>
                  <a:schemeClr val="bg1"/>
                </a:solidFill>
                <a:latin typeface="+mj-lt"/>
              </a:rPr>
              <a:t>  7  And war broke out in heaven: </a:t>
            </a:r>
            <a:r>
              <a:rPr lang="en-US" sz="2200" b="1" dirty="0">
                <a:solidFill>
                  <a:srgbClr val="FFFF00"/>
                </a:solidFill>
                <a:latin typeface="+mj-lt"/>
              </a:rPr>
              <a:t>Michael and his angels fought with the dragon</a:t>
            </a:r>
            <a:r>
              <a:rPr lang="en-US" sz="2200" b="1" dirty="0">
                <a:solidFill>
                  <a:schemeClr val="bg1"/>
                </a:solidFill>
                <a:latin typeface="+mj-lt"/>
              </a:rPr>
              <a:t>; and the dragon and his angels fought, </a:t>
            </a:r>
          </a:p>
          <a:p>
            <a:pPr algn="just"/>
            <a:r>
              <a:rPr lang="en-US" sz="2200" b="1" dirty="0">
                <a:solidFill>
                  <a:schemeClr val="bg1"/>
                </a:solidFill>
                <a:latin typeface="+mj-lt"/>
              </a:rPr>
              <a:t>  8  but </a:t>
            </a:r>
            <a:r>
              <a:rPr lang="en-US" sz="2200" b="1" dirty="0">
                <a:solidFill>
                  <a:srgbClr val="FFFF00"/>
                </a:solidFill>
                <a:latin typeface="+mj-lt"/>
              </a:rPr>
              <a:t>they did not prevail</a:t>
            </a:r>
            <a:r>
              <a:rPr lang="en-US" sz="2200" b="1" dirty="0">
                <a:solidFill>
                  <a:schemeClr val="bg1"/>
                </a:solidFill>
                <a:latin typeface="+mj-lt"/>
              </a:rPr>
              <a:t>, nor was a place found for them in heaven </a:t>
            </a:r>
            <a:r>
              <a:rPr lang="en-US" sz="2200" b="1" dirty="0">
                <a:solidFill>
                  <a:srgbClr val="FFFF00"/>
                </a:solidFill>
                <a:latin typeface="+mj-lt"/>
              </a:rPr>
              <a:t>any longer</a:t>
            </a:r>
            <a:r>
              <a:rPr lang="en-US" sz="2200" b="1" dirty="0">
                <a:solidFill>
                  <a:schemeClr val="bg1"/>
                </a:solidFill>
                <a:latin typeface="+mj-lt"/>
              </a:rPr>
              <a:t>. </a:t>
            </a:r>
          </a:p>
          <a:p>
            <a:pPr algn="just"/>
            <a:r>
              <a:rPr lang="en-US" sz="2200" b="1" dirty="0">
                <a:solidFill>
                  <a:schemeClr val="bg1"/>
                </a:solidFill>
                <a:latin typeface="+mj-lt"/>
              </a:rPr>
              <a:t>  9  So </a:t>
            </a:r>
            <a:r>
              <a:rPr lang="en-US" sz="2200" b="1" dirty="0">
                <a:solidFill>
                  <a:srgbClr val="FFFF00"/>
                </a:solidFill>
                <a:latin typeface="+mj-lt"/>
              </a:rPr>
              <a:t>the great dragon was cast out</a:t>
            </a:r>
            <a:r>
              <a:rPr lang="en-US" sz="2200" b="1" dirty="0">
                <a:solidFill>
                  <a:schemeClr val="bg1"/>
                </a:solidFill>
                <a:latin typeface="+mj-lt"/>
              </a:rPr>
              <a:t>, that </a:t>
            </a:r>
            <a:r>
              <a:rPr lang="en-US" sz="2200" b="1" dirty="0">
                <a:solidFill>
                  <a:srgbClr val="FFFF00"/>
                </a:solidFill>
                <a:latin typeface="+mj-lt"/>
              </a:rPr>
              <a:t>serpent of old</a:t>
            </a:r>
            <a:r>
              <a:rPr lang="en-US" sz="2200" b="1" dirty="0">
                <a:solidFill>
                  <a:schemeClr val="bg1"/>
                </a:solidFill>
                <a:latin typeface="+mj-lt"/>
              </a:rPr>
              <a:t>, called the </a:t>
            </a:r>
            <a:r>
              <a:rPr lang="en-US" sz="2200" b="1" dirty="0">
                <a:solidFill>
                  <a:srgbClr val="FFFF00"/>
                </a:solidFill>
                <a:latin typeface="+mj-lt"/>
              </a:rPr>
              <a:t>Devil and Satan</a:t>
            </a:r>
            <a:r>
              <a:rPr lang="en-US" sz="2200" b="1" dirty="0">
                <a:solidFill>
                  <a:schemeClr val="bg1"/>
                </a:solidFill>
                <a:latin typeface="+mj-lt"/>
              </a:rPr>
              <a:t>, who deceives the whole world; </a:t>
            </a:r>
            <a:r>
              <a:rPr lang="en-US" sz="2200" b="1" dirty="0">
                <a:solidFill>
                  <a:srgbClr val="FFFF00"/>
                </a:solidFill>
                <a:latin typeface="+mj-lt"/>
              </a:rPr>
              <a:t>he was cast </a:t>
            </a:r>
            <a:r>
              <a:rPr lang="en-US" sz="2200" b="1" dirty="0">
                <a:solidFill>
                  <a:schemeClr val="bg1"/>
                </a:solidFill>
                <a:latin typeface="+mj-lt"/>
              </a:rPr>
              <a:t>to the earth, </a:t>
            </a:r>
            <a:r>
              <a:rPr lang="en-US" sz="2200" b="1" dirty="0">
                <a:solidFill>
                  <a:srgbClr val="FFFF00"/>
                </a:solidFill>
                <a:latin typeface="+mj-lt"/>
              </a:rPr>
              <a:t>and his angels </a:t>
            </a:r>
            <a:r>
              <a:rPr lang="en-US" sz="2200" b="1" dirty="0">
                <a:solidFill>
                  <a:schemeClr val="bg1"/>
                </a:solidFill>
                <a:latin typeface="+mj-lt"/>
              </a:rPr>
              <a:t>were cast out with him. </a:t>
            </a:r>
          </a:p>
          <a:p>
            <a:pPr algn="just"/>
            <a:r>
              <a:rPr lang="en-US" sz="2200" b="1" dirty="0">
                <a:solidFill>
                  <a:schemeClr val="bg1"/>
                </a:solidFill>
                <a:latin typeface="+mj-lt"/>
              </a:rPr>
              <a:t>  10  Then I heard a loud voice saying in heaven, "</a:t>
            </a:r>
            <a:r>
              <a:rPr lang="en-US" sz="2200" b="1" dirty="0">
                <a:solidFill>
                  <a:srgbClr val="FFFF00"/>
                </a:solidFill>
                <a:latin typeface="+mj-lt"/>
              </a:rPr>
              <a:t>Now </a:t>
            </a:r>
            <a:r>
              <a:rPr lang="en-US" sz="2200" b="1" dirty="0">
                <a:solidFill>
                  <a:schemeClr val="bg1"/>
                </a:solidFill>
                <a:latin typeface="+mj-lt"/>
              </a:rPr>
              <a:t>salvation, and strength, and </a:t>
            </a:r>
            <a:r>
              <a:rPr lang="en-US" sz="2200" b="1" dirty="0">
                <a:solidFill>
                  <a:srgbClr val="FFFF00"/>
                </a:solidFill>
                <a:latin typeface="+mj-lt"/>
              </a:rPr>
              <a:t>the kingdom </a:t>
            </a:r>
            <a:r>
              <a:rPr lang="en-US" sz="2200" b="1" dirty="0">
                <a:solidFill>
                  <a:schemeClr val="bg1"/>
                </a:solidFill>
                <a:latin typeface="+mj-lt"/>
              </a:rPr>
              <a:t>of our God, and the power of His Christ </a:t>
            </a:r>
            <a:r>
              <a:rPr lang="en-US" sz="2200" b="1" dirty="0">
                <a:solidFill>
                  <a:srgbClr val="FFFF00"/>
                </a:solidFill>
                <a:latin typeface="+mj-lt"/>
              </a:rPr>
              <a:t>have come</a:t>
            </a:r>
            <a:r>
              <a:rPr lang="en-US" sz="2200" b="1" dirty="0">
                <a:solidFill>
                  <a:schemeClr val="bg1"/>
                </a:solidFill>
                <a:latin typeface="+mj-lt"/>
              </a:rPr>
              <a:t>, for </a:t>
            </a:r>
            <a:r>
              <a:rPr lang="en-US" sz="2200" b="1" dirty="0">
                <a:solidFill>
                  <a:srgbClr val="FFFF00"/>
                </a:solidFill>
                <a:latin typeface="+mj-lt"/>
              </a:rPr>
              <a:t>the accuser of our brethren</a:t>
            </a:r>
            <a:r>
              <a:rPr lang="en-US" sz="2200" b="1" dirty="0">
                <a:solidFill>
                  <a:schemeClr val="bg1"/>
                </a:solidFill>
                <a:latin typeface="+mj-lt"/>
              </a:rPr>
              <a:t>, who accused them before our God day and night, </a:t>
            </a:r>
            <a:r>
              <a:rPr lang="en-US" sz="2200" b="1" dirty="0">
                <a:solidFill>
                  <a:srgbClr val="FFFF00"/>
                </a:solidFill>
                <a:latin typeface="+mj-lt"/>
              </a:rPr>
              <a:t>has been cast down</a:t>
            </a:r>
            <a:r>
              <a:rPr lang="en-US" sz="2200" b="1" dirty="0">
                <a:solidFill>
                  <a:schemeClr val="bg1"/>
                </a:solidFill>
                <a:latin typeface="+mj-lt"/>
              </a:rPr>
              <a:t>. </a:t>
            </a: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813005"/>
            <a:ext cx="6011855" cy="4493538"/>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a:p>
            <a:pPr marL="230188" indent="-230188">
              <a:buFont typeface="Arial" panose="020B0604020202020204" pitchFamily="34" charset="0"/>
              <a:buChar char="•"/>
              <a:tabLst>
                <a:tab pos="2286000" algn="l"/>
              </a:tabLst>
            </a:pPr>
            <a:r>
              <a:rPr lang="en-US" sz="2200" b="1" dirty="0">
                <a:latin typeface="+mj-lt"/>
              </a:rPr>
              <a:t>War in heaven Michael defeats dragon</a:t>
            </a:r>
          </a:p>
          <a:p>
            <a:pPr marL="230188" indent="-230188">
              <a:buFont typeface="Arial" panose="020B0604020202020204" pitchFamily="34" charset="0"/>
              <a:buChar char="•"/>
              <a:tabLst>
                <a:tab pos="2286000" algn="l"/>
              </a:tabLst>
            </a:pPr>
            <a:r>
              <a:rPr lang="en-US" sz="2200" b="1" dirty="0">
                <a:latin typeface="+mj-lt"/>
              </a:rPr>
              <a:t>Dragon (Devil &amp; Satan) &amp; angels cast out</a:t>
            </a:r>
          </a:p>
          <a:p>
            <a:pPr marL="230188" indent="-230188">
              <a:buFont typeface="Arial" panose="020B0604020202020204" pitchFamily="34" charset="0"/>
              <a:buChar char="•"/>
              <a:tabLst>
                <a:tab pos="2286000" algn="l"/>
              </a:tabLst>
            </a:pPr>
            <a:r>
              <a:rPr lang="en-US" sz="2200" b="1" dirty="0">
                <a:latin typeface="+mj-lt"/>
              </a:rPr>
              <a:t>This happens when kingdom was established</a:t>
            </a:r>
          </a:p>
          <a:p>
            <a:pPr marL="230188" indent="-230188">
              <a:buFont typeface="Arial" panose="020B0604020202020204" pitchFamily="34" charset="0"/>
              <a:buChar char="•"/>
              <a:tabLst>
                <a:tab pos="2286000" algn="l"/>
              </a:tabLst>
            </a:pPr>
            <a:r>
              <a:rPr lang="en-US" sz="2200" b="1" dirty="0">
                <a:latin typeface="+mj-lt"/>
              </a:rPr>
              <a:t>Accuser (Satan) cast down; no longer in heaven</a:t>
            </a: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2312072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83128" y="211869"/>
            <a:ext cx="6105237" cy="553998"/>
          </a:xfrm>
          <a:prstGeom prst="rect">
            <a:avLst/>
          </a:prstGeom>
          <a:noFill/>
        </p:spPr>
        <p:txBody>
          <a:bodyPr wrap="square" rtlCol="0">
            <a:spAutoFit/>
          </a:bodyPr>
          <a:lstStyle/>
          <a:p>
            <a:pPr algn="ctr"/>
            <a:r>
              <a:rPr lang="en-US" sz="3000" b="1" dirty="0">
                <a:latin typeface="+mj-lt"/>
              </a:rPr>
              <a:t>Events – 42 months or 1260 days</a:t>
            </a:r>
          </a:p>
        </p:txBody>
      </p:sp>
      <p:sp>
        <p:nvSpPr>
          <p:cNvPr id="4" name="TextBox 3">
            <a:extLst>
              <a:ext uri="{FF2B5EF4-FFF2-40B4-BE49-F238E27FC236}">
                <a16:creationId xmlns:a16="http://schemas.microsoft.com/office/drawing/2014/main" id="{C0ABCD2B-FAB8-438C-905E-8A88A1B376A6}"/>
              </a:ext>
            </a:extLst>
          </p:cNvPr>
          <p:cNvSpPr txBox="1"/>
          <p:nvPr/>
        </p:nvSpPr>
        <p:spPr>
          <a:xfrm>
            <a:off x="6096000" y="200704"/>
            <a:ext cx="5851490"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Then I was given a reed like </a:t>
            </a:r>
            <a:r>
              <a:rPr lang="en-US" sz="2200" b="1" dirty="0">
                <a:solidFill>
                  <a:srgbClr val="FFFF00"/>
                </a:solidFill>
                <a:latin typeface="+mj-lt"/>
              </a:rPr>
              <a:t>a measuring rod</a:t>
            </a:r>
            <a:r>
              <a:rPr lang="en-US" sz="2200" b="1" dirty="0">
                <a:solidFill>
                  <a:schemeClr val="bg1"/>
                </a:solidFill>
                <a:latin typeface="+mj-lt"/>
              </a:rPr>
              <a:t>. And the angel stood, saying, "Rise and measure the </a:t>
            </a:r>
            <a:r>
              <a:rPr lang="en-US" sz="2200" b="1" dirty="0">
                <a:solidFill>
                  <a:srgbClr val="FFFF00"/>
                </a:solidFill>
                <a:latin typeface="+mj-lt"/>
              </a:rPr>
              <a:t>temple of God</a:t>
            </a:r>
            <a:r>
              <a:rPr lang="en-US" sz="2200" b="1" dirty="0">
                <a:solidFill>
                  <a:schemeClr val="bg1"/>
                </a:solidFill>
                <a:latin typeface="+mj-lt"/>
              </a:rPr>
              <a:t>, the </a:t>
            </a:r>
            <a:r>
              <a:rPr lang="en-US" sz="2200" b="1" dirty="0">
                <a:solidFill>
                  <a:srgbClr val="FFFF00"/>
                </a:solidFill>
                <a:latin typeface="+mj-lt"/>
              </a:rPr>
              <a:t>altar</a:t>
            </a:r>
            <a:r>
              <a:rPr lang="en-US" sz="2200" b="1" dirty="0">
                <a:solidFill>
                  <a:schemeClr val="bg1"/>
                </a:solidFill>
                <a:latin typeface="+mj-lt"/>
              </a:rPr>
              <a:t>, and those who worship there. </a:t>
            </a:r>
          </a:p>
          <a:p>
            <a:pPr algn="just"/>
            <a:r>
              <a:rPr lang="en-US" sz="2200" b="1" dirty="0">
                <a:solidFill>
                  <a:schemeClr val="bg1"/>
                </a:solidFill>
                <a:latin typeface="+mj-lt"/>
              </a:rPr>
              <a:t>  2  But leave out the court which is outside the temple, and do not measure it, for it has been given to the Gentiles. And they will tread the </a:t>
            </a:r>
            <a:r>
              <a:rPr lang="en-US" sz="2200" b="1" dirty="0">
                <a:solidFill>
                  <a:srgbClr val="FFFF00"/>
                </a:solidFill>
                <a:latin typeface="+mj-lt"/>
              </a:rPr>
              <a:t>holy city </a:t>
            </a:r>
            <a:r>
              <a:rPr lang="en-US" sz="2200" b="1" dirty="0">
                <a:solidFill>
                  <a:schemeClr val="bg1"/>
                </a:solidFill>
                <a:latin typeface="+mj-lt"/>
              </a:rPr>
              <a:t>underfoot for </a:t>
            </a:r>
            <a:r>
              <a:rPr lang="en-US" sz="2200" b="1" dirty="0">
                <a:solidFill>
                  <a:srgbClr val="FFFF00"/>
                </a:solidFill>
                <a:latin typeface="+mj-lt"/>
              </a:rPr>
              <a:t>forty-two months</a:t>
            </a:r>
            <a:r>
              <a:rPr lang="en-US" sz="2200" b="1" dirty="0">
                <a:solidFill>
                  <a:schemeClr val="bg1"/>
                </a:solidFill>
                <a:latin typeface="+mj-lt"/>
              </a:rPr>
              <a:t>. </a:t>
            </a:r>
          </a:p>
          <a:p>
            <a:pPr algn="just"/>
            <a:r>
              <a:rPr lang="en-US" sz="2200" b="1" dirty="0">
                <a:solidFill>
                  <a:schemeClr val="bg1"/>
                </a:solidFill>
                <a:latin typeface="+mj-lt"/>
              </a:rPr>
              <a:t>  3  And I will give power to my two witnesses, and they will prophesy </a:t>
            </a:r>
            <a:r>
              <a:rPr lang="en-US" sz="2200" b="1" dirty="0">
                <a:solidFill>
                  <a:srgbClr val="FFFF00"/>
                </a:solidFill>
                <a:latin typeface="+mj-lt"/>
              </a:rPr>
              <a:t>one thousand two hundred and sixty days</a:t>
            </a:r>
            <a:r>
              <a:rPr lang="en-US" sz="2200" b="1" dirty="0">
                <a:solidFill>
                  <a:schemeClr val="bg1"/>
                </a:solidFill>
                <a:latin typeface="+mj-lt"/>
              </a:rPr>
              <a:t>, clothed in sackcloth." </a:t>
            </a:r>
          </a:p>
          <a:p>
            <a:pPr algn="just"/>
            <a:r>
              <a:rPr lang="en-US" sz="2200" b="1" dirty="0">
                <a:solidFill>
                  <a:schemeClr val="bg1"/>
                </a:solidFill>
                <a:latin typeface="+mj-lt"/>
              </a:rPr>
              <a:t>  4  These are the two olive trees and the two lampstands standing before the God of the earth. </a:t>
            </a:r>
          </a:p>
          <a:p>
            <a:pPr algn="just"/>
            <a:r>
              <a:rPr lang="en-US" sz="2200" b="1" dirty="0">
                <a:solidFill>
                  <a:schemeClr val="bg1"/>
                </a:solidFill>
                <a:latin typeface="+mj-lt"/>
              </a:rPr>
              <a:t>  5  And if anyone wants to harm them, fire proceeds from their mouth and devours their enemies. And if anyone wants to harm them, he must be killed in this manner. </a:t>
            </a:r>
            <a:endParaRPr lang="en-US" sz="2300" dirty="0">
              <a:solidFill>
                <a:srgbClr val="FFFF00"/>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41163" y="794533"/>
            <a:ext cx="5778637" cy="2800767"/>
          </a:xfrm>
          <a:prstGeom prst="rect">
            <a:avLst/>
          </a:prstGeom>
          <a:noFill/>
        </p:spPr>
        <p:txBody>
          <a:bodyPr wrap="square" rtlCol="0">
            <a:spAutoFit/>
          </a:bodyPr>
          <a:lstStyle/>
          <a:p>
            <a:pPr marL="285750" indent="-285750">
              <a:buFont typeface="Arial" panose="020B0604020202020204" pitchFamily="34" charset="0"/>
              <a:buChar char="•"/>
              <a:tabLst>
                <a:tab pos="2286000" algn="l"/>
              </a:tabLst>
            </a:pPr>
            <a:r>
              <a:rPr lang="en-US" sz="2200" b="1" dirty="0">
                <a:latin typeface="+mj-lt"/>
              </a:rPr>
              <a:t>Holy city trod under Gentile feet (11:2)</a:t>
            </a:r>
          </a:p>
          <a:p>
            <a:pPr marL="285750" indent="-285750">
              <a:buFont typeface="Arial" panose="020B0604020202020204" pitchFamily="34" charset="0"/>
              <a:buChar char="•"/>
              <a:tabLst>
                <a:tab pos="2286000" algn="l"/>
              </a:tabLst>
            </a:pPr>
            <a:r>
              <a:rPr lang="en-US" sz="2200" b="1" dirty="0">
                <a:latin typeface="+mj-lt"/>
              </a:rPr>
              <a:t>Two witnesses prophecy for 1260 days (11:3)</a:t>
            </a:r>
          </a:p>
          <a:p>
            <a:pPr marL="285750" indent="-285750">
              <a:buFont typeface="Arial" panose="020B0604020202020204" pitchFamily="34" charset="0"/>
              <a:buChar char="•"/>
              <a:tabLst>
                <a:tab pos="2286000" algn="l"/>
              </a:tabLst>
            </a:pPr>
            <a:r>
              <a:rPr lang="en-US" sz="2200" b="1" dirty="0">
                <a:latin typeface="+mj-lt"/>
              </a:rPr>
              <a:t>After 42 months beast ascends from bottom-less pit, makes war, and “kills” them (11:7)</a:t>
            </a:r>
          </a:p>
          <a:p>
            <a:pPr marL="285750" indent="-285750">
              <a:buFont typeface="Arial" panose="020B0604020202020204" pitchFamily="34" charset="0"/>
              <a:buChar char="•"/>
              <a:tabLst>
                <a:tab pos="2286000" algn="l"/>
              </a:tabLst>
            </a:pPr>
            <a:r>
              <a:rPr lang="en-US" sz="2200" b="1" dirty="0">
                <a:latin typeface="+mj-lt"/>
              </a:rPr>
              <a:t>After 3 ½ days (times??) they ascend (11:12)</a:t>
            </a:r>
          </a:p>
          <a:p>
            <a:pPr marL="285750" indent="-285750">
              <a:buFont typeface="Arial" panose="020B0604020202020204" pitchFamily="34" charset="0"/>
              <a:buChar char="•"/>
              <a:tabLst>
                <a:tab pos="2286000" algn="l"/>
              </a:tabLst>
            </a:pPr>
            <a:r>
              <a:rPr lang="en-US" sz="2200" b="1" dirty="0">
                <a:latin typeface="+mj-lt"/>
              </a:rPr>
              <a:t>Godly woman and her children protected in wilderness from Satan’s attacks (12:14)</a:t>
            </a:r>
          </a:p>
          <a:p>
            <a:pPr marL="285750" indent="-285750">
              <a:buFont typeface="Arial" panose="020B0604020202020204" pitchFamily="34" charset="0"/>
              <a:buChar char="•"/>
              <a:tabLst>
                <a:tab pos="2286000" algn="l"/>
              </a:tabLst>
            </a:pPr>
            <a:r>
              <a:rPr lang="en-US" sz="2200" b="1" dirty="0">
                <a:latin typeface="+mj-lt"/>
              </a:rPr>
              <a:t>Beast blasphemes God &amp; godly (13:5)</a:t>
            </a:r>
          </a:p>
        </p:txBody>
      </p:sp>
    </p:spTree>
    <p:extLst>
      <p:ext uri="{BB962C8B-B14F-4D97-AF65-F5344CB8AC3E}">
        <p14:creationId xmlns:p14="http://schemas.microsoft.com/office/powerpoint/2010/main" val="1987822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11  And they overcame him by the blood of the Lamb and by the word of their testimony, and they did not love their lives to the death. </a:t>
            </a:r>
          </a:p>
          <a:p>
            <a:pPr algn="just"/>
            <a:r>
              <a:rPr lang="en-US" sz="2200" b="1" dirty="0">
                <a:solidFill>
                  <a:schemeClr val="bg1"/>
                </a:solidFill>
                <a:latin typeface="+mj-lt"/>
              </a:rPr>
              <a:t>  12  Therefore rejoice, O heavens, and you who dwell in them! Woe to the inhabitants of the earth and the sea! For the devil has come down to you, having great wrath, because he knows that he has a short time." </a:t>
            </a:r>
          </a:p>
          <a:p>
            <a:pPr algn="just"/>
            <a:r>
              <a:rPr lang="en-US" sz="2200" b="1" dirty="0">
                <a:solidFill>
                  <a:schemeClr val="bg1"/>
                </a:solidFill>
                <a:latin typeface="+mj-lt"/>
              </a:rPr>
              <a:t>  13  Now when the dragon saw that he had been cast to the earth, he persecuted the woman who gave birth to the male Child. </a:t>
            </a:r>
          </a:p>
          <a:p>
            <a:pPr algn="just"/>
            <a:r>
              <a:rPr lang="en-US" sz="2200" b="1" dirty="0">
                <a:solidFill>
                  <a:schemeClr val="bg1"/>
                </a:solidFill>
                <a:latin typeface="+mj-lt"/>
              </a:rPr>
              <a:t>  14  But the woman was given two wings of a great eagle, that she might fly into the wilderness to her place, where she is nourished for a time and times and half a time, from the presence of the serpent. </a:t>
            </a:r>
          </a:p>
          <a:p>
            <a:pPr algn="just"/>
            <a:endParaRPr lang="en-US" sz="2200" b="1" dirty="0">
              <a:solidFill>
                <a:schemeClr val="bg1"/>
              </a:solidFill>
              <a:latin typeface="+mj-lt"/>
            </a:endParaRPr>
          </a:p>
          <a:p>
            <a:pPr algn="just"/>
            <a:endParaRPr lang="en-US" sz="2200" b="1" dirty="0">
              <a:solidFill>
                <a:schemeClr val="bg1"/>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794533"/>
            <a:ext cx="6011855" cy="5847755"/>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a:p>
            <a:pPr marL="230188" indent="-230188">
              <a:buFont typeface="Arial" panose="020B0604020202020204" pitchFamily="34" charset="0"/>
              <a:buChar char="•"/>
              <a:tabLst>
                <a:tab pos="2286000" algn="l"/>
              </a:tabLst>
            </a:pPr>
            <a:r>
              <a:rPr lang="en-US" sz="2200" b="1" dirty="0">
                <a:latin typeface="+mj-lt"/>
              </a:rPr>
              <a:t>War in heaven Michael defeat dragon</a:t>
            </a:r>
          </a:p>
          <a:p>
            <a:pPr marL="230188" indent="-230188">
              <a:buFont typeface="Arial" panose="020B0604020202020204" pitchFamily="34" charset="0"/>
              <a:buChar char="•"/>
              <a:tabLst>
                <a:tab pos="2286000" algn="l"/>
              </a:tabLst>
            </a:pPr>
            <a:r>
              <a:rPr lang="en-US" sz="2200" b="1" dirty="0">
                <a:latin typeface="+mj-lt"/>
              </a:rPr>
              <a:t>Dragon (Devil &amp; Satan) &amp; angels cast out</a:t>
            </a:r>
          </a:p>
          <a:p>
            <a:pPr marL="230188" indent="-230188">
              <a:buFont typeface="Arial" panose="020B0604020202020204" pitchFamily="34" charset="0"/>
              <a:buChar char="•"/>
              <a:tabLst>
                <a:tab pos="2286000" algn="l"/>
              </a:tabLst>
            </a:pPr>
            <a:r>
              <a:rPr lang="en-US" sz="2200" b="1" dirty="0">
                <a:latin typeface="+mj-lt"/>
              </a:rPr>
              <a:t>This happens when kingdom was established</a:t>
            </a:r>
          </a:p>
          <a:p>
            <a:pPr marL="230188" indent="-230188">
              <a:buFont typeface="Arial" panose="020B0604020202020204" pitchFamily="34" charset="0"/>
              <a:buChar char="•"/>
              <a:tabLst>
                <a:tab pos="2286000" algn="l"/>
              </a:tabLst>
            </a:pPr>
            <a:r>
              <a:rPr lang="en-US" sz="2200" b="1" dirty="0">
                <a:latin typeface="+mj-lt"/>
              </a:rPr>
              <a:t>Accuser (Satan) cast down; no longer in heaven</a:t>
            </a:r>
          </a:p>
          <a:p>
            <a:pPr marL="230188" indent="-230188">
              <a:buFont typeface="Arial" panose="020B0604020202020204" pitchFamily="34" charset="0"/>
              <a:buChar char="•"/>
              <a:tabLst>
                <a:tab pos="2286000" algn="l"/>
              </a:tabLst>
            </a:pPr>
            <a:r>
              <a:rPr lang="en-US" sz="2200" b="1" dirty="0">
                <a:latin typeface="+mj-lt"/>
              </a:rPr>
              <a:t>Saints overcome by blood, word, giving lives</a:t>
            </a:r>
          </a:p>
          <a:p>
            <a:pPr marL="230188" indent="-230188">
              <a:buFont typeface="Arial" panose="020B0604020202020204" pitchFamily="34" charset="0"/>
              <a:buChar char="•"/>
              <a:tabLst>
                <a:tab pos="2286000" algn="l"/>
              </a:tabLst>
            </a:pPr>
            <a:r>
              <a:rPr lang="en-US" sz="2200" b="1" dirty="0">
                <a:latin typeface="+mj-lt"/>
              </a:rPr>
              <a:t>Satan great wrath against saints; a short time</a:t>
            </a:r>
          </a:p>
          <a:p>
            <a:pPr marL="230188" indent="-230188">
              <a:buFont typeface="Arial" panose="020B0604020202020204" pitchFamily="34" charset="0"/>
              <a:buChar char="•"/>
              <a:tabLst>
                <a:tab pos="2286000" algn="l"/>
              </a:tabLst>
            </a:pPr>
            <a:r>
              <a:rPr lang="en-US" sz="2200" b="1" dirty="0">
                <a:latin typeface="+mj-lt"/>
              </a:rPr>
              <a:t>Persecutes woman who is given wings to fly to wilderness for 3 ½ times</a:t>
            </a:r>
          </a:p>
          <a:p>
            <a:pPr marL="230188" indent="-230188">
              <a:buFont typeface="Arial" panose="020B0604020202020204" pitchFamily="34" charset="0"/>
              <a:buChar char="•"/>
              <a:tabLst>
                <a:tab pos="2286000" algn="l"/>
              </a:tabLst>
            </a:pPr>
            <a:r>
              <a:rPr lang="en-US" sz="2200" b="1" dirty="0">
                <a:latin typeface="+mj-lt"/>
              </a:rPr>
              <a:t>Nourished by God from presence of serpent</a:t>
            </a:r>
          </a:p>
        </p:txBody>
      </p:sp>
    </p:spTree>
    <p:extLst>
      <p:ext uri="{BB962C8B-B14F-4D97-AF65-F5344CB8AC3E}">
        <p14:creationId xmlns:p14="http://schemas.microsoft.com/office/powerpoint/2010/main" val="1651262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9571851"/>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11  And they overcame him by the blood of the Lamb and by the word of their testimony, and they did not love their lives to the death. </a:t>
            </a:r>
          </a:p>
          <a:p>
            <a:pPr algn="just"/>
            <a:r>
              <a:rPr lang="en-US" sz="2200" b="1" dirty="0">
                <a:solidFill>
                  <a:schemeClr val="bg1"/>
                </a:solidFill>
                <a:latin typeface="+mj-lt"/>
              </a:rPr>
              <a:t>  12  Therefore rejoice, O heavens, and you who dwell in them! Woe to the inhabitants of the earth and the sea! For the devil has come down to you, having great wrath, because he knows that he has a short time." </a:t>
            </a:r>
          </a:p>
          <a:p>
            <a:pPr algn="just"/>
            <a:r>
              <a:rPr lang="en-US" sz="2200" b="1" dirty="0">
                <a:solidFill>
                  <a:schemeClr val="bg1"/>
                </a:solidFill>
                <a:latin typeface="+mj-lt"/>
              </a:rPr>
              <a:t>  13  Now when the dragon saw that he had been cast to the earth, he persecuted the woman who gave birth to the male Child. </a:t>
            </a:r>
          </a:p>
          <a:p>
            <a:pPr algn="just"/>
            <a:r>
              <a:rPr lang="en-US" sz="2200" b="1" dirty="0">
                <a:solidFill>
                  <a:schemeClr val="bg1"/>
                </a:solidFill>
                <a:latin typeface="+mj-lt"/>
              </a:rPr>
              <a:t>  14  But the woman was given two wings of a great eagle, that she might fly into the wilderness to her place, where she is nourished for a time and times and half a time, from the presence of the serpent. </a:t>
            </a:r>
          </a:p>
          <a:p>
            <a:pPr algn="just"/>
            <a:r>
              <a:rPr lang="en-US" sz="2200" b="1" dirty="0">
                <a:solidFill>
                  <a:schemeClr val="bg1"/>
                </a:solidFill>
                <a:latin typeface="+mj-lt"/>
              </a:rPr>
              <a:t>  15  So the serpent spewed water out of his mouth like a flood after the woman, that he might cause her to be carried away by the flood. </a:t>
            </a:r>
          </a:p>
          <a:p>
            <a:pPr algn="just"/>
            <a:r>
              <a:rPr lang="en-US" sz="2200" b="1" dirty="0">
                <a:solidFill>
                  <a:schemeClr val="bg1"/>
                </a:solidFill>
                <a:latin typeface="+mj-lt"/>
              </a:rPr>
              <a:t>  16  But the earth helped the woman, and the earth opened its mouth and swallowed up the flood which the dragon had spewed out of his mouth. </a:t>
            </a:r>
          </a:p>
          <a:p>
            <a:pPr algn="just"/>
            <a:r>
              <a:rPr lang="en-US" sz="2200" b="1" dirty="0">
                <a:solidFill>
                  <a:schemeClr val="bg1"/>
                </a:solidFill>
                <a:latin typeface="+mj-lt"/>
              </a:rPr>
              <a:t>  17  And the dragon was enraged with the woman, and he went to make war with the rest of her offspring, who keep the commandments of God and have the testimony of Jesus Christ. </a:t>
            </a: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794533"/>
            <a:ext cx="6011855" cy="5847755"/>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a:p>
            <a:pPr marL="230188" indent="-230188">
              <a:buFont typeface="Arial" panose="020B0604020202020204" pitchFamily="34" charset="0"/>
              <a:buChar char="•"/>
              <a:tabLst>
                <a:tab pos="2286000" algn="l"/>
              </a:tabLst>
            </a:pPr>
            <a:r>
              <a:rPr lang="en-US" sz="2200" b="1" dirty="0">
                <a:latin typeface="+mj-lt"/>
              </a:rPr>
              <a:t>War in heaven Michael defeat dragon</a:t>
            </a:r>
          </a:p>
          <a:p>
            <a:pPr marL="230188" indent="-230188">
              <a:buFont typeface="Arial" panose="020B0604020202020204" pitchFamily="34" charset="0"/>
              <a:buChar char="•"/>
              <a:tabLst>
                <a:tab pos="2286000" algn="l"/>
              </a:tabLst>
            </a:pPr>
            <a:r>
              <a:rPr lang="en-US" sz="2200" b="1" dirty="0">
                <a:latin typeface="+mj-lt"/>
              </a:rPr>
              <a:t>Dragon (Devil &amp; Satan) &amp; angels cast out</a:t>
            </a:r>
          </a:p>
          <a:p>
            <a:pPr marL="230188" indent="-230188">
              <a:buFont typeface="Arial" panose="020B0604020202020204" pitchFamily="34" charset="0"/>
              <a:buChar char="•"/>
              <a:tabLst>
                <a:tab pos="2286000" algn="l"/>
              </a:tabLst>
            </a:pPr>
            <a:r>
              <a:rPr lang="en-US" sz="2200" b="1" dirty="0">
                <a:latin typeface="+mj-lt"/>
              </a:rPr>
              <a:t>This happens when kingdom was established</a:t>
            </a:r>
          </a:p>
          <a:p>
            <a:pPr marL="230188" indent="-230188">
              <a:buFont typeface="Arial" panose="020B0604020202020204" pitchFamily="34" charset="0"/>
              <a:buChar char="•"/>
              <a:tabLst>
                <a:tab pos="2286000" algn="l"/>
              </a:tabLst>
            </a:pPr>
            <a:r>
              <a:rPr lang="en-US" sz="2200" b="1" dirty="0">
                <a:latin typeface="+mj-lt"/>
              </a:rPr>
              <a:t>Accuser (Satan) cast down; no longer in heaven</a:t>
            </a:r>
          </a:p>
          <a:p>
            <a:pPr marL="230188" indent="-230188">
              <a:buFont typeface="Arial" panose="020B0604020202020204" pitchFamily="34" charset="0"/>
              <a:buChar char="•"/>
              <a:tabLst>
                <a:tab pos="2286000" algn="l"/>
              </a:tabLst>
            </a:pPr>
            <a:r>
              <a:rPr lang="en-US" sz="2200" b="1" dirty="0">
                <a:latin typeface="+mj-lt"/>
              </a:rPr>
              <a:t>Saints overcome by blood, word, giving lives</a:t>
            </a:r>
          </a:p>
          <a:p>
            <a:pPr marL="230188" indent="-230188">
              <a:buFont typeface="Arial" panose="020B0604020202020204" pitchFamily="34" charset="0"/>
              <a:buChar char="•"/>
              <a:tabLst>
                <a:tab pos="2286000" algn="l"/>
              </a:tabLst>
            </a:pPr>
            <a:r>
              <a:rPr lang="en-US" sz="2200" b="1" dirty="0">
                <a:latin typeface="+mj-lt"/>
              </a:rPr>
              <a:t>Satan great wrath against saints; a short time</a:t>
            </a:r>
          </a:p>
          <a:p>
            <a:pPr marL="230188" indent="-230188">
              <a:buFont typeface="Arial" panose="020B0604020202020204" pitchFamily="34" charset="0"/>
              <a:buChar char="•"/>
              <a:tabLst>
                <a:tab pos="2286000" algn="l"/>
              </a:tabLst>
            </a:pPr>
            <a:r>
              <a:rPr lang="en-US" sz="2200" b="1" dirty="0">
                <a:latin typeface="+mj-lt"/>
              </a:rPr>
              <a:t>Persecutes woman who is given wings to fly to wilderness for 3 ½ times</a:t>
            </a:r>
          </a:p>
          <a:p>
            <a:pPr marL="230188" indent="-230188">
              <a:buFont typeface="Arial" panose="020B0604020202020204" pitchFamily="34" charset="0"/>
              <a:buChar char="•"/>
              <a:tabLst>
                <a:tab pos="2286000" algn="l"/>
              </a:tabLst>
            </a:pPr>
            <a:r>
              <a:rPr lang="en-US" sz="2200" b="1" dirty="0">
                <a:latin typeface="+mj-lt"/>
              </a:rPr>
              <a:t>Nourished by God from presence of serpent</a:t>
            </a:r>
          </a:p>
        </p:txBody>
      </p:sp>
    </p:spTree>
    <p:extLst>
      <p:ext uri="{BB962C8B-B14F-4D97-AF65-F5344CB8AC3E}">
        <p14:creationId xmlns:p14="http://schemas.microsoft.com/office/powerpoint/2010/main" val="3428421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15  So the serpent spewed water out of his mouth like a flood after the woman, that he might cause her to be carried away by the flood. </a:t>
            </a:r>
          </a:p>
          <a:p>
            <a:pPr algn="just"/>
            <a:r>
              <a:rPr lang="en-US" sz="2200" b="1" dirty="0">
                <a:solidFill>
                  <a:schemeClr val="bg1"/>
                </a:solidFill>
                <a:latin typeface="+mj-lt"/>
              </a:rPr>
              <a:t>  16  But the earth helped the woman, and the earth opened its mouth and swallowed up the flood which the dragon had spewed out of his mouth. </a:t>
            </a:r>
          </a:p>
          <a:p>
            <a:pPr algn="just"/>
            <a:r>
              <a:rPr lang="en-US" sz="2200" b="1" dirty="0">
                <a:solidFill>
                  <a:schemeClr val="bg1"/>
                </a:solidFill>
                <a:latin typeface="+mj-lt"/>
              </a:rPr>
              <a:t>  17  And the dragon was enraged with the woman, and he went to make war with the rest of her offspring, who keep the commandments of God and have the testimony of Jesus Christ.</a:t>
            </a: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endParaRPr lang="en-US" sz="2200" b="1" dirty="0">
              <a:solidFill>
                <a:schemeClr val="bg1"/>
              </a:solidFill>
              <a:latin typeface="+mj-lt"/>
            </a:endParaRPr>
          </a:p>
          <a:p>
            <a:pPr algn="just"/>
            <a:r>
              <a:rPr lang="en-US" sz="2200" b="1" dirty="0">
                <a:solidFill>
                  <a:schemeClr val="bg1"/>
                </a:solidFill>
                <a:latin typeface="+mj-lt"/>
              </a:rPr>
              <a:t> </a:t>
            </a: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794533"/>
            <a:ext cx="6011855" cy="6186309"/>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a:p>
            <a:pPr marL="230188" indent="-230188">
              <a:buFont typeface="Arial" panose="020B0604020202020204" pitchFamily="34" charset="0"/>
              <a:buChar char="•"/>
              <a:tabLst>
                <a:tab pos="2286000" algn="l"/>
              </a:tabLst>
            </a:pPr>
            <a:r>
              <a:rPr lang="en-US" sz="2200" b="1" dirty="0">
                <a:latin typeface="+mj-lt"/>
              </a:rPr>
              <a:t>War in heaven Michael defeat dragon</a:t>
            </a:r>
          </a:p>
          <a:p>
            <a:pPr marL="230188" indent="-230188">
              <a:buFont typeface="Arial" panose="020B0604020202020204" pitchFamily="34" charset="0"/>
              <a:buChar char="•"/>
              <a:tabLst>
                <a:tab pos="2286000" algn="l"/>
              </a:tabLst>
            </a:pPr>
            <a:r>
              <a:rPr lang="en-US" sz="2200" b="1" dirty="0">
                <a:latin typeface="+mj-lt"/>
              </a:rPr>
              <a:t>Dragon (Devil &amp; Satan) &amp; angels cast out</a:t>
            </a:r>
          </a:p>
          <a:p>
            <a:pPr marL="230188" indent="-230188">
              <a:buFont typeface="Arial" panose="020B0604020202020204" pitchFamily="34" charset="0"/>
              <a:buChar char="•"/>
              <a:tabLst>
                <a:tab pos="2286000" algn="l"/>
              </a:tabLst>
            </a:pPr>
            <a:r>
              <a:rPr lang="en-US" sz="2200" b="1" dirty="0">
                <a:latin typeface="+mj-lt"/>
              </a:rPr>
              <a:t>This happens when kingdom was established</a:t>
            </a:r>
          </a:p>
          <a:p>
            <a:pPr marL="230188" indent="-230188">
              <a:buFont typeface="Arial" panose="020B0604020202020204" pitchFamily="34" charset="0"/>
              <a:buChar char="•"/>
              <a:tabLst>
                <a:tab pos="2286000" algn="l"/>
              </a:tabLst>
            </a:pPr>
            <a:r>
              <a:rPr lang="en-US" sz="2200" b="1" dirty="0">
                <a:latin typeface="+mj-lt"/>
              </a:rPr>
              <a:t>Accuser (Satan) cast down; no longer in heaven</a:t>
            </a:r>
          </a:p>
          <a:p>
            <a:pPr marL="230188" indent="-230188">
              <a:buFont typeface="Arial" panose="020B0604020202020204" pitchFamily="34" charset="0"/>
              <a:buChar char="•"/>
              <a:tabLst>
                <a:tab pos="2286000" algn="l"/>
              </a:tabLst>
            </a:pPr>
            <a:r>
              <a:rPr lang="en-US" sz="2200" b="1" dirty="0">
                <a:latin typeface="+mj-lt"/>
              </a:rPr>
              <a:t>Saints overcome by blood, word, giving lives</a:t>
            </a:r>
          </a:p>
          <a:p>
            <a:pPr marL="230188" indent="-230188">
              <a:buFont typeface="Arial" panose="020B0604020202020204" pitchFamily="34" charset="0"/>
              <a:buChar char="•"/>
              <a:tabLst>
                <a:tab pos="2286000" algn="l"/>
              </a:tabLst>
            </a:pPr>
            <a:r>
              <a:rPr lang="en-US" sz="2200" b="1" dirty="0">
                <a:latin typeface="+mj-lt"/>
              </a:rPr>
              <a:t>Satan great wrath against saints; a short time</a:t>
            </a:r>
          </a:p>
          <a:p>
            <a:pPr marL="230188" indent="-230188">
              <a:buFont typeface="Arial" panose="020B0604020202020204" pitchFamily="34" charset="0"/>
              <a:buChar char="•"/>
              <a:tabLst>
                <a:tab pos="2286000" algn="l"/>
              </a:tabLst>
            </a:pPr>
            <a:r>
              <a:rPr lang="en-US" sz="2200" b="1" dirty="0">
                <a:latin typeface="+mj-lt"/>
              </a:rPr>
              <a:t>Persecutes woman and rest of her children (17)</a:t>
            </a:r>
          </a:p>
          <a:p>
            <a:pPr marL="230188" indent="-230188">
              <a:buFont typeface="Arial" panose="020B0604020202020204" pitchFamily="34" charset="0"/>
              <a:buChar char="•"/>
              <a:tabLst>
                <a:tab pos="2286000" algn="l"/>
              </a:tabLst>
            </a:pPr>
            <a:endParaRPr lang="en-US" sz="2200" b="1" dirty="0">
              <a:latin typeface="+mj-lt"/>
            </a:endParaRPr>
          </a:p>
          <a:p>
            <a:pPr marL="230188" indent="-230188">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2272873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23220"/>
          </a:xfrm>
          <a:prstGeom prst="rect">
            <a:avLst/>
          </a:prstGeom>
          <a:noFill/>
        </p:spPr>
        <p:txBody>
          <a:bodyPr wrap="square" rtlCol="0">
            <a:spAutoFit/>
          </a:bodyPr>
          <a:lstStyle/>
          <a:p>
            <a:pPr algn="ctr"/>
            <a:r>
              <a:rPr lang="en-US" sz="2800" b="1" dirty="0">
                <a:latin typeface="+mj-lt"/>
              </a:rPr>
              <a:t>Chapter Twelve—Jesus/Satan/Church</a:t>
            </a:r>
          </a:p>
        </p:txBody>
      </p:sp>
      <p:sp>
        <p:nvSpPr>
          <p:cNvPr id="4" name="TextBox 3">
            <a:extLst>
              <a:ext uri="{FF2B5EF4-FFF2-40B4-BE49-F238E27FC236}">
                <a16:creationId xmlns:a16="http://schemas.microsoft.com/office/drawing/2014/main" id="{C0ABCD2B-FAB8-438C-905E-8A88A1B376A6}"/>
              </a:ext>
            </a:extLst>
          </p:cNvPr>
          <p:cNvSpPr txBox="1"/>
          <p:nvPr/>
        </p:nvSpPr>
        <p:spPr>
          <a:xfrm>
            <a:off x="6225310" y="211869"/>
            <a:ext cx="5722180" cy="9571851"/>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11  And they overcame him by the blood of the Lamb and by the word of their testimony, and they did not love their lives to the death. </a:t>
            </a:r>
          </a:p>
          <a:p>
            <a:pPr algn="just"/>
            <a:r>
              <a:rPr lang="en-US" sz="2200" b="1" dirty="0">
                <a:solidFill>
                  <a:schemeClr val="bg1"/>
                </a:solidFill>
                <a:latin typeface="+mj-lt"/>
              </a:rPr>
              <a:t>  12  Therefore rejoice, O heavens, and you who dwell in them! Woe to the inhabitants of the earth and the sea! For the devil has come down to you, having great wrath, because he knows that he has a short time." </a:t>
            </a:r>
          </a:p>
          <a:p>
            <a:pPr algn="just"/>
            <a:r>
              <a:rPr lang="en-US" sz="2200" b="1" dirty="0">
                <a:solidFill>
                  <a:schemeClr val="bg1"/>
                </a:solidFill>
                <a:latin typeface="+mj-lt"/>
              </a:rPr>
              <a:t>  13  Now when the dragon saw that he had been cast to the earth, he persecuted the woman who gave birth to the male Child. </a:t>
            </a:r>
          </a:p>
          <a:p>
            <a:pPr algn="just"/>
            <a:r>
              <a:rPr lang="en-US" sz="2200" b="1" dirty="0">
                <a:solidFill>
                  <a:schemeClr val="bg1"/>
                </a:solidFill>
                <a:latin typeface="+mj-lt"/>
              </a:rPr>
              <a:t>  14  But the woman was given two wings of a great eagle, that she might fly into the wilderness to her place, where she is nourished for a time and times and half a time, from the presence of the serpent. </a:t>
            </a:r>
          </a:p>
          <a:p>
            <a:pPr algn="just"/>
            <a:r>
              <a:rPr lang="en-US" sz="2200" b="1" dirty="0">
                <a:solidFill>
                  <a:schemeClr val="bg1"/>
                </a:solidFill>
                <a:latin typeface="+mj-lt"/>
              </a:rPr>
              <a:t>  15  So the serpent spewed water out of his mouth like a flood after the woman, that he might cause her to be carried away by the flood. </a:t>
            </a:r>
          </a:p>
          <a:p>
            <a:pPr algn="just"/>
            <a:r>
              <a:rPr lang="en-US" sz="2200" b="1" dirty="0">
                <a:solidFill>
                  <a:schemeClr val="bg1"/>
                </a:solidFill>
                <a:latin typeface="+mj-lt"/>
              </a:rPr>
              <a:t>  16  But the earth helped the woman, and the earth opened its mouth and swallowed up the flood which the dragon had spewed out of his mouth. </a:t>
            </a:r>
          </a:p>
          <a:p>
            <a:pPr algn="just"/>
            <a:r>
              <a:rPr lang="en-US" sz="2200" b="1" dirty="0">
                <a:solidFill>
                  <a:schemeClr val="bg1"/>
                </a:solidFill>
                <a:latin typeface="+mj-lt"/>
              </a:rPr>
              <a:t>  17  And the dragon was enraged with the woman, and he went to make war with the rest of her offspring, who keep the commandments of God and have the testimony of Jesus Christ. </a:t>
            </a:r>
          </a:p>
        </p:txBody>
      </p:sp>
      <p:sp>
        <p:nvSpPr>
          <p:cNvPr id="7" name="TextBox 6">
            <a:extLst>
              <a:ext uri="{FF2B5EF4-FFF2-40B4-BE49-F238E27FC236}">
                <a16:creationId xmlns:a16="http://schemas.microsoft.com/office/drawing/2014/main" id="{D0D64047-FF29-42A8-BD41-85625C1E25E8}"/>
              </a:ext>
            </a:extLst>
          </p:cNvPr>
          <p:cNvSpPr txBox="1"/>
          <p:nvPr/>
        </p:nvSpPr>
        <p:spPr>
          <a:xfrm>
            <a:off x="213455" y="794533"/>
            <a:ext cx="6011855" cy="5847755"/>
          </a:xfrm>
          <a:prstGeom prst="rect">
            <a:avLst/>
          </a:prstGeom>
          <a:noFill/>
        </p:spPr>
        <p:txBody>
          <a:bodyPr wrap="square" rtlCol="0">
            <a:spAutoFit/>
          </a:bodyPr>
          <a:lstStyle/>
          <a:p>
            <a:pPr marL="230188" indent="-230188">
              <a:buFont typeface="Arial" panose="020B0604020202020204" pitchFamily="34" charset="0"/>
              <a:buChar char="•"/>
              <a:tabLst>
                <a:tab pos="2286000" algn="l"/>
              </a:tabLst>
            </a:pPr>
            <a:r>
              <a:rPr lang="en-US" sz="2200" b="1" dirty="0">
                <a:latin typeface="+mj-lt"/>
              </a:rPr>
              <a:t>Great Sign (figurative) –Woman on moon</a:t>
            </a:r>
          </a:p>
          <a:p>
            <a:pPr marL="230188" indent="-230188">
              <a:tabLst>
                <a:tab pos="2286000" algn="l"/>
              </a:tabLst>
            </a:pPr>
            <a:r>
              <a:rPr lang="en-US" sz="2200" b="1" dirty="0">
                <a:latin typeface="+mj-lt"/>
              </a:rPr>
              <a:t>       - Clothed with sun, stars, standing on moon</a:t>
            </a:r>
          </a:p>
          <a:p>
            <a:pPr marL="230188" indent="-230188">
              <a:tabLst>
                <a:tab pos="2286000" algn="l"/>
              </a:tabLst>
            </a:pPr>
            <a:r>
              <a:rPr lang="en-US" sz="2200" b="1" dirty="0">
                <a:latin typeface="+mj-lt"/>
              </a:rPr>
              <a:t>       - Giving birth</a:t>
            </a:r>
          </a:p>
          <a:p>
            <a:pPr marL="230188" indent="-230188">
              <a:buFont typeface="Arial" panose="020B0604020202020204" pitchFamily="34" charset="0"/>
              <a:buChar char="•"/>
              <a:tabLst>
                <a:tab pos="2286000" algn="l"/>
              </a:tabLst>
            </a:pPr>
            <a:r>
              <a:rPr lang="en-US" sz="2200" b="1" dirty="0">
                <a:latin typeface="+mj-lt"/>
              </a:rPr>
              <a:t>Dragon—red, 7 heads, 10 horns, 7 crowns</a:t>
            </a:r>
          </a:p>
          <a:p>
            <a:pPr marL="230188" indent="-230188">
              <a:buFont typeface="Arial" panose="020B0604020202020204" pitchFamily="34" charset="0"/>
              <a:buChar char="•"/>
              <a:tabLst>
                <a:tab pos="2286000" algn="l"/>
              </a:tabLst>
            </a:pPr>
            <a:r>
              <a:rPr lang="en-US" sz="2200" b="1" dirty="0">
                <a:latin typeface="+mj-lt"/>
              </a:rPr>
              <a:t>Cast down 1/3 stars; ready to devour child</a:t>
            </a:r>
          </a:p>
          <a:p>
            <a:pPr marL="230188" indent="-230188">
              <a:buFont typeface="Arial" panose="020B0604020202020204" pitchFamily="34" charset="0"/>
              <a:buChar char="•"/>
              <a:tabLst>
                <a:tab pos="2286000" algn="l"/>
              </a:tabLst>
            </a:pPr>
            <a:r>
              <a:rPr lang="en-US" sz="2200" b="1" dirty="0">
                <a:latin typeface="+mj-lt"/>
              </a:rPr>
              <a:t>Child to rule nations with rod of Iron (Psa. 2)</a:t>
            </a:r>
          </a:p>
          <a:p>
            <a:pPr marL="230188" indent="-230188">
              <a:buFont typeface="Arial" panose="020B0604020202020204" pitchFamily="34" charset="0"/>
              <a:buChar char="•"/>
              <a:tabLst>
                <a:tab pos="2286000" algn="l"/>
              </a:tabLst>
            </a:pPr>
            <a:r>
              <a:rPr lang="en-US" sz="2200" b="1" dirty="0">
                <a:latin typeface="+mj-lt"/>
              </a:rPr>
              <a:t>Child ascends to heaven; woman to wilderness</a:t>
            </a:r>
          </a:p>
          <a:p>
            <a:pPr marL="230188" indent="-230188">
              <a:buFont typeface="Arial" panose="020B0604020202020204" pitchFamily="34" charset="0"/>
              <a:buChar char="•"/>
              <a:tabLst>
                <a:tab pos="2286000" algn="l"/>
              </a:tabLst>
            </a:pPr>
            <a:r>
              <a:rPr lang="en-US" sz="2200" b="1" dirty="0">
                <a:latin typeface="+mj-lt"/>
              </a:rPr>
              <a:t>Woman feed by God for 1260 days</a:t>
            </a:r>
          </a:p>
          <a:p>
            <a:pPr marL="230188" indent="-230188">
              <a:buFont typeface="Arial" panose="020B0604020202020204" pitchFamily="34" charset="0"/>
              <a:buChar char="•"/>
              <a:tabLst>
                <a:tab pos="2286000" algn="l"/>
              </a:tabLst>
            </a:pPr>
            <a:r>
              <a:rPr lang="en-US" sz="2200" b="1" dirty="0">
                <a:latin typeface="+mj-lt"/>
              </a:rPr>
              <a:t>War in heaven Michael defeat dragon</a:t>
            </a:r>
          </a:p>
          <a:p>
            <a:pPr marL="230188" indent="-230188">
              <a:buFont typeface="Arial" panose="020B0604020202020204" pitchFamily="34" charset="0"/>
              <a:buChar char="•"/>
              <a:tabLst>
                <a:tab pos="2286000" algn="l"/>
              </a:tabLst>
            </a:pPr>
            <a:r>
              <a:rPr lang="en-US" sz="2200" b="1" dirty="0">
                <a:latin typeface="+mj-lt"/>
              </a:rPr>
              <a:t>Dragon (Devil &amp; Satan) &amp; angels cast out</a:t>
            </a:r>
          </a:p>
          <a:p>
            <a:pPr marL="230188" indent="-230188">
              <a:buFont typeface="Arial" panose="020B0604020202020204" pitchFamily="34" charset="0"/>
              <a:buChar char="•"/>
              <a:tabLst>
                <a:tab pos="2286000" algn="l"/>
              </a:tabLst>
            </a:pPr>
            <a:r>
              <a:rPr lang="en-US" sz="2200" b="1" dirty="0">
                <a:latin typeface="+mj-lt"/>
              </a:rPr>
              <a:t>This happens when kingdom was established</a:t>
            </a:r>
          </a:p>
          <a:p>
            <a:pPr marL="230188" indent="-230188">
              <a:buFont typeface="Arial" panose="020B0604020202020204" pitchFamily="34" charset="0"/>
              <a:buChar char="•"/>
              <a:tabLst>
                <a:tab pos="2286000" algn="l"/>
              </a:tabLst>
            </a:pPr>
            <a:r>
              <a:rPr lang="en-US" sz="2200" b="1" dirty="0">
                <a:latin typeface="+mj-lt"/>
              </a:rPr>
              <a:t>Accuser (Satan) cast down; no longer in heaven</a:t>
            </a:r>
          </a:p>
          <a:p>
            <a:pPr marL="230188" indent="-230188">
              <a:buFont typeface="Arial" panose="020B0604020202020204" pitchFamily="34" charset="0"/>
              <a:buChar char="•"/>
              <a:tabLst>
                <a:tab pos="2286000" algn="l"/>
              </a:tabLst>
            </a:pPr>
            <a:r>
              <a:rPr lang="en-US" sz="2200" b="1" dirty="0">
                <a:latin typeface="+mj-lt"/>
              </a:rPr>
              <a:t>Saints overcome by blood, word, giving lives</a:t>
            </a:r>
          </a:p>
          <a:p>
            <a:pPr marL="230188" indent="-230188">
              <a:buFont typeface="Arial" panose="020B0604020202020204" pitchFamily="34" charset="0"/>
              <a:buChar char="•"/>
              <a:tabLst>
                <a:tab pos="2286000" algn="l"/>
              </a:tabLst>
            </a:pPr>
            <a:r>
              <a:rPr lang="en-US" sz="2200" b="1" dirty="0">
                <a:latin typeface="+mj-lt"/>
              </a:rPr>
              <a:t>Satan great wrath against saints; a short time</a:t>
            </a:r>
          </a:p>
          <a:p>
            <a:pPr marL="230188" indent="-230188">
              <a:buFont typeface="Arial" panose="020B0604020202020204" pitchFamily="34" charset="0"/>
              <a:buChar char="•"/>
              <a:tabLst>
                <a:tab pos="2286000" algn="l"/>
              </a:tabLst>
            </a:pPr>
            <a:r>
              <a:rPr lang="en-US" sz="2200" b="1" dirty="0">
                <a:latin typeface="+mj-lt"/>
              </a:rPr>
              <a:t>Persecutes woman who is given wings to fly to wilderness for 3 ½ times</a:t>
            </a:r>
          </a:p>
          <a:p>
            <a:pPr marL="230188" indent="-230188">
              <a:buFont typeface="Arial" panose="020B0604020202020204" pitchFamily="34" charset="0"/>
              <a:buChar char="•"/>
              <a:tabLst>
                <a:tab pos="2286000" algn="l"/>
              </a:tabLst>
            </a:pPr>
            <a:r>
              <a:rPr lang="en-US" sz="2200" b="1" dirty="0">
                <a:latin typeface="+mj-lt"/>
              </a:rPr>
              <a:t>Nourished by God from presence of serpent</a:t>
            </a:r>
          </a:p>
        </p:txBody>
      </p:sp>
    </p:spTree>
    <p:extLst>
      <p:ext uri="{BB962C8B-B14F-4D97-AF65-F5344CB8AC3E}">
        <p14:creationId xmlns:p14="http://schemas.microsoft.com/office/powerpoint/2010/main" val="1834618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83128" y="211869"/>
            <a:ext cx="6105237" cy="569387"/>
          </a:xfrm>
          <a:prstGeom prst="rect">
            <a:avLst/>
          </a:prstGeom>
          <a:noFill/>
        </p:spPr>
        <p:txBody>
          <a:bodyPr wrap="square" rtlCol="0">
            <a:spAutoFit/>
          </a:bodyPr>
          <a:lstStyle/>
          <a:p>
            <a:pPr algn="ctr"/>
            <a:r>
              <a:rPr lang="en-US" sz="3000" b="1" dirty="0">
                <a:latin typeface="+mj-lt"/>
              </a:rPr>
              <a:t>Chapter Eleven—Measuring Temple</a:t>
            </a:r>
          </a:p>
        </p:txBody>
      </p:sp>
      <p:sp>
        <p:nvSpPr>
          <p:cNvPr id="4" name="TextBox 3">
            <a:extLst>
              <a:ext uri="{FF2B5EF4-FFF2-40B4-BE49-F238E27FC236}">
                <a16:creationId xmlns:a16="http://schemas.microsoft.com/office/drawing/2014/main" id="{C0ABCD2B-FAB8-438C-905E-8A88A1B376A6}"/>
              </a:ext>
            </a:extLst>
          </p:cNvPr>
          <p:cNvSpPr txBox="1"/>
          <p:nvPr/>
        </p:nvSpPr>
        <p:spPr>
          <a:xfrm>
            <a:off x="6096000" y="200704"/>
            <a:ext cx="5851490"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Then I was given a reed like </a:t>
            </a:r>
            <a:r>
              <a:rPr lang="en-US" sz="2200" b="1" dirty="0">
                <a:solidFill>
                  <a:srgbClr val="FFFF00"/>
                </a:solidFill>
                <a:latin typeface="+mj-lt"/>
              </a:rPr>
              <a:t>a measuring rod</a:t>
            </a:r>
            <a:r>
              <a:rPr lang="en-US" sz="2200" b="1" dirty="0">
                <a:solidFill>
                  <a:schemeClr val="bg1"/>
                </a:solidFill>
                <a:latin typeface="+mj-lt"/>
              </a:rPr>
              <a:t>. And the angel stood, saying, "Rise and measure the </a:t>
            </a:r>
            <a:r>
              <a:rPr lang="en-US" sz="2200" b="1" dirty="0">
                <a:solidFill>
                  <a:srgbClr val="FFFF00"/>
                </a:solidFill>
                <a:latin typeface="+mj-lt"/>
              </a:rPr>
              <a:t>temple of God</a:t>
            </a:r>
            <a:r>
              <a:rPr lang="en-US" sz="2200" b="1" dirty="0">
                <a:solidFill>
                  <a:schemeClr val="bg1"/>
                </a:solidFill>
                <a:latin typeface="+mj-lt"/>
              </a:rPr>
              <a:t>, the </a:t>
            </a:r>
            <a:r>
              <a:rPr lang="en-US" sz="2200" b="1" dirty="0">
                <a:solidFill>
                  <a:srgbClr val="FFFF00"/>
                </a:solidFill>
                <a:latin typeface="+mj-lt"/>
              </a:rPr>
              <a:t>altar</a:t>
            </a:r>
            <a:r>
              <a:rPr lang="en-US" sz="2200" b="1" dirty="0">
                <a:solidFill>
                  <a:schemeClr val="bg1"/>
                </a:solidFill>
                <a:latin typeface="+mj-lt"/>
              </a:rPr>
              <a:t>, and those who worship there. </a:t>
            </a:r>
          </a:p>
          <a:p>
            <a:pPr algn="just"/>
            <a:r>
              <a:rPr lang="en-US" sz="2200" b="1" dirty="0">
                <a:solidFill>
                  <a:schemeClr val="bg1"/>
                </a:solidFill>
                <a:latin typeface="+mj-lt"/>
              </a:rPr>
              <a:t>  2  But leave out the court which is outside the temple, and do not measure it, for it has been given to the Gentiles. And they will tread the </a:t>
            </a:r>
            <a:r>
              <a:rPr lang="en-US" sz="2200" b="1" dirty="0">
                <a:solidFill>
                  <a:srgbClr val="FFFF00"/>
                </a:solidFill>
                <a:latin typeface="+mj-lt"/>
              </a:rPr>
              <a:t>holy city </a:t>
            </a:r>
            <a:r>
              <a:rPr lang="en-US" sz="2200" b="1" dirty="0">
                <a:solidFill>
                  <a:schemeClr val="bg1"/>
                </a:solidFill>
                <a:latin typeface="+mj-lt"/>
              </a:rPr>
              <a:t>underfoot for </a:t>
            </a:r>
            <a:r>
              <a:rPr lang="en-US" sz="2200" b="1" dirty="0">
                <a:solidFill>
                  <a:srgbClr val="FFFF00"/>
                </a:solidFill>
                <a:latin typeface="+mj-lt"/>
              </a:rPr>
              <a:t>forty-two months</a:t>
            </a:r>
            <a:r>
              <a:rPr lang="en-US" sz="2200" b="1" dirty="0">
                <a:solidFill>
                  <a:schemeClr val="bg1"/>
                </a:solidFill>
                <a:latin typeface="+mj-lt"/>
              </a:rPr>
              <a:t>. </a:t>
            </a:r>
          </a:p>
          <a:p>
            <a:pPr algn="just"/>
            <a:r>
              <a:rPr lang="en-US" sz="2200" b="1" dirty="0">
                <a:solidFill>
                  <a:schemeClr val="bg1"/>
                </a:solidFill>
                <a:latin typeface="+mj-lt"/>
              </a:rPr>
              <a:t>  3  And I will give power to my two witnesses, and they will prophesy </a:t>
            </a:r>
            <a:r>
              <a:rPr lang="en-US" sz="2200" b="1" dirty="0">
                <a:solidFill>
                  <a:srgbClr val="FFFF00"/>
                </a:solidFill>
                <a:latin typeface="+mj-lt"/>
              </a:rPr>
              <a:t>one thousand two hundred and sixty days</a:t>
            </a:r>
            <a:r>
              <a:rPr lang="en-US" sz="2200" b="1" dirty="0">
                <a:solidFill>
                  <a:schemeClr val="bg1"/>
                </a:solidFill>
                <a:latin typeface="+mj-lt"/>
              </a:rPr>
              <a:t>, clothed in sackcloth." </a:t>
            </a:r>
          </a:p>
          <a:p>
            <a:pPr algn="just"/>
            <a:r>
              <a:rPr lang="en-US" sz="2200" b="1" dirty="0">
                <a:solidFill>
                  <a:schemeClr val="bg1"/>
                </a:solidFill>
                <a:latin typeface="+mj-lt"/>
              </a:rPr>
              <a:t>  4  These are the two olive trees and the two lampstands standing before the God of the earth. </a:t>
            </a:r>
          </a:p>
          <a:p>
            <a:pPr algn="just"/>
            <a:r>
              <a:rPr lang="en-US" sz="2200" b="1" dirty="0">
                <a:solidFill>
                  <a:schemeClr val="bg1"/>
                </a:solidFill>
                <a:latin typeface="+mj-lt"/>
              </a:rPr>
              <a:t>  5  And if anyone wants to harm them, fire proceeds from their mouth and devours their enemies. And if anyone wants to harm them, he must be killed in this manner. </a:t>
            </a:r>
            <a:endParaRPr lang="en-US" sz="2300" dirty="0">
              <a:solidFill>
                <a:srgbClr val="FFFF00"/>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41163" y="794533"/>
            <a:ext cx="5778637" cy="1446550"/>
          </a:xfrm>
          <a:prstGeom prst="rect">
            <a:avLst/>
          </a:prstGeom>
          <a:noFill/>
        </p:spPr>
        <p:txBody>
          <a:bodyPr wrap="square" rtlCol="0">
            <a:spAutoFit/>
          </a:bodyPr>
          <a:lstStyle/>
          <a:p>
            <a:pPr marL="285750" indent="-285750">
              <a:buFont typeface="Arial" panose="020B0604020202020204" pitchFamily="34" charset="0"/>
              <a:buChar char="•"/>
              <a:tabLst>
                <a:tab pos="2286000" algn="l"/>
              </a:tabLst>
            </a:pPr>
            <a:r>
              <a:rPr lang="en-US" sz="2200" b="1" dirty="0">
                <a:latin typeface="+mj-lt"/>
              </a:rPr>
              <a:t>Measure temple, altar, worshipers</a:t>
            </a:r>
          </a:p>
          <a:p>
            <a:pPr marL="285750" indent="-285750">
              <a:buFont typeface="Arial" panose="020B0604020202020204" pitchFamily="34" charset="0"/>
              <a:buChar char="•"/>
              <a:tabLst>
                <a:tab pos="2286000" algn="l"/>
              </a:tabLst>
            </a:pPr>
            <a:r>
              <a:rPr lang="en-US" sz="2200" b="1" dirty="0">
                <a:latin typeface="+mj-lt"/>
              </a:rPr>
              <a:t>Not the court, given to Gentiles to tread holy city for 42 months (42 X 30 = 1260 days)</a:t>
            </a:r>
          </a:p>
          <a:p>
            <a:pPr marL="285750" indent="-285750">
              <a:buFont typeface="Arial" panose="020B0604020202020204" pitchFamily="34" charset="0"/>
              <a:buChar char="•"/>
              <a:tabLst>
                <a:tab pos="2286000" algn="l"/>
              </a:tabLst>
            </a:pPr>
            <a:r>
              <a:rPr lang="en-US" sz="2200" b="1" dirty="0">
                <a:latin typeface="+mj-lt"/>
              </a:rPr>
              <a:t>Court=Gentiles; Temple=Jews</a:t>
            </a:r>
          </a:p>
        </p:txBody>
      </p:sp>
    </p:spTree>
    <p:extLst>
      <p:ext uri="{BB962C8B-B14F-4D97-AF65-F5344CB8AC3E}">
        <p14:creationId xmlns:p14="http://schemas.microsoft.com/office/powerpoint/2010/main" val="4234614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83128" y="211869"/>
            <a:ext cx="6105237" cy="569387"/>
          </a:xfrm>
          <a:prstGeom prst="rect">
            <a:avLst/>
          </a:prstGeom>
          <a:noFill/>
        </p:spPr>
        <p:txBody>
          <a:bodyPr wrap="square" rtlCol="0">
            <a:spAutoFit/>
          </a:bodyPr>
          <a:lstStyle/>
          <a:p>
            <a:pPr algn="ctr"/>
            <a:r>
              <a:rPr lang="en-US" sz="3000" b="1" dirty="0">
                <a:latin typeface="+mj-lt"/>
              </a:rPr>
              <a:t>Chapter Eleven—Measuring Temple</a:t>
            </a:r>
          </a:p>
        </p:txBody>
      </p:sp>
      <p:sp>
        <p:nvSpPr>
          <p:cNvPr id="4" name="TextBox 3">
            <a:extLst>
              <a:ext uri="{FF2B5EF4-FFF2-40B4-BE49-F238E27FC236}">
                <a16:creationId xmlns:a16="http://schemas.microsoft.com/office/drawing/2014/main" id="{C0ABCD2B-FAB8-438C-905E-8A88A1B376A6}"/>
              </a:ext>
            </a:extLst>
          </p:cNvPr>
          <p:cNvSpPr txBox="1"/>
          <p:nvPr/>
        </p:nvSpPr>
        <p:spPr>
          <a:xfrm>
            <a:off x="6096000" y="200704"/>
            <a:ext cx="5851490"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Then I was given a reed like </a:t>
            </a:r>
            <a:r>
              <a:rPr lang="en-US" sz="2200" b="1" dirty="0">
                <a:solidFill>
                  <a:srgbClr val="FFFF00"/>
                </a:solidFill>
                <a:latin typeface="+mj-lt"/>
              </a:rPr>
              <a:t>a measuring rod</a:t>
            </a:r>
            <a:r>
              <a:rPr lang="en-US" sz="2200" b="1" dirty="0">
                <a:solidFill>
                  <a:schemeClr val="bg1"/>
                </a:solidFill>
                <a:latin typeface="+mj-lt"/>
              </a:rPr>
              <a:t>. And the angel stood, saying, "Rise and measure the </a:t>
            </a:r>
            <a:r>
              <a:rPr lang="en-US" sz="2200" b="1" dirty="0">
                <a:solidFill>
                  <a:srgbClr val="FFFF00"/>
                </a:solidFill>
                <a:latin typeface="+mj-lt"/>
              </a:rPr>
              <a:t>temple of God</a:t>
            </a:r>
            <a:r>
              <a:rPr lang="en-US" sz="2200" b="1" dirty="0">
                <a:solidFill>
                  <a:schemeClr val="bg1"/>
                </a:solidFill>
                <a:latin typeface="+mj-lt"/>
              </a:rPr>
              <a:t>, the </a:t>
            </a:r>
            <a:r>
              <a:rPr lang="en-US" sz="2200" b="1" dirty="0">
                <a:solidFill>
                  <a:srgbClr val="FFFF00"/>
                </a:solidFill>
                <a:latin typeface="+mj-lt"/>
              </a:rPr>
              <a:t>altar</a:t>
            </a:r>
            <a:r>
              <a:rPr lang="en-US" sz="2200" b="1" dirty="0">
                <a:solidFill>
                  <a:schemeClr val="bg1"/>
                </a:solidFill>
                <a:latin typeface="+mj-lt"/>
              </a:rPr>
              <a:t>, and those who worship there. </a:t>
            </a:r>
          </a:p>
          <a:p>
            <a:pPr algn="just"/>
            <a:r>
              <a:rPr lang="en-US" sz="2200" b="1" dirty="0">
                <a:solidFill>
                  <a:schemeClr val="bg1"/>
                </a:solidFill>
                <a:latin typeface="+mj-lt"/>
              </a:rPr>
              <a:t>  2  But leave out the court which is outside the temple, and do not measure it, for it has been given to the Gentiles. And they will tread the </a:t>
            </a:r>
            <a:r>
              <a:rPr lang="en-US" sz="2200" b="1" dirty="0">
                <a:solidFill>
                  <a:srgbClr val="FFFF00"/>
                </a:solidFill>
                <a:latin typeface="+mj-lt"/>
              </a:rPr>
              <a:t>holy city </a:t>
            </a:r>
            <a:r>
              <a:rPr lang="en-US" sz="2200" b="1" dirty="0">
                <a:solidFill>
                  <a:schemeClr val="bg1"/>
                </a:solidFill>
                <a:latin typeface="+mj-lt"/>
              </a:rPr>
              <a:t>underfoot for </a:t>
            </a:r>
            <a:r>
              <a:rPr lang="en-US" sz="2200" b="1" dirty="0">
                <a:solidFill>
                  <a:srgbClr val="FFFF00"/>
                </a:solidFill>
                <a:latin typeface="+mj-lt"/>
              </a:rPr>
              <a:t>forty-two months</a:t>
            </a:r>
            <a:r>
              <a:rPr lang="en-US" sz="2200" b="1" dirty="0">
                <a:solidFill>
                  <a:schemeClr val="bg1"/>
                </a:solidFill>
                <a:latin typeface="+mj-lt"/>
              </a:rPr>
              <a:t>. </a:t>
            </a:r>
          </a:p>
          <a:p>
            <a:pPr algn="just"/>
            <a:r>
              <a:rPr lang="en-US" sz="2200" b="1" dirty="0">
                <a:solidFill>
                  <a:schemeClr val="bg1"/>
                </a:solidFill>
                <a:latin typeface="+mj-lt"/>
              </a:rPr>
              <a:t>  3  And I will give power to my two witnesses, and they will prophesy </a:t>
            </a:r>
            <a:r>
              <a:rPr lang="en-US" sz="2200" b="1" dirty="0">
                <a:solidFill>
                  <a:srgbClr val="FFFF00"/>
                </a:solidFill>
                <a:latin typeface="+mj-lt"/>
              </a:rPr>
              <a:t>one thousand two hundred and sixty days</a:t>
            </a:r>
            <a:r>
              <a:rPr lang="en-US" sz="2200" b="1" dirty="0">
                <a:solidFill>
                  <a:schemeClr val="bg1"/>
                </a:solidFill>
                <a:latin typeface="+mj-lt"/>
              </a:rPr>
              <a:t>, clothed in sackcloth." </a:t>
            </a:r>
          </a:p>
          <a:p>
            <a:pPr algn="just"/>
            <a:r>
              <a:rPr lang="en-US" sz="2200" b="1" dirty="0">
                <a:solidFill>
                  <a:schemeClr val="bg1"/>
                </a:solidFill>
                <a:latin typeface="+mj-lt"/>
              </a:rPr>
              <a:t>  4  These are </a:t>
            </a:r>
            <a:r>
              <a:rPr lang="en-US" sz="2200" b="1" dirty="0">
                <a:solidFill>
                  <a:srgbClr val="FFFF00"/>
                </a:solidFill>
                <a:latin typeface="+mj-lt"/>
              </a:rPr>
              <a:t>the two olive trees </a:t>
            </a:r>
            <a:r>
              <a:rPr lang="en-US" sz="2200" b="1" dirty="0">
                <a:solidFill>
                  <a:schemeClr val="bg1"/>
                </a:solidFill>
                <a:latin typeface="+mj-lt"/>
              </a:rPr>
              <a:t>and the two lampstands standing before the God of the earth. </a:t>
            </a:r>
          </a:p>
          <a:p>
            <a:pPr algn="just"/>
            <a:r>
              <a:rPr lang="en-US" sz="2200" b="1" dirty="0">
                <a:solidFill>
                  <a:schemeClr val="bg1"/>
                </a:solidFill>
                <a:latin typeface="+mj-lt"/>
              </a:rPr>
              <a:t>  5  And if anyone wants to </a:t>
            </a:r>
            <a:r>
              <a:rPr lang="en-US" sz="2200" b="1" dirty="0">
                <a:solidFill>
                  <a:srgbClr val="FFFF00"/>
                </a:solidFill>
                <a:latin typeface="+mj-lt"/>
              </a:rPr>
              <a:t>harm them</a:t>
            </a:r>
            <a:r>
              <a:rPr lang="en-US" sz="2200" b="1" dirty="0">
                <a:solidFill>
                  <a:schemeClr val="bg1"/>
                </a:solidFill>
                <a:latin typeface="+mj-lt"/>
              </a:rPr>
              <a:t>, fire proceeds from their mouth and devours their enemies. And if anyone wants to harm them, he must be killed in this manner. </a:t>
            </a:r>
            <a:endParaRPr lang="en-US" sz="2300" dirty="0">
              <a:solidFill>
                <a:srgbClr val="FFFF00"/>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41163" y="794533"/>
            <a:ext cx="5778637" cy="3139321"/>
          </a:xfrm>
          <a:prstGeom prst="rect">
            <a:avLst/>
          </a:prstGeom>
          <a:noFill/>
        </p:spPr>
        <p:txBody>
          <a:bodyPr wrap="square" rtlCol="0">
            <a:spAutoFit/>
          </a:bodyPr>
          <a:lstStyle/>
          <a:p>
            <a:pPr marL="285750" indent="-285750">
              <a:buFont typeface="Arial" panose="020B0604020202020204" pitchFamily="34" charset="0"/>
              <a:buChar char="•"/>
              <a:tabLst>
                <a:tab pos="2286000" algn="l"/>
              </a:tabLst>
            </a:pPr>
            <a:r>
              <a:rPr lang="en-US" sz="2200" b="1" dirty="0">
                <a:latin typeface="+mj-lt"/>
              </a:rPr>
              <a:t>Measure temple, altar, worshipers</a:t>
            </a:r>
          </a:p>
          <a:p>
            <a:pPr marL="285750" indent="-285750">
              <a:buFont typeface="Arial" panose="020B0604020202020204" pitchFamily="34" charset="0"/>
              <a:buChar char="•"/>
              <a:tabLst>
                <a:tab pos="2286000" algn="l"/>
              </a:tabLst>
            </a:pPr>
            <a:r>
              <a:rPr lang="en-US" sz="2200" b="1" dirty="0">
                <a:latin typeface="+mj-lt"/>
              </a:rPr>
              <a:t>Not the court, given to Gentiles to tread holy city for 42 months (42 X 30 = 1260 days)</a:t>
            </a:r>
          </a:p>
          <a:p>
            <a:pPr marL="285750" indent="-285750">
              <a:buFont typeface="Arial" panose="020B0604020202020204" pitchFamily="34" charset="0"/>
              <a:buChar char="•"/>
              <a:tabLst>
                <a:tab pos="2286000" algn="l"/>
              </a:tabLst>
            </a:pPr>
            <a:r>
              <a:rPr lang="en-US" sz="2200" b="1" dirty="0">
                <a:latin typeface="+mj-lt"/>
              </a:rPr>
              <a:t>Court=Gentiles; Temple=Jews</a:t>
            </a:r>
          </a:p>
          <a:p>
            <a:pPr marL="285750" indent="-285750">
              <a:buFont typeface="Arial" panose="020B0604020202020204" pitchFamily="34" charset="0"/>
              <a:buChar char="•"/>
              <a:tabLst>
                <a:tab pos="2286000" algn="l"/>
              </a:tabLst>
            </a:pPr>
            <a:r>
              <a:rPr lang="en-US" sz="2200" b="1" dirty="0">
                <a:latin typeface="+mj-lt"/>
              </a:rPr>
              <a:t>Two witnesses in holy city (cf. v. 8) speak 42 months (1260 days (42 x 30 = 1260)</a:t>
            </a:r>
          </a:p>
          <a:p>
            <a:pPr marL="285750" indent="-285750">
              <a:buFont typeface="Arial" panose="020B0604020202020204" pitchFamily="34" charset="0"/>
              <a:buChar char="•"/>
              <a:tabLst>
                <a:tab pos="2286000" algn="l"/>
              </a:tabLst>
            </a:pPr>
            <a:r>
              <a:rPr lang="en-US" sz="2200" b="1" dirty="0">
                <a:latin typeface="+mj-lt"/>
              </a:rPr>
              <a:t>They stand as two olive trees before God (cf. Zech. 4)</a:t>
            </a:r>
          </a:p>
          <a:p>
            <a:pPr marL="285750" indent="-285750">
              <a:buFont typeface="Arial" panose="020B0604020202020204" pitchFamily="34" charset="0"/>
              <a:buChar char="•"/>
              <a:tabLst>
                <a:tab pos="2286000" algn="l"/>
              </a:tabLst>
            </a:pPr>
            <a:r>
              <a:rPr lang="en-US" sz="2200" b="1" dirty="0">
                <a:latin typeface="+mj-lt"/>
              </a:rPr>
              <a:t>Harm them=killed by fire from mouths</a:t>
            </a:r>
          </a:p>
        </p:txBody>
      </p:sp>
    </p:spTree>
    <p:extLst>
      <p:ext uri="{BB962C8B-B14F-4D97-AF65-F5344CB8AC3E}">
        <p14:creationId xmlns:p14="http://schemas.microsoft.com/office/powerpoint/2010/main" val="3607001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83128" y="211869"/>
            <a:ext cx="6105237" cy="569387"/>
          </a:xfrm>
          <a:prstGeom prst="rect">
            <a:avLst/>
          </a:prstGeom>
          <a:noFill/>
        </p:spPr>
        <p:txBody>
          <a:bodyPr wrap="square" rtlCol="0">
            <a:spAutoFit/>
          </a:bodyPr>
          <a:lstStyle/>
          <a:p>
            <a:pPr algn="ctr"/>
            <a:r>
              <a:rPr lang="en-US" sz="3000" b="1" dirty="0">
                <a:latin typeface="+mj-lt"/>
              </a:rPr>
              <a:t>Chapter Eleven—Measuring Temple</a:t>
            </a:r>
          </a:p>
        </p:txBody>
      </p:sp>
      <p:sp>
        <p:nvSpPr>
          <p:cNvPr id="4" name="TextBox 3">
            <a:extLst>
              <a:ext uri="{FF2B5EF4-FFF2-40B4-BE49-F238E27FC236}">
                <a16:creationId xmlns:a16="http://schemas.microsoft.com/office/drawing/2014/main" id="{C0ABCD2B-FAB8-438C-905E-8A88A1B376A6}"/>
              </a:ext>
            </a:extLst>
          </p:cNvPr>
          <p:cNvSpPr txBox="1"/>
          <p:nvPr/>
        </p:nvSpPr>
        <p:spPr>
          <a:xfrm>
            <a:off x="6096000" y="200704"/>
            <a:ext cx="5851490" cy="6201698"/>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t>
            </a:r>
            <a:r>
              <a:rPr lang="en-US" sz="2200" b="1" dirty="0">
                <a:solidFill>
                  <a:srgbClr val="FFFF00"/>
                </a:solidFill>
                <a:latin typeface="+mj-lt"/>
              </a:rPr>
              <a:t>These have power to shut heaven</a:t>
            </a:r>
            <a:r>
              <a:rPr lang="en-US" sz="2200" b="1" dirty="0">
                <a:solidFill>
                  <a:schemeClr val="bg1"/>
                </a:solidFill>
                <a:latin typeface="+mj-lt"/>
              </a:rPr>
              <a:t>, so that no rain falls in the days of their prophecy; and they have power over </a:t>
            </a:r>
            <a:r>
              <a:rPr lang="en-US" sz="2200" b="1" dirty="0">
                <a:solidFill>
                  <a:srgbClr val="FFFF00"/>
                </a:solidFill>
                <a:latin typeface="+mj-lt"/>
              </a:rPr>
              <a:t>waters to turn them to blood</a:t>
            </a:r>
            <a:r>
              <a:rPr lang="en-US" sz="2200" b="1" dirty="0">
                <a:solidFill>
                  <a:schemeClr val="bg1"/>
                </a:solidFill>
                <a:latin typeface="+mj-lt"/>
              </a:rPr>
              <a:t>, and to strike the earth with all plagues, as often as they desire. </a:t>
            </a:r>
          </a:p>
          <a:p>
            <a:pPr algn="just"/>
            <a:r>
              <a:rPr lang="en-US" sz="2200" b="1" dirty="0">
                <a:solidFill>
                  <a:schemeClr val="bg1"/>
                </a:solidFill>
                <a:latin typeface="+mj-lt"/>
              </a:rPr>
              <a:t>  7  When they finish their testimony, </a:t>
            </a:r>
            <a:r>
              <a:rPr lang="en-US" sz="2200" b="1" dirty="0">
                <a:solidFill>
                  <a:srgbClr val="FFFF00"/>
                </a:solidFill>
                <a:latin typeface="+mj-lt"/>
              </a:rPr>
              <a:t>the beast that ascends out of the bottomless pit </a:t>
            </a:r>
            <a:r>
              <a:rPr lang="en-US" sz="2200" b="1" dirty="0">
                <a:solidFill>
                  <a:schemeClr val="bg1"/>
                </a:solidFill>
                <a:latin typeface="+mj-lt"/>
              </a:rPr>
              <a:t>will make war against them, overcome them, and kill them. </a:t>
            </a:r>
          </a:p>
          <a:p>
            <a:pPr algn="just"/>
            <a:r>
              <a:rPr lang="en-US" sz="2200" b="1" dirty="0">
                <a:solidFill>
                  <a:schemeClr val="bg1"/>
                </a:solidFill>
                <a:latin typeface="+mj-lt"/>
              </a:rPr>
              <a:t>  8  And their </a:t>
            </a:r>
            <a:r>
              <a:rPr lang="en-US" sz="2200" b="1" dirty="0">
                <a:solidFill>
                  <a:srgbClr val="FFFF00"/>
                </a:solidFill>
                <a:latin typeface="+mj-lt"/>
              </a:rPr>
              <a:t>dead bodies </a:t>
            </a:r>
            <a:r>
              <a:rPr lang="en-US" sz="2200" b="1" dirty="0">
                <a:solidFill>
                  <a:schemeClr val="bg1"/>
                </a:solidFill>
                <a:latin typeface="+mj-lt"/>
              </a:rPr>
              <a:t>will lie in the street of </a:t>
            </a:r>
            <a:r>
              <a:rPr lang="en-US" sz="2200" b="1" dirty="0">
                <a:solidFill>
                  <a:srgbClr val="FFFF00"/>
                </a:solidFill>
                <a:latin typeface="+mj-lt"/>
              </a:rPr>
              <a:t>the great city </a:t>
            </a:r>
            <a:r>
              <a:rPr lang="en-US" sz="2200" b="1" dirty="0">
                <a:solidFill>
                  <a:schemeClr val="bg1"/>
                </a:solidFill>
                <a:latin typeface="+mj-lt"/>
              </a:rPr>
              <a:t>which spiritually is called </a:t>
            </a:r>
            <a:r>
              <a:rPr lang="en-US" sz="2200" b="1" dirty="0">
                <a:solidFill>
                  <a:srgbClr val="FFFF00"/>
                </a:solidFill>
                <a:latin typeface="+mj-lt"/>
              </a:rPr>
              <a:t>Sodom and Egypt</a:t>
            </a:r>
            <a:r>
              <a:rPr lang="en-US" sz="2200" b="1" dirty="0">
                <a:solidFill>
                  <a:schemeClr val="bg1"/>
                </a:solidFill>
                <a:latin typeface="+mj-lt"/>
              </a:rPr>
              <a:t>, where also our Lord was crucified. </a:t>
            </a:r>
          </a:p>
          <a:p>
            <a:pPr algn="just"/>
            <a:r>
              <a:rPr lang="en-US" sz="2200" b="1" dirty="0">
                <a:solidFill>
                  <a:schemeClr val="bg1"/>
                </a:solidFill>
                <a:latin typeface="+mj-lt"/>
              </a:rPr>
              <a:t>  9  Then those from the peoples, tribes, tongues, and nations will see their dead bodies three-and-a-half days, and not allow their dead bodies to be put into graves. </a:t>
            </a:r>
          </a:p>
          <a:p>
            <a:pPr algn="just"/>
            <a:endParaRPr lang="en-US" sz="2200" b="1" dirty="0">
              <a:solidFill>
                <a:schemeClr val="bg1"/>
              </a:solidFill>
              <a:latin typeface="+mj-lt"/>
            </a:endParaRPr>
          </a:p>
          <a:p>
            <a:pPr algn="just"/>
            <a:endParaRPr lang="en-US" sz="2300" dirty="0">
              <a:solidFill>
                <a:srgbClr val="FFFF00"/>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41163" y="794533"/>
            <a:ext cx="5778637" cy="5509200"/>
          </a:xfrm>
          <a:prstGeom prst="rect">
            <a:avLst/>
          </a:prstGeom>
          <a:noFill/>
        </p:spPr>
        <p:txBody>
          <a:bodyPr wrap="square" rtlCol="0">
            <a:spAutoFit/>
          </a:bodyPr>
          <a:lstStyle/>
          <a:p>
            <a:pPr marL="285750" indent="-285750">
              <a:buFont typeface="Arial" panose="020B0604020202020204" pitchFamily="34" charset="0"/>
              <a:buChar char="•"/>
              <a:tabLst>
                <a:tab pos="2286000" algn="l"/>
              </a:tabLst>
            </a:pPr>
            <a:r>
              <a:rPr lang="en-US" sz="2200" b="1" dirty="0">
                <a:latin typeface="+mj-lt"/>
              </a:rPr>
              <a:t>Measure temple, altar, worshipers</a:t>
            </a:r>
          </a:p>
          <a:p>
            <a:pPr marL="285750" indent="-285750">
              <a:buFont typeface="Arial" panose="020B0604020202020204" pitchFamily="34" charset="0"/>
              <a:buChar char="•"/>
              <a:tabLst>
                <a:tab pos="2286000" algn="l"/>
              </a:tabLst>
            </a:pPr>
            <a:r>
              <a:rPr lang="en-US" sz="2200" b="1" dirty="0">
                <a:latin typeface="+mj-lt"/>
              </a:rPr>
              <a:t>Not the court, given to Gentiles to tread holy city for 42 months (42 X 30 = 1260 days)</a:t>
            </a:r>
          </a:p>
          <a:p>
            <a:pPr marL="285750" indent="-285750">
              <a:buFont typeface="Arial" panose="020B0604020202020204" pitchFamily="34" charset="0"/>
              <a:buChar char="•"/>
              <a:tabLst>
                <a:tab pos="2286000" algn="l"/>
              </a:tabLst>
            </a:pPr>
            <a:r>
              <a:rPr lang="en-US" sz="2200" b="1" dirty="0">
                <a:latin typeface="+mj-lt"/>
              </a:rPr>
              <a:t>Court=Gentiles; Temple=Jews</a:t>
            </a:r>
          </a:p>
          <a:p>
            <a:pPr marL="285750" indent="-285750">
              <a:buFont typeface="Arial" panose="020B0604020202020204" pitchFamily="34" charset="0"/>
              <a:buChar char="•"/>
              <a:tabLst>
                <a:tab pos="2286000" algn="l"/>
              </a:tabLst>
            </a:pPr>
            <a:r>
              <a:rPr lang="en-US" sz="2200" b="1" dirty="0">
                <a:latin typeface="+mj-lt"/>
              </a:rPr>
              <a:t>Two witnesses in holy city (cf. v. 8) speak 42 months (1260 days (42 x 30 = 1260)</a:t>
            </a:r>
          </a:p>
          <a:p>
            <a:pPr marL="285750" indent="-285750">
              <a:buFont typeface="Arial" panose="020B0604020202020204" pitchFamily="34" charset="0"/>
              <a:buChar char="•"/>
              <a:tabLst>
                <a:tab pos="2286000" algn="l"/>
              </a:tabLst>
            </a:pPr>
            <a:r>
              <a:rPr lang="en-US" sz="2200" b="1" dirty="0">
                <a:latin typeface="+mj-lt"/>
              </a:rPr>
              <a:t>They stand as two olive trees before God (cf. Zech. 4)</a:t>
            </a:r>
          </a:p>
          <a:p>
            <a:pPr marL="285750" indent="-285750">
              <a:buFont typeface="Arial" panose="020B0604020202020204" pitchFamily="34" charset="0"/>
              <a:buChar char="•"/>
              <a:tabLst>
                <a:tab pos="2286000" algn="l"/>
              </a:tabLst>
            </a:pPr>
            <a:r>
              <a:rPr lang="en-US" sz="2200" b="1" dirty="0">
                <a:latin typeface="+mj-lt"/>
              </a:rPr>
              <a:t>Harm them=killed by fire from mouths</a:t>
            </a:r>
          </a:p>
          <a:p>
            <a:pPr marL="285750" indent="-285750">
              <a:buFont typeface="Arial" panose="020B0604020202020204" pitchFamily="34" charset="0"/>
              <a:buChar char="•"/>
              <a:tabLst>
                <a:tab pos="2286000" algn="l"/>
              </a:tabLst>
            </a:pPr>
            <a:r>
              <a:rPr lang="en-US" sz="2200" b="1" dirty="0">
                <a:latin typeface="+mj-lt"/>
              </a:rPr>
              <a:t>Power to shut heaven, no rain for 42 months</a:t>
            </a:r>
          </a:p>
          <a:p>
            <a:pPr marL="285750" indent="-285750">
              <a:buFont typeface="Arial" panose="020B0604020202020204" pitchFamily="34" charset="0"/>
              <a:buChar char="•"/>
              <a:tabLst>
                <a:tab pos="2286000" algn="l"/>
              </a:tabLst>
            </a:pPr>
            <a:r>
              <a:rPr lang="en-US" sz="2200" b="1" dirty="0">
                <a:latin typeface="+mj-lt"/>
              </a:rPr>
              <a:t>Killed by beast from bottomless pit</a:t>
            </a:r>
          </a:p>
          <a:p>
            <a:pPr marL="285750" indent="-285750">
              <a:buFont typeface="Arial" panose="020B0604020202020204" pitchFamily="34" charset="0"/>
              <a:buChar char="•"/>
              <a:tabLst>
                <a:tab pos="2286000" algn="l"/>
              </a:tabLst>
            </a:pPr>
            <a:r>
              <a:rPr lang="en-US" sz="2200" b="1" dirty="0">
                <a:latin typeface="+mj-lt"/>
              </a:rPr>
              <a:t>Bodies in streets of the great city</a:t>
            </a:r>
          </a:p>
          <a:p>
            <a:pPr marL="285750" indent="-285750">
              <a:buFont typeface="Arial" panose="020B0604020202020204" pitchFamily="34" charset="0"/>
              <a:buChar char="•"/>
              <a:tabLst>
                <a:tab pos="2286000" algn="l"/>
              </a:tabLst>
            </a:pPr>
            <a:r>
              <a:rPr lang="en-US" sz="2200" b="1" dirty="0">
                <a:latin typeface="+mj-lt"/>
              </a:rPr>
              <a:t>Great city like Sodom/Egypt—is the city where Jesus was crucified</a:t>
            </a:r>
          </a:p>
          <a:p>
            <a:pPr marL="285750" indent="-285750">
              <a:buFont typeface="Arial" panose="020B0604020202020204" pitchFamily="34" charset="0"/>
              <a:buChar char="•"/>
              <a:tabLst>
                <a:tab pos="2286000" algn="l"/>
              </a:tabLst>
            </a:pPr>
            <a:r>
              <a:rPr lang="en-US" sz="2200" b="1" dirty="0">
                <a:latin typeface="+mj-lt"/>
              </a:rPr>
              <a:t>Bodies ascend into heaven; earth rejoices because no longer tormented by message </a:t>
            </a:r>
          </a:p>
        </p:txBody>
      </p:sp>
    </p:spTree>
    <p:extLst>
      <p:ext uri="{BB962C8B-B14F-4D97-AF65-F5344CB8AC3E}">
        <p14:creationId xmlns:p14="http://schemas.microsoft.com/office/powerpoint/2010/main" val="4111131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83128" y="211869"/>
            <a:ext cx="6105237" cy="569387"/>
          </a:xfrm>
          <a:prstGeom prst="rect">
            <a:avLst/>
          </a:prstGeom>
          <a:noFill/>
        </p:spPr>
        <p:txBody>
          <a:bodyPr wrap="square" rtlCol="0">
            <a:spAutoFit/>
          </a:bodyPr>
          <a:lstStyle/>
          <a:p>
            <a:pPr algn="ctr"/>
            <a:r>
              <a:rPr lang="en-US" sz="3000" b="1" dirty="0">
                <a:latin typeface="+mj-lt"/>
              </a:rPr>
              <a:t>Chapter Eleven—Measuring Temple</a:t>
            </a:r>
          </a:p>
        </p:txBody>
      </p:sp>
      <p:sp>
        <p:nvSpPr>
          <p:cNvPr id="4" name="TextBox 3">
            <a:extLst>
              <a:ext uri="{FF2B5EF4-FFF2-40B4-BE49-F238E27FC236}">
                <a16:creationId xmlns:a16="http://schemas.microsoft.com/office/drawing/2014/main" id="{C0ABCD2B-FAB8-438C-905E-8A88A1B376A6}"/>
              </a:ext>
            </a:extLst>
          </p:cNvPr>
          <p:cNvSpPr txBox="1"/>
          <p:nvPr/>
        </p:nvSpPr>
        <p:spPr>
          <a:xfrm>
            <a:off x="6096000" y="200704"/>
            <a:ext cx="5851490" cy="6524863"/>
          </a:xfrm>
          <a:prstGeom prst="rect">
            <a:avLst/>
          </a:prstGeom>
          <a:solidFill>
            <a:srgbClr val="04070C"/>
          </a:solidFill>
          <a:ln w="76200">
            <a:solidFill>
              <a:srgbClr val="0000CC"/>
            </a:solidFill>
          </a:ln>
        </p:spPr>
        <p:txBody>
          <a:bodyPr wrap="square" rtlCol="0">
            <a:spAutoFit/>
          </a:bodyPr>
          <a:lstStyle/>
          <a:p>
            <a:r>
              <a:rPr lang="en-US" sz="2200" b="1" dirty="0">
                <a:solidFill>
                  <a:schemeClr val="bg1"/>
                </a:solidFill>
                <a:latin typeface="+mj-lt"/>
              </a:rPr>
              <a:t> 10  And </a:t>
            </a:r>
            <a:r>
              <a:rPr lang="en-US" sz="2200" b="1" dirty="0">
                <a:solidFill>
                  <a:srgbClr val="FFFF00"/>
                </a:solidFill>
                <a:latin typeface="+mj-lt"/>
              </a:rPr>
              <a:t>those who dwell on the earth </a:t>
            </a:r>
            <a:r>
              <a:rPr lang="en-US" sz="2200" b="1" dirty="0">
                <a:solidFill>
                  <a:schemeClr val="bg1"/>
                </a:solidFill>
                <a:latin typeface="+mj-lt"/>
              </a:rPr>
              <a:t>will </a:t>
            </a:r>
            <a:r>
              <a:rPr lang="en-US" sz="2200" b="1" dirty="0">
                <a:solidFill>
                  <a:srgbClr val="FFFF00"/>
                </a:solidFill>
                <a:latin typeface="+mj-lt"/>
              </a:rPr>
              <a:t>rejoice</a:t>
            </a:r>
            <a:r>
              <a:rPr lang="en-US" sz="2200" b="1" dirty="0">
                <a:solidFill>
                  <a:schemeClr val="bg1"/>
                </a:solidFill>
                <a:latin typeface="+mj-lt"/>
              </a:rPr>
              <a:t> over them, make </a:t>
            </a:r>
            <a:r>
              <a:rPr lang="en-US" sz="2200" b="1" dirty="0">
                <a:solidFill>
                  <a:srgbClr val="FFFF00"/>
                </a:solidFill>
                <a:latin typeface="+mj-lt"/>
              </a:rPr>
              <a:t>merry</a:t>
            </a:r>
            <a:r>
              <a:rPr lang="en-US" sz="2200" b="1" dirty="0">
                <a:solidFill>
                  <a:schemeClr val="bg1"/>
                </a:solidFill>
                <a:latin typeface="+mj-lt"/>
              </a:rPr>
              <a:t>, and send gifts to one another, because these two prophets tormented those who dwell on the earth. </a:t>
            </a:r>
          </a:p>
          <a:p>
            <a:pPr algn="just"/>
            <a:r>
              <a:rPr lang="en-US" sz="2200" b="1" dirty="0">
                <a:solidFill>
                  <a:schemeClr val="bg1"/>
                </a:solidFill>
                <a:latin typeface="+mj-lt"/>
              </a:rPr>
              <a:t>  11  Now after the three-and-a-half days the breath of life from God entered them, and they stood on their feet, and great fear fell on those who saw them. </a:t>
            </a:r>
          </a:p>
          <a:p>
            <a:pPr algn="just"/>
            <a:r>
              <a:rPr lang="en-US" sz="2200" b="1" dirty="0">
                <a:solidFill>
                  <a:schemeClr val="bg1"/>
                </a:solidFill>
                <a:latin typeface="+mj-lt"/>
              </a:rPr>
              <a:t>  12  And they heard a loud voice from heaven saying to them, "Come up here." And </a:t>
            </a:r>
            <a:r>
              <a:rPr lang="en-US" sz="2200" b="1" dirty="0">
                <a:solidFill>
                  <a:srgbClr val="FFFF00"/>
                </a:solidFill>
                <a:latin typeface="+mj-lt"/>
              </a:rPr>
              <a:t>they ascended to heaven</a:t>
            </a:r>
            <a:r>
              <a:rPr lang="en-US" sz="2200" b="1" dirty="0">
                <a:solidFill>
                  <a:schemeClr val="bg1"/>
                </a:solidFill>
                <a:latin typeface="+mj-lt"/>
              </a:rPr>
              <a:t> in a cloud, and </a:t>
            </a:r>
            <a:r>
              <a:rPr lang="en-US" sz="2200" b="1" dirty="0">
                <a:solidFill>
                  <a:srgbClr val="FFFF00"/>
                </a:solidFill>
                <a:latin typeface="+mj-lt"/>
              </a:rPr>
              <a:t>their enemies saw them</a:t>
            </a:r>
            <a:r>
              <a:rPr lang="en-US" sz="2200" b="1" dirty="0">
                <a:solidFill>
                  <a:schemeClr val="bg1"/>
                </a:solidFill>
                <a:latin typeface="+mj-lt"/>
              </a:rPr>
              <a:t>. </a:t>
            </a:r>
          </a:p>
          <a:p>
            <a:pPr algn="just"/>
            <a:r>
              <a:rPr lang="en-US" sz="2200" b="1" dirty="0">
                <a:solidFill>
                  <a:schemeClr val="bg1"/>
                </a:solidFill>
                <a:latin typeface="+mj-lt"/>
              </a:rPr>
              <a:t>  13  In the same hour there was a great earthquake, and a tenth of the city fell. In the earthquake seven thousand people were killed, and the </a:t>
            </a:r>
            <a:r>
              <a:rPr lang="en-US" sz="2200" b="1" dirty="0">
                <a:solidFill>
                  <a:srgbClr val="FFFF00"/>
                </a:solidFill>
                <a:latin typeface="+mj-lt"/>
              </a:rPr>
              <a:t>rest were afraid </a:t>
            </a:r>
            <a:r>
              <a:rPr lang="en-US" sz="2200" b="1" dirty="0">
                <a:solidFill>
                  <a:schemeClr val="bg1"/>
                </a:solidFill>
                <a:latin typeface="+mj-lt"/>
              </a:rPr>
              <a:t>and gave </a:t>
            </a:r>
            <a:r>
              <a:rPr lang="en-US" sz="2200" b="1" dirty="0">
                <a:solidFill>
                  <a:srgbClr val="FFFF00"/>
                </a:solidFill>
                <a:latin typeface="+mj-lt"/>
              </a:rPr>
              <a:t>glory</a:t>
            </a:r>
            <a:r>
              <a:rPr lang="en-US" sz="2200" b="1" dirty="0">
                <a:solidFill>
                  <a:schemeClr val="bg1"/>
                </a:solidFill>
                <a:latin typeface="+mj-lt"/>
              </a:rPr>
              <a:t> to the God of heaven. </a:t>
            </a:r>
          </a:p>
          <a:p>
            <a:pPr algn="just"/>
            <a:r>
              <a:rPr lang="en-US" sz="2200" b="1" dirty="0">
                <a:solidFill>
                  <a:schemeClr val="bg1"/>
                </a:solidFill>
                <a:latin typeface="+mj-lt"/>
              </a:rPr>
              <a:t>  14  </a:t>
            </a:r>
            <a:r>
              <a:rPr lang="en-US" sz="2200" b="1" dirty="0">
                <a:solidFill>
                  <a:srgbClr val="FFFF00"/>
                </a:solidFill>
                <a:latin typeface="+mj-lt"/>
              </a:rPr>
              <a:t>The second woe is past. Behold, the third woe is coming quickly. </a:t>
            </a:r>
            <a:endParaRPr lang="en-US" sz="2300" dirty="0">
              <a:solidFill>
                <a:srgbClr val="FFFF00"/>
              </a:solidFill>
              <a:latin typeface="+mj-lt"/>
            </a:endParaRPr>
          </a:p>
        </p:txBody>
      </p:sp>
      <p:sp>
        <p:nvSpPr>
          <p:cNvPr id="6" name="TextBox 5">
            <a:extLst>
              <a:ext uri="{FF2B5EF4-FFF2-40B4-BE49-F238E27FC236}">
                <a16:creationId xmlns:a16="http://schemas.microsoft.com/office/drawing/2014/main" id="{FD6105EF-2471-48EC-B5C8-C4D59267EACE}"/>
              </a:ext>
            </a:extLst>
          </p:cNvPr>
          <p:cNvSpPr txBox="1"/>
          <p:nvPr/>
        </p:nvSpPr>
        <p:spPr>
          <a:xfrm>
            <a:off x="241163" y="794533"/>
            <a:ext cx="5851490" cy="5847755"/>
          </a:xfrm>
          <a:prstGeom prst="rect">
            <a:avLst/>
          </a:prstGeom>
          <a:noFill/>
        </p:spPr>
        <p:txBody>
          <a:bodyPr wrap="square" rtlCol="0">
            <a:spAutoFit/>
          </a:bodyPr>
          <a:lstStyle/>
          <a:p>
            <a:pPr marL="285750" indent="-285750">
              <a:buFont typeface="Arial" panose="020B0604020202020204" pitchFamily="34" charset="0"/>
              <a:buChar char="•"/>
              <a:tabLst>
                <a:tab pos="2286000" algn="l"/>
              </a:tabLst>
            </a:pPr>
            <a:r>
              <a:rPr lang="en-US" sz="2200" b="1" dirty="0">
                <a:latin typeface="+mj-lt"/>
              </a:rPr>
              <a:t>Measure temple, altar, worshipers</a:t>
            </a:r>
          </a:p>
          <a:p>
            <a:pPr marL="285750" indent="-285750">
              <a:buFont typeface="Arial" panose="020B0604020202020204" pitchFamily="34" charset="0"/>
              <a:buChar char="•"/>
              <a:tabLst>
                <a:tab pos="2286000" algn="l"/>
              </a:tabLst>
            </a:pPr>
            <a:r>
              <a:rPr lang="en-US" sz="2200" b="1" dirty="0">
                <a:latin typeface="+mj-lt"/>
              </a:rPr>
              <a:t>Not the court, given to Gentiles to tread holy city for 42 months (42 X 30 = 1260 days)</a:t>
            </a:r>
          </a:p>
          <a:p>
            <a:pPr marL="285750" indent="-285750">
              <a:buFont typeface="Arial" panose="020B0604020202020204" pitchFamily="34" charset="0"/>
              <a:buChar char="•"/>
              <a:tabLst>
                <a:tab pos="2286000" algn="l"/>
              </a:tabLst>
            </a:pPr>
            <a:r>
              <a:rPr lang="en-US" sz="2200" b="1" dirty="0">
                <a:latin typeface="+mj-lt"/>
              </a:rPr>
              <a:t>Court=Gentiles; Temple=Jews</a:t>
            </a:r>
          </a:p>
          <a:p>
            <a:pPr marL="285750" indent="-285750">
              <a:buFont typeface="Arial" panose="020B0604020202020204" pitchFamily="34" charset="0"/>
              <a:buChar char="•"/>
              <a:tabLst>
                <a:tab pos="2286000" algn="l"/>
              </a:tabLst>
            </a:pPr>
            <a:r>
              <a:rPr lang="en-US" sz="2200" b="1" dirty="0">
                <a:latin typeface="+mj-lt"/>
              </a:rPr>
              <a:t>Two witnesses in holy city (cf. v. 8) speak 42 months (1260 days (42 x 30 = 1260)</a:t>
            </a:r>
          </a:p>
          <a:p>
            <a:pPr marL="285750" indent="-285750">
              <a:buFont typeface="Arial" panose="020B0604020202020204" pitchFamily="34" charset="0"/>
              <a:buChar char="•"/>
              <a:tabLst>
                <a:tab pos="2286000" algn="l"/>
              </a:tabLst>
            </a:pPr>
            <a:r>
              <a:rPr lang="en-US" sz="2200" b="1" dirty="0">
                <a:latin typeface="+mj-lt"/>
              </a:rPr>
              <a:t>They stand as two olive trees before God (cf. Zech. 4)</a:t>
            </a:r>
          </a:p>
          <a:p>
            <a:pPr marL="285750" indent="-285750">
              <a:buFont typeface="Arial" panose="020B0604020202020204" pitchFamily="34" charset="0"/>
              <a:buChar char="•"/>
              <a:tabLst>
                <a:tab pos="2286000" algn="l"/>
              </a:tabLst>
            </a:pPr>
            <a:r>
              <a:rPr lang="en-US" sz="2200" b="1" dirty="0">
                <a:latin typeface="+mj-lt"/>
              </a:rPr>
              <a:t>Harm them=killed by fire from mouths</a:t>
            </a:r>
          </a:p>
          <a:p>
            <a:pPr marL="285750" indent="-285750">
              <a:buFont typeface="Arial" panose="020B0604020202020204" pitchFamily="34" charset="0"/>
              <a:buChar char="•"/>
              <a:tabLst>
                <a:tab pos="2286000" algn="l"/>
              </a:tabLst>
            </a:pPr>
            <a:r>
              <a:rPr lang="en-US" sz="2200" b="1" dirty="0">
                <a:latin typeface="+mj-lt"/>
              </a:rPr>
              <a:t>Power to shut heaven, no rain for 42 months</a:t>
            </a:r>
          </a:p>
          <a:p>
            <a:pPr marL="285750" indent="-285750">
              <a:buFont typeface="Arial" panose="020B0604020202020204" pitchFamily="34" charset="0"/>
              <a:buChar char="•"/>
              <a:tabLst>
                <a:tab pos="2286000" algn="l"/>
              </a:tabLst>
            </a:pPr>
            <a:r>
              <a:rPr lang="en-US" sz="2200" b="1" dirty="0">
                <a:latin typeface="+mj-lt"/>
              </a:rPr>
              <a:t>Killed by beast from bottomless pit</a:t>
            </a:r>
          </a:p>
          <a:p>
            <a:pPr marL="285750" indent="-285750">
              <a:buFont typeface="Arial" panose="020B0604020202020204" pitchFamily="34" charset="0"/>
              <a:buChar char="•"/>
              <a:tabLst>
                <a:tab pos="2286000" algn="l"/>
              </a:tabLst>
            </a:pPr>
            <a:r>
              <a:rPr lang="en-US" sz="2200" b="1" dirty="0">
                <a:latin typeface="+mj-lt"/>
              </a:rPr>
              <a:t>Bodies in streets of the great city</a:t>
            </a:r>
          </a:p>
          <a:p>
            <a:pPr marL="285750" indent="-285750">
              <a:buFont typeface="Arial" panose="020B0604020202020204" pitchFamily="34" charset="0"/>
              <a:buChar char="•"/>
              <a:tabLst>
                <a:tab pos="2286000" algn="l"/>
              </a:tabLst>
            </a:pPr>
            <a:r>
              <a:rPr lang="en-US" sz="2200" b="1" dirty="0">
                <a:latin typeface="+mj-lt"/>
              </a:rPr>
              <a:t>Great city like Sodom/Egypt—is the city where Jesus was crucified</a:t>
            </a:r>
          </a:p>
          <a:p>
            <a:pPr marL="285750" indent="-285750">
              <a:buFont typeface="Arial" panose="020B0604020202020204" pitchFamily="34" charset="0"/>
              <a:buChar char="•"/>
              <a:tabLst>
                <a:tab pos="2286000" algn="l"/>
              </a:tabLst>
            </a:pPr>
            <a:r>
              <a:rPr lang="en-US" sz="2200" b="1" dirty="0">
                <a:latin typeface="+mj-lt"/>
              </a:rPr>
              <a:t>Bodies ascend into heaven; earth rejoices because no longer tormented by message </a:t>
            </a:r>
          </a:p>
          <a:p>
            <a:pPr marL="285750" indent="-285750">
              <a:buFont typeface="Arial" panose="020B0604020202020204" pitchFamily="34" charset="0"/>
              <a:buChar char="•"/>
              <a:tabLst>
                <a:tab pos="2286000" algn="l"/>
              </a:tabLst>
            </a:pPr>
            <a:r>
              <a:rPr lang="en-US" sz="2200" b="1" dirty="0">
                <a:latin typeface="+mj-lt"/>
              </a:rPr>
              <a:t>Bodies ascend; great earthquake; fear &amp; glory</a:t>
            </a:r>
          </a:p>
        </p:txBody>
      </p:sp>
    </p:spTree>
    <p:extLst>
      <p:ext uri="{BB962C8B-B14F-4D97-AF65-F5344CB8AC3E}">
        <p14:creationId xmlns:p14="http://schemas.microsoft.com/office/powerpoint/2010/main" val="1459799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83128" y="211869"/>
            <a:ext cx="6105237" cy="523220"/>
          </a:xfrm>
          <a:prstGeom prst="rect">
            <a:avLst/>
          </a:prstGeom>
          <a:noFill/>
        </p:spPr>
        <p:txBody>
          <a:bodyPr wrap="square" rtlCol="0">
            <a:spAutoFit/>
          </a:bodyPr>
          <a:lstStyle/>
          <a:p>
            <a:pPr algn="ctr"/>
            <a:r>
              <a:rPr lang="en-US" sz="2750" b="1" dirty="0">
                <a:latin typeface="+mj-lt"/>
              </a:rPr>
              <a:t>Identifying the Two Witnesses—Rev. 11</a:t>
            </a:r>
          </a:p>
        </p:txBody>
      </p:sp>
      <p:sp>
        <p:nvSpPr>
          <p:cNvPr id="4" name="TextBox 3">
            <a:extLst>
              <a:ext uri="{FF2B5EF4-FFF2-40B4-BE49-F238E27FC236}">
                <a16:creationId xmlns:a16="http://schemas.microsoft.com/office/drawing/2014/main" id="{C0ABCD2B-FAB8-438C-905E-8A88A1B376A6}"/>
              </a:ext>
            </a:extLst>
          </p:cNvPr>
          <p:cNvSpPr txBox="1"/>
          <p:nvPr/>
        </p:nvSpPr>
        <p:spPr>
          <a:xfrm>
            <a:off x="6096000" y="200704"/>
            <a:ext cx="5851490" cy="6524863"/>
          </a:xfrm>
          <a:prstGeom prst="rect">
            <a:avLst/>
          </a:prstGeom>
          <a:solidFill>
            <a:srgbClr val="04070C"/>
          </a:solidFill>
          <a:ln w="76200">
            <a:solidFill>
              <a:srgbClr val="0000CC"/>
            </a:solidFill>
          </a:ln>
        </p:spPr>
        <p:txBody>
          <a:bodyPr wrap="square" rtlCol="0">
            <a:spAutoFit/>
          </a:bodyPr>
          <a:lstStyle/>
          <a:p>
            <a:r>
              <a:rPr lang="en-US" sz="2200" b="1" dirty="0">
                <a:solidFill>
                  <a:schemeClr val="bg1"/>
                </a:solidFill>
                <a:latin typeface="+mj-lt"/>
              </a:rPr>
              <a:t> 10  And </a:t>
            </a:r>
            <a:r>
              <a:rPr lang="en-US" sz="2200" b="1" dirty="0">
                <a:solidFill>
                  <a:srgbClr val="FFFF00"/>
                </a:solidFill>
                <a:latin typeface="+mj-lt"/>
              </a:rPr>
              <a:t>those who dwell on the earth </a:t>
            </a:r>
            <a:r>
              <a:rPr lang="en-US" sz="2200" b="1" dirty="0">
                <a:solidFill>
                  <a:schemeClr val="bg1"/>
                </a:solidFill>
                <a:latin typeface="+mj-lt"/>
              </a:rPr>
              <a:t>will </a:t>
            </a:r>
            <a:r>
              <a:rPr lang="en-US" sz="2200" b="1" dirty="0">
                <a:solidFill>
                  <a:srgbClr val="FFFF00"/>
                </a:solidFill>
                <a:latin typeface="+mj-lt"/>
              </a:rPr>
              <a:t>rejoice</a:t>
            </a:r>
            <a:r>
              <a:rPr lang="en-US" sz="2200" b="1" dirty="0">
                <a:solidFill>
                  <a:schemeClr val="bg1"/>
                </a:solidFill>
                <a:latin typeface="+mj-lt"/>
              </a:rPr>
              <a:t> over them, make </a:t>
            </a:r>
            <a:r>
              <a:rPr lang="en-US" sz="2200" b="1" dirty="0">
                <a:solidFill>
                  <a:srgbClr val="FFFF00"/>
                </a:solidFill>
                <a:latin typeface="+mj-lt"/>
              </a:rPr>
              <a:t>merry</a:t>
            </a:r>
            <a:r>
              <a:rPr lang="en-US" sz="2200" b="1" dirty="0">
                <a:solidFill>
                  <a:schemeClr val="bg1"/>
                </a:solidFill>
                <a:latin typeface="+mj-lt"/>
              </a:rPr>
              <a:t>, and send gifts to one another, because these two prophets tormented those who dwell on the earth. </a:t>
            </a:r>
          </a:p>
          <a:p>
            <a:pPr algn="just"/>
            <a:r>
              <a:rPr lang="en-US" sz="2200" b="1" dirty="0">
                <a:solidFill>
                  <a:schemeClr val="bg1"/>
                </a:solidFill>
                <a:latin typeface="+mj-lt"/>
              </a:rPr>
              <a:t>  11  Now after the three-and-a-half days the breath of life from God entered them, and they stood on their feet, and great fear fell on those who saw them. </a:t>
            </a:r>
          </a:p>
          <a:p>
            <a:pPr algn="just"/>
            <a:r>
              <a:rPr lang="en-US" sz="2200" b="1" dirty="0">
                <a:solidFill>
                  <a:schemeClr val="bg1"/>
                </a:solidFill>
                <a:latin typeface="+mj-lt"/>
              </a:rPr>
              <a:t>  12  And they heard a loud voice from heaven saying to them, "Come up here." And </a:t>
            </a:r>
            <a:r>
              <a:rPr lang="en-US" sz="2200" b="1" dirty="0">
                <a:solidFill>
                  <a:srgbClr val="FFFF00"/>
                </a:solidFill>
                <a:latin typeface="+mj-lt"/>
              </a:rPr>
              <a:t>they ascended to heaven</a:t>
            </a:r>
            <a:r>
              <a:rPr lang="en-US" sz="2200" b="1" dirty="0">
                <a:solidFill>
                  <a:schemeClr val="bg1"/>
                </a:solidFill>
                <a:latin typeface="+mj-lt"/>
              </a:rPr>
              <a:t> in a cloud, and </a:t>
            </a:r>
            <a:r>
              <a:rPr lang="en-US" sz="2200" b="1" dirty="0">
                <a:solidFill>
                  <a:srgbClr val="FFFF00"/>
                </a:solidFill>
                <a:latin typeface="+mj-lt"/>
              </a:rPr>
              <a:t>their enemies saw them</a:t>
            </a:r>
            <a:r>
              <a:rPr lang="en-US" sz="2200" b="1" dirty="0">
                <a:solidFill>
                  <a:schemeClr val="bg1"/>
                </a:solidFill>
                <a:latin typeface="+mj-lt"/>
              </a:rPr>
              <a:t>. </a:t>
            </a:r>
          </a:p>
          <a:p>
            <a:pPr algn="just"/>
            <a:r>
              <a:rPr lang="en-US" sz="2200" b="1" dirty="0">
                <a:solidFill>
                  <a:schemeClr val="bg1"/>
                </a:solidFill>
                <a:latin typeface="+mj-lt"/>
              </a:rPr>
              <a:t>  13  In the same hour there was a great earthquake, and a tenth of the city fell. In the earthquake seven thousand people were killed, and the </a:t>
            </a:r>
            <a:r>
              <a:rPr lang="en-US" sz="2200" b="1" dirty="0">
                <a:solidFill>
                  <a:srgbClr val="FFFF00"/>
                </a:solidFill>
                <a:latin typeface="+mj-lt"/>
              </a:rPr>
              <a:t>rest were afraid </a:t>
            </a:r>
            <a:r>
              <a:rPr lang="en-US" sz="2200" b="1" dirty="0">
                <a:solidFill>
                  <a:schemeClr val="bg1"/>
                </a:solidFill>
                <a:latin typeface="+mj-lt"/>
              </a:rPr>
              <a:t>and gave </a:t>
            </a:r>
            <a:r>
              <a:rPr lang="en-US" sz="2200" b="1" dirty="0">
                <a:solidFill>
                  <a:srgbClr val="FFFF00"/>
                </a:solidFill>
                <a:latin typeface="+mj-lt"/>
              </a:rPr>
              <a:t>glory</a:t>
            </a:r>
            <a:r>
              <a:rPr lang="en-US" sz="2200" b="1" dirty="0">
                <a:solidFill>
                  <a:schemeClr val="bg1"/>
                </a:solidFill>
                <a:latin typeface="+mj-lt"/>
              </a:rPr>
              <a:t> to the God of heaven. </a:t>
            </a:r>
          </a:p>
          <a:p>
            <a:pPr algn="just"/>
            <a:r>
              <a:rPr lang="en-US" sz="2200" b="1" dirty="0">
                <a:solidFill>
                  <a:schemeClr val="bg1"/>
                </a:solidFill>
                <a:latin typeface="+mj-lt"/>
              </a:rPr>
              <a:t>  14  </a:t>
            </a:r>
            <a:r>
              <a:rPr lang="en-US" sz="2200" b="1" dirty="0">
                <a:solidFill>
                  <a:srgbClr val="FFFF00"/>
                </a:solidFill>
                <a:latin typeface="+mj-lt"/>
              </a:rPr>
              <a:t>The second woe is past. Behold, the third woe is coming quickly. </a:t>
            </a:r>
            <a:endParaRPr lang="en-US" sz="2300" dirty="0">
              <a:solidFill>
                <a:srgbClr val="FFFF00"/>
              </a:solidFill>
              <a:latin typeface="+mj-lt"/>
            </a:endParaRPr>
          </a:p>
        </p:txBody>
      </p:sp>
      <p:sp>
        <p:nvSpPr>
          <p:cNvPr id="6" name="TextBox 5">
            <a:extLst>
              <a:ext uri="{FF2B5EF4-FFF2-40B4-BE49-F238E27FC236}">
                <a16:creationId xmlns:a16="http://schemas.microsoft.com/office/drawing/2014/main" id="{FD6105EF-2471-48EC-B5C8-C4D59267EACE}"/>
              </a:ext>
            </a:extLst>
          </p:cNvPr>
          <p:cNvSpPr txBox="1"/>
          <p:nvPr/>
        </p:nvSpPr>
        <p:spPr>
          <a:xfrm>
            <a:off x="158039" y="729672"/>
            <a:ext cx="5947202" cy="5847755"/>
          </a:xfrm>
          <a:prstGeom prst="rect">
            <a:avLst/>
          </a:prstGeom>
          <a:noFill/>
        </p:spPr>
        <p:txBody>
          <a:bodyPr wrap="square" rtlCol="0">
            <a:spAutoFit/>
          </a:bodyPr>
          <a:lstStyle/>
          <a:p>
            <a:pPr marL="285750" indent="-285750">
              <a:buFont typeface="Arial" panose="020B0604020202020204" pitchFamily="34" charset="0"/>
              <a:buChar char="•"/>
              <a:tabLst>
                <a:tab pos="2286000" algn="l"/>
              </a:tabLst>
            </a:pPr>
            <a:r>
              <a:rPr lang="en-US" sz="2200" b="1" dirty="0">
                <a:latin typeface="+mj-lt"/>
              </a:rPr>
              <a:t>The two witnesses are two prophets (v. 10)</a:t>
            </a:r>
          </a:p>
          <a:p>
            <a:pPr marL="285750" indent="-285750">
              <a:buFont typeface="Arial" panose="020B0604020202020204" pitchFamily="34" charset="0"/>
              <a:buChar char="•"/>
              <a:tabLst>
                <a:tab pos="2286000" algn="l"/>
              </a:tabLst>
            </a:pPr>
            <a:r>
              <a:rPr lang="en-US" sz="2200" b="1" dirty="0">
                <a:latin typeface="+mj-lt"/>
              </a:rPr>
              <a:t>Their preaching torments those who hear (10)</a:t>
            </a:r>
          </a:p>
          <a:p>
            <a:pPr marL="285750" indent="-285750">
              <a:buFont typeface="Arial" panose="020B0604020202020204" pitchFamily="34" charset="0"/>
              <a:buChar char="•"/>
              <a:tabLst>
                <a:tab pos="2286000" algn="l"/>
              </a:tabLst>
            </a:pPr>
            <a:r>
              <a:rPr lang="en-US" sz="2200" b="1" dirty="0">
                <a:latin typeface="+mj-lt"/>
              </a:rPr>
              <a:t>They preach in the holy city, the great city, where Jesus was crucified—for 1260 days</a:t>
            </a:r>
          </a:p>
          <a:p>
            <a:pPr marL="285750" indent="-285750">
              <a:buFont typeface="Arial" panose="020B0604020202020204" pitchFamily="34" charset="0"/>
              <a:buChar char="•"/>
              <a:tabLst>
                <a:tab pos="2286000" algn="l"/>
              </a:tabLst>
            </a:pPr>
            <a:r>
              <a:rPr lang="en-US" sz="2200" b="1" dirty="0">
                <a:latin typeface="+mj-lt"/>
              </a:rPr>
              <a:t>During the exact same time as Gentiles trod under foot the holy city </a:t>
            </a:r>
          </a:p>
          <a:p>
            <a:pPr marL="285750" indent="-285750">
              <a:buFont typeface="Arial" panose="020B0604020202020204" pitchFamily="34" charset="0"/>
              <a:buChar char="•"/>
              <a:tabLst>
                <a:tab pos="2286000" algn="l"/>
              </a:tabLst>
            </a:pPr>
            <a:r>
              <a:rPr lang="en-US" sz="2200" b="1" dirty="0">
                <a:latin typeface="+mj-lt"/>
              </a:rPr>
              <a:t>Discuss two olive trees if there is time—Zech. 4</a:t>
            </a:r>
          </a:p>
          <a:p>
            <a:pPr marL="285750" indent="-285750">
              <a:buFont typeface="Arial" panose="020B0604020202020204" pitchFamily="34" charset="0"/>
              <a:buChar char="•"/>
              <a:tabLst>
                <a:tab pos="2286000" algn="l"/>
              </a:tabLst>
            </a:pPr>
            <a:r>
              <a:rPr lang="en-US" sz="2200" b="1" dirty="0">
                <a:latin typeface="+mj-lt"/>
              </a:rPr>
              <a:t>Figuratively identified by powers they have</a:t>
            </a:r>
          </a:p>
          <a:p>
            <a:pPr>
              <a:tabLst>
                <a:tab pos="2286000" algn="l"/>
              </a:tabLst>
            </a:pPr>
            <a:r>
              <a:rPr lang="en-US" sz="2200" b="1" dirty="0">
                <a:latin typeface="+mj-lt"/>
              </a:rPr>
              <a:t>      - Can pray for drought—cf. 1 Kg. 17; Luke 4:25</a:t>
            </a:r>
          </a:p>
          <a:p>
            <a:pPr>
              <a:tabLst>
                <a:tab pos="2286000" algn="l"/>
              </a:tabLst>
            </a:pPr>
            <a:r>
              <a:rPr lang="en-US" sz="2200" b="1" dirty="0">
                <a:latin typeface="+mj-lt"/>
              </a:rPr>
              <a:t>      - They turn water to blood—Ex. 7:19-25</a:t>
            </a:r>
          </a:p>
          <a:p>
            <a:pPr marL="342900" indent="-342900">
              <a:buFont typeface="Arial" panose="020B0604020202020204" pitchFamily="34" charset="0"/>
              <a:buChar char="•"/>
              <a:tabLst>
                <a:tab pos="2286000" algn="l"/>
              </a:tabLst>
            </a:pPr>
            <a:r>
              <a:rPr lang="en-US" sz="2200" b="1" dirty="0">
                <a:latin typeface="+mj-lt"/>
              </a:rPr>
              <a:t>They are “Moses &amp; Elijah”  seen in Matt. 17</a:t>
            </a:r>
          </a:p>
          <a:p>
            <a:pPr marL="342900" indent="-342900">
              <a:buFont typeface="Arial" panose="020B0604020202020204" pitchFamily="34" charset="0"/>
              <a:buChar char="•"/>
              <a:tabLst>
                <a:tab pos="2286000" algn="l"/>
              </a:tabLst>
            </a:pPr>
            <a:r>
              <a:rPr lang="en-US" sz="2200" b="1" dirty="0">
                <a:latin typeface="+mj-lt"/>
              </a:rPr>
              <a:t>All Christians had fled the city</a:t>
            </a:r>
          </a:p>
          <a:p>
            <a:pPr marL="342900" indent="-342900">
              <a:buFont typeface="Arial" panose="020B0604020202020204" pitchFamily="34" charset="0"/>
              <a:buChar char="•"/>
              <a:tabLst>
                <a:tab pos="2286000" algn="l"/>
              </a:tabLst>
            </a:pPr>
            <a:r>
              <a:rPr lang="en-US" sz="2200" b="1" dirty="0">
                <a:latin typeface="+mj-lt"/>
              </a:rPr>
              <a:t>But God still had messengers there—Moses &amp; Elijah—”the law &amp; the prophets”</a:t>
            </a:r>
          </a:p>
          <a:p>
            <a:pPr marL="342900" indent="-342900">
              <a:buFont typeface="Arial" panose="020B0604020202020204" pitchFamily="34" charset="0"/>
              <a:buChar char="•"/>
              <a:tabLst>
                <a:tab pos="2286000" algn="l"/>
              </a:tabLst>
            </a:pPr>
            <a:r>
              <a:rPr lang="en-US" sz="2200" b="1" dirty="0">
                <a:latin typeface="+mj-lt"/>
              </a:rPr>
              <a:t>Temple destroyed—pagans are happy</a:t>
            </a:r>
          </a:p>
          <a:p>
            <a:pPr marL="342900" indent="-342900">
              <a:buFont typeface="Arial" panose="020B0604020202020204" pitchFamily="34" charset="0"/>
              <a:buChar char="•"/>
              <a:tabLst>
                <a:tab pos="2286000" algn="l"/>
              </a:tabLst>
            </a:pPr>
            <a:r>
              <a:rPr lang="en-US" sz="2200" b="1" dirty="0">
                <a:latin typeface="+mj-lt"/>
              </a:rPr>
              <a:t>Yet shortly thereafter—the Christians were greater in their impact on paganism</a:t>
            </a:r>
          </a:p>
        </p:txBody>
      </p:sp>
    </p:spTree>
    <p:extLst>
      <p:ext uri="{BB962C8B-B14F-4D97-AF65-F5344CB8AC3E}">
        <p14:creationId xmlns:p14="http://schemas.microsoft.com/office/powerpoint/2010/main" val="3141661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83128" y="211869"/>
            <a:ext cx="6105237" cy="553998"/>
          </a:xfrm>
          <a:prstGeom prst="rect">
            <a:avLst/>
          </a:prstGeom>
          <a:noFill/>
        </p:spPr>
        <p:txBody>
          <a:bodyPr wrap="square" rtlCol="0">
            <a:spAutoFit/>
          </a:bodyPr>
          <a:lstStyle/>
          <a:p>
            <a:pPr algn="ctr"/>
            <a:r>
              <a:rPr lang="en-US" sz="3000" b="1" dirty="0">
                <a:latin typeface="+mj-lt"/>
              </a:rPr>
              <a:t>Chapter Eleven—Seventh Trumpet</a:t>
            </a:r>
          </a:p>
        </p:txBody>
      </p:sp>
      <p:sp>
        <p:nvSpPr>
          <p:cNvPr id="4" name="TextBox 3">
            <a:extLst>
              <a:ext uri="{FF2B5EF4-FFF2-40B4-BE49-F238E27FC236}">
                <a16:creationId xmlns:a16="http://schemas.microsoft.com/office/drawing/2014/main" id="{C0ABCD2B-FAB8-438C-905E-8A88A1B376A6}"/>
              </a:ext>
            </a:extLst>
          </p:cNvPr>
          <p:cNvSpPr txBox="1"/>
          <p:nvPr/>
        </p:nvSpPr>
        <p:spPr>
          <a:xfrm>
            <a:off x="6096000" y="200704"/>
            <a:ext cx="5851490"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15  Then the </a:t>
            </a:r>
            <a:r>
              <a:rPr lang="en-US" sz="2200" b="1" dirty="0">
                <a:solidFill>
                  <a:srgbClr val="FFFF00"/>
                </a:solidFill>
                <a:latin typeface="+mj-lt"/>
              </a:rPr>
              <a:t>seventh angel sounded</a:t>
            </a:r>
            <a:r>
              <a:rPr lang="en-US" sz="2200" b="1" dirty="0">
                <a:solidFill>
                  <a:schemeClr val="bg1"/>
                </a:solidFill>
                <a:latin typeface="+mj-lt"/>
              </a:rPr>
              <a:t>: And there were loud voices in heaven, saying, "The </a:t>
            </a:r>
            <a:r>
              <a:rPr lang="en-US" sz="2200" b="1" dirty="0">
                <a:solidFill>
                  <a:srgbClr val="FFFF00"/>
                </a:solidFill>
                <a:latin typeface="+mj-lt"/>
              </a:rPr>
              <a:t>kingdoms of this world </a:t>
            </a:r>
            <a:r>
              <a:rPr lang="en-US" sz="2200" b="1" dirty="0">
                <a:solidFill>
                  <a:schemeClr val="bg1"/>
                </a:solidFill>
                <a:latin typeface="+mj-lt"/>
              </a:rPr>
              <a:t>have become the </a:t>
            </a:r>
            <a:r>
              <a:rPr lang="en-US" sz="2200" b="1" dirty="0">
                <a:solidFill>
                  <a:srgbClr val="FFFF00"/>
                </a:solidFill>
                <a:latin typeface="+mj-lt"/>
              </a:rPr>
              <a:t>kingdoms of our Lord </a:t>
            </a:r>
            <a:r>
              <a:rPr lang="en-US" sz="2200" b="1" dirty="0">
                <a:solidFill>
                  <a:schemeClr val="bg1"/>
                </a:solidFill>
                <a:latin typeface="+mj-lt"/>
              </a:rPr>
              <a:t>and of His Christ, and He shall </a:t>
            </a:r>
            <a:r>
              <a:rPr lang="en-US" sz="2200" b="1" dirty="0">
                <a:solidFill>
                  <a:srgbClr val="FFFF00"/>
                </a:solidFill>
                <a:latin typeface="+mj-lt"/>
              </a:rPr>
              <a:t>reign forever and ever</a:t>
            </a:r>
            <a:r>
              <a:rPr lang="en-US" sz="2200" b="1" dirty="0">
                <a:solidFill>
                  <a:schemeClr val="bg1"/>
                </a:solidFill>
                <a:latin typeface="+mj-lt"/>
              </a:rPr>
              <a:t>!" </a:t>
            </a:r>
          </a:p>
          <a:p>
            <a:pPr algn="just"/>
            <a:r>
              <a:rPr lang="en-US" sz="2200" b="1" dirty="0">
                <a:solidFill>
                  <a:schemeClr val="bg1"/>
                </a:solidFill>
                <a:latin typeface="+mj-lt"/>
              </a:rPr>
              <a:t>  16  And the </a:t>
            </a:r>
            <a:r>
              <a:rPr lang="en-US" sz="2200" b="1" dirty="0">
                <a:solidFill>
                  <a:srgbClr val="FFFF00"/>
                </a:solidFill>
                <a:latin typeface="+mj-lt"/>
              </a:rPr>
              <a:t>twenty-four elders </a:t>
            </a:r>
            <a:r>
              <a:rPr lang="en-US" sz="2200" b="1" dirty="0">
                <a:solidFill>
                  <a:schemeClr val="bg1"/>
                </a:solidFill>
                <a:latin typeface="+mj-lt"/>
              </a:rPr>
              <a:t>who sat before God on their thrones fell on their faces and worshiped God, </a:t>
            </a:r>
          </a:p>
          <a:p>
            <a:pPr algn="just"/>
            <a:r>
              <a:rPr lang="en-US" sz="2200" b="1" dirty="0">
                <a:solidFill>
                  <a:schemeClr val="bg1"/>
                </a:solidFill>
                <a:latin typeface="+mj-lt"/>
              </a:rPr>
              <a:t>  17  saying: "We give You thanks, O Lord God Almighty, The One who is and who was and who is to come, Because You have taken Your great power and reigned. </a:t>
            </a:r>
          </a:p>
          <a:p>
            <a:pPr algn="just"/>
            <a:r>
              <a:rPr lang="en-US" sz="2200" b="1" dirty="0">
                <a:solidFill>
                  <a:schemeClr val="bg1"/>
                </a:solidFill>
                <a:latin typeface="+mj-lt"/>
              </a:rPr>
              <a:t>  18  The nations were angry … Your wrath has come, And the </a:t>
            </a:r>
            <a:r>
              <a:rPr lang="en-US" sz="2200" b="1" dirty="0">
                <a:solidFill>
                  <a:srgbClr val="FFFF00"/>
                </a:solidFill>
                <a:latin typeface="+mj-lt"/>
              </a:rPr>
              <a:t>time of the dead, that they should be judged</a:t>
            </a:r>
            <a:r>
              <a:rPr lang="en-US" sz="2200" b="1" dirty="0">
                <a:solidFill>
                  <a:schemeClr val="bg1"/>
                </a:solidFill>
                <a:latin typeface="+mj-lt"/>
              </a:rPr>
              <a:t>, And that You should </a:t>
            </a:r>
            <a:r>
              <a:rPr lang="en-US" sz="2200" b="1" dirty="0">
                <a:solidFill>
                  <a:srgbClr val="FFFF00"/>
                </a:solidFill>
                <a:latin typeface="+mj-lt"/>
              </a:rPr>
              <a:t>reward Your servants the prophets</a:t>
            </a:r>
            <a:r>
              <a:rPr lang="en-US" sz="2200" b="1" dirty="0">
                <a:solidFill>
                  <a:schemeClr val="bg1"/>
                </a:solidFill>
                <a:latin typeface="+mj-lt"/>
              </a:rPr>
              <a:t> and the saints . . .  </a:t>
            </a:r>
          </a:p>
          <a:p>
            <a:pPr algn="just"/>
            <a:r>
              <a:rPr lang="en-US" sz="2200" b="1" dirty="0">
                <a:solidFill>
                  <a:schemeClr val="bg1"/>
                </a:solidFill>
                <a:latin typeface="+mj-lt"/>
              </a:rPr>
              <a:t>  19  Then the temple of God was opened in heaven, and the </a:t>
            </a:r>
            <a:r>
              <a:rPr lang="en-US" sz="2200" b="1" dirty="0">
                <a:solidFill>
                  <a:srgbClr val="FFFF00"/>
                </a:solidFill>
                <a:latin typeface="+mj-lt"/>
              </a:rPr>
              <a:t>ark of His covenant </a:t>
            </a:r>
            <a:r>
              <a:rPr lang="en-US" sz="2200" b="1" dirty="0">
                <a:solidFill>
                  <a:schemeClr val="bg1"/>
                </a:solidFill>
                <a:latin typeface="+mj-lt"/>
              </a:rPr>
              <a:t>was seen in His temple. And there were lightnings . . .</a:t>
            </a:r>
            <a:endParaRPr lang="en-US" sz="2300" dirty="0">
              <a:solidFill>
                <a:srgbClr val="FFFF00"/>
              </a:solidFill>
              <a:latin typeface="+mj-lt"/>
            </a:endParaRPr>
          </a:p>
        </p:txBody>
      </p:sp>
      <p:sp>
        <p:nvSpPr>
          <p:cNvPr id="7" name="TextBox 6">
            <a:extLst>
              <a:ext uri="{FF2B5EF4-FFF2-40B4-BE49-F238E27FC236}">
                <a16:creationId xmlns:a16="http://schemas.microsoft.com/office/drawing/2014/main" id="{D0D64047-FF29-42A8-BD41-85625C1E25E8}"/>
              </a:ext>
            </a:extLst>
          </p:cNvPr>
          <p:cNvSpPr txBox="1"/>
          <p:nvPr/>
        </p:nvSpPr>
        <p:spPr>
          <a:xfrm>
            <a:off x="241163" y="794533"/>
            <a:ext cx="5947202" cy="5847755"/>
          </a:xfrm>
          <a:prstGeom prst="rect">
            <a:avLst/>
          </a:prstGeom>
          <a:noFill/>
        </p:spPr>
        <p:txBody>
          <a:bodyPr wrap="square" rtlCol="0">
            <a:spAutoFit/>
          </a:bodyPr>
          <a:lstStyle/>
          <a:p>
            <a:pPr marL="285750" indent="-285750">
              <a:buFont typeface="Arial" panose="020B0604020202020204" pitchFamily="34" charset="0"/>
              <a:buChar char="•"/>
              <a:tabLst>
                <a:tab pos="2286000" algn="l"/>
              </a:tabLst>
            </a:pPr>
            <a:r>
              <a:rPr lang="en-US" sz="2200" b="1" dirty="0">
                <a:latin typeface="+mj-lt"/>
              </a:rPr>
              <a:t>Seventh trumpet sounds</a:t>
            </a:r>
          </a:p>
          <a:p>
            <a:pPr marL="285750" indent="-285750">
              <a:buFont typeface="Arial" panose="020B0604020202020204" pitchFamily="34" charset="0"/>
              <a:buChar char="•"/>
              <a:tabLst>
                <a:tab pos="2286000" algn="l"/>
              </a:tabLst>
            </a:pPr>
            <a:r>
              <a:rPr lang="en-US" sz="2200" b="1" dirty="0">
                <a:latin typeface="+mj-lt"/>
              </a:rPr>
              <a:t>The mystery of God is finished (Eph. 3:6)</a:t>
            </a:r>
          </a:p>
          <a:p>
            <a:pPr marL="285750" indent="-285750">
              <a:buFont typeface="Arial" panose="020B0604020202020204" pitchFamily="34" charset="0"/>
              <a:buChar char="•"/>
              <a:tabLst>
                <a:tab pos="2286000" algn="l"/>
              </a:tabLst>
            </a:pPr>
            <a:r>
              <a:rPr lang="en-US" sz="2200" b="1" dirty="0">
                <a:latin typeface="+mj-lt"/>
              </a:rPr>
              <a:t>Kingdoms of world become the kingdoms of our Lord and His Christ—reigns forever</a:t>
            </a:r>
          </a:p>
          <a:p>
            <a:pPr marL="285750" indent="-285750">
              <a:buFont typeface="Arial" panose="020B0604020202020204" pitchFamily="34" charset="0"/>
              <a:buChar char="•"/>
              <a:tabLst>
                <a:tab pos="2286000" algn="l"/>
              </a:tabLst>
            </a:pPr>
            <a:r>
              <a:rPr lang="en-US" sz="2200" b="1" dirty="0">
                <a:latin typeface="+mj-lt"/>
              </a:rPr>
              <a:t>24 elders worship God, You have now reigned</a:t>
            </a:r>
          </a:p>
          <a:p>
            <a:pPr marL="285750" indent="-285750">
              <a:buFont typeface="Arial" panose="020B0604020202020204" pitchFamily="34" charset="0"/>
              <a:buChar char="•"/>
              <a:tabLst>
                <a:tab pos="2286000" algn="l"/>
              </a:tabLst>
            </a:pPr>
            <a:r>
              <a:rPr lang="en-US" sz="2200" b="1" dirty="0">
                <a:latin typeface="+mj-lt"/>
              </a:rPr>
              <a:t>Nations are angry that wrath come on them</a:t>
            </a:r>
          </a:p>
          <a:p>
            <a:pPr marL="285750" indent="-285750">
              <a:buFont typeface="Arial" panose="020B0604020202020204" pitchFamily="34" charset="0"/>
              <a:buChar char="•"/>
              <a:tabLst>
                <a:tab pos="2286000" algn="l"/>
              </a:tabLst>
            </a:pPr>
            <a:r>
              <a:rPr lang="en-US" sz="2200" b="1" dirty="0">
                <a:latin typeface="+mj-lt"/>
              </a:rPr>
              <a:t>The dead are judged (</a:t>
            </a:r>
            <a:r>
              <a:rPr lang="en-US" sz="2200" b="1" i="1" dirty="0">
                <a:latin typeface="+mj-lt"/>
              </a:rPr>
              <a:t>aorist-tense</a:t>
            </a:r>
            <a:r>
              <a:rPr lang="en-US" sz="2200" b="1" dirty="0">
                <a:latin typeface="+mj-lt"/>
              </a:rPr>
              <a:t>) </a:t>
            </a:r>
          </a:p>
          <a:p>
            <a:pPr marL="285750" indent="-285750">
              <a:buFont typeface="Arial" panose="020B0604020202020204" pitchFamily="34" charset="0"/>
              <a:buChar char="•"/>
              <a:tabLst>
                <a:tab pos="2286000" algn="l"/>
              </a:tabLst>
            </a:pPr>
            <a:r>
              <a:rPr lang="en-US" sz="2200" b="1" dirty="0">
                <a:latin typeface="+mj-lt"/>
              </a:rPr>
              <a:t>AND that You have reward Your servants</a:t>
            </a:r>
          </a:p>
          <a:p>
            <a:pPr marL="285750" indent="-285750">
              <a:buFont typeface="Arial" panose="020B0604020202020204" pitchFamily="34" charset="0"/>
              <a:buChar char="•"/>
              <a:tabLst>
                <a:tab pos="2286000" algn="l"/>
              </a:tabLst>
            </a:pPr>
            <a:r>
              <a:rPr lang="en-US" sz="2200" b="1" dirty="0">
                <a:latin typeface="+mj-lt"/>
              </a:rPr>
              <a:t>God’s temple opened, ark of covenant in temple (not destroyed by Babylonians) lightening, and a great earthquake, etc.</a:t>
            </a:r>
          </a:p>
          <a:p>
            <a:pPr>
              <a:tabLst>
                <a:tab pos="2286000" algn="l"/>
              </a:tabLst>
            </a:pPr>
            <a:r>
              <a:rPr lang="en-US" sz="2200" b="1" dirty="0">
                <a:latin typeface="+mj-lt"/>
              </a:rPr>
              <a:t>           - - - - - - - - - - - - - - - - - - - - - - - - - - - -</a:t>
            </a:r>
          </a:p>
          <a:p>
            <a:pPr marL="285750" indent="-285750">
              <a:buFont typeface="Arial" panose="020B0604020202020204" pitchFamily="34" charset="0"/>
              <a:buChar char="•"/>
              <a:tabLst>
                <a:tab pos="2286000" algn="l"/>
              </a:tabLst>
            </a:pPr>
            <a:r>
              <a:rPr lang="en-US" sz="2200" b="1" dirty="0">
                <a:latin typeface="+mj-lt"/>
              </a:rPr>
              <a:t>Jerusalem is no longer His kingdom—world is!</a:t>
            </a:r>
          </a:p>
          <a:p>
            <a:pPr marL="285750" indent="-285750">
              <a:buFont typeface="Arial" panose="020B0604020202020204" pitchFamily="34" charset="0"/>
              <a:buChar char="•"/>
              <a:tabLst>
                <a:tab pos="2286000" algn="l"/>
              </a:tabLst>
            </a:pPr>
            <a:r>
              <a:rPr lang="en-US" sz="2200" b="1" dirty="0">
                <a:latin typeface="+mj-lt"/>
              </a:rPr>
              <a:t>Men can see Jesus was right (Mt. 24:14, 31)</a:t>
            </a:r>
          </a:p>
          <a:p>
            <a:pPr marL="285750" indent="-285750">
              <a:buFont typeface="Arial" panose="020B0604020202020204" pitchFamily="34" charset="0"/>
              <a:buChar char="•"/>
              <a:tabLst>
                <a:tab pos="2286000" algn="l"/>
              </a:tabLst>
            </a:pPr>
            <a:r>
              <a:rPr lang="en-US" sz="2200" b="1" dirty="0">
                <a:latin typeface="+mj-lt"/>
              </a:rPr>
              <a:t>God has judged the world; and vindicated and rewarded the prophets and saints</a:t>
            </a:r>
          </a:p>
          <a:p>
            <a:pPr marL="285750" indent="-285750">
              <a:buFont typeface="Arial" panose="020B0604020202020204" pitchFamily="34" charset="0"/>
              <a:buChar char="•"/>
              <a:tabLst>
                <a:tab pos="2286000" algn="l"/>
              </a:tabLst>
            </a:pPr>
            <a:r>
              <a:rPr lang="en-US" sz="2200" b="1" dirty="0">
                <a:latin typeface="+mj-lt"/>
              </a:rPr>
              <a:t>God’s covenant is still secure </a:t>
            </a:r>
          </a:p>
        </p:txBody>
      </p:sp>
    </p:spTree>
    <p:extLst>
      <p:ext uri="{BB962C8B-B14F-4D97-AF65-F5344CB8AC3E}">
        <p14:creationId xmlns:p14="http://schemas.microsoft.com/office/powerpoint/2010/main" val="2572441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7340471"/>
          </a:xfrm>
          <a:prstGeom prst="rect">
            <a:avLst/>
          </a:prstGeom>
        </p:spPr>
        <p:txBody>
          <a:bodyPr wrap="square">
            <a:spAutoFit/>
          </a:bodyPr>
          <a:lstStyle/>
          <a:p>
            <a:pPr algn="ctr"/>
            <a:endParaRPr lang="en-US" sz="4400" b="1" dirty="0">
              <a:latin typeface="+mj-lt"/>
            </a:endParaRPr>
          </a:p>
          <a:p>
            <a:pPr algn="ctr"/>
            <a:r>
              <a:rPr lang="en-US" sz="8000" b="1" dirty="0">
                <a:latin typeface="+mj-lt"/>
              </a:rPr>
              <a:t> Study of Revelation</a:t>
            </a:r>
          </a:p>
          <a:p>
            <a:pPr algn="ctr"/>
            <a:endParaRPr lang="en-US" sz="900" b="1" dirty="0">
              <a:latin typeface="+mj-lt"/>
            </a:endParaRPr>
          </a:p>
          <a:p>
            <a:pPr algn="ctr"/>
            <a:r>
              <a:rPr lang="en-US" sz="2400" b="1" dirty="0">
                <a:latin typeface="+mj-lt"/>
              </a:rPr>
              <a:t>CLASS Eleven—Part Two—Rev. 12</a:t>
            </a:r>
          </a:p>
          <a:p>
            <a:pPr algn="ctr"/>
            <a:endParaRPr lang="en-US" sz="2400" b="1" dirty="0">
              <a:latin typeface="+mj-lt"/>
            </a:endParaRPr>
          </a:p>
          <a:p>
            <a:pPr algn="ctr"/>
            <a:r>
              <a:rPr lang="en-US" sz="3800" b="1" dirty="0">
                <a:latin typeface="+mj-lt"/>
              </a:rPr>
              <a:t>Jesus birth/Ascension/Satan cast out/Church delivered</a:t>
            </a:r>
          </a:p>
          <a:p>
            <a:pPr algn="ctr"/>
            <a:endParaRPr lang="en-US" sz="2400" b="1" dirty="0">
              <a:latin typeface="+mj-lt"/>
            </a:endParaRPr>
          </a:p>
          <a:p>
            <a:pPr algn="ctr"/>
            <a:r>
              <a:rPr lang="en-US" sz="3600" b="1" dirty="0">
                <a:latin typeface="+mj-lt"/>
              </a:rPr>
              <a:t>Palm Beach Lakes</a:t>
            </a:r>
          </a:p>
          <a:p>
            <a:pPr algn="ctr"/>
            <a:endParaRPr lang="en-US" sz="2400" b="1" dirty="0">
              <a:latin typeface="+mj-lt"/>
            </a:endParaRPr>
          </a:p>
          <a:p>
            <a:pPr algn="ctr"/>
            <a:endParaRPr lang="en-US" sz="2400" b="1" dirty="0">
              <a:latin typeface="+mj-lt"/>
            </a:endParaRPr>
          </a:p>
          <a:p>
            <a:pPr algn="ctr"/>
            <a:r>
              <a:rPr lang="en-US" sz="2400" b="1" dirty="0">
                <a:latin typeface="+mj-lt"/>
              </a:rPr>
              <a:t>Dan Jenkins</a:t>
            </a:r>
          </a:p>
          <a:p>
            <a:pPr algn="ctr"/>
            <a:endParaRPr lang="en-US" sz="2400" b="1" dirty="0">
              <a:latin typeface="+mj-lt"/>
            </a:endParaRPr>
          </a:p>
          <a:p>
            <a:pPr algn="ctr"/>
            <a:r>
              <a:rPr lang="en-US" sz="2400" b="1" dirty="0"/>
              <a:t>March 22, 2020</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1531853791"/>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5330</Words>
  <Application>Microsoft Office PowerPoint</Application>
  <PresentationFormat>Widescreen</PresentationFormat>
  <Paragraphs>402</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423</cp:revision>
  <cp:lastPrinted>2019-08-20T18:44:03Z</cp:lastPrinted>
  <dcterms:modified xsi:type="dcterms:W3CDTF">2020-03-16T15:21:39Z</dcterms:modified>
</cp:coreProperties>
</file>