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8"/>
  </p:notesMasterIdLst>
  <p:handoutMasterIdLst>
    <p:handoutMasterId r:id="rId49"/>
  </p:handoutMasterIdLst>
  <p:sldIdLst>
    <p:sldId id="2514" r:id="rId2"/>
    <p:sldId id="2515" r:id="rId3"/>
    <p:sldId id="2516" r:id="rId4"/>
    <p:sldId id="2517" r:id="rId5"/>
    <p:sldId id="2518" r:id="rId6"/>
    <p:sldId id="2519" r:id="rId7"/>
    <p:sldId id="2581" r:id="rId8"/>
    <p:sldId id="2584" r:id="rId9"/>
    <p:sldId id="2601" r:id="rId10"/>
    <p:sldId id="2583" r:id="rId11"/>
    <p:sldId id="2587" r:id="rId12"/>
    <p:sldId id="2585" r:id="rId13"/>
    <p:sldId id="2590" r:id="rId14"/>
    <p:sldId id="2591" r:id="rId15"/>
    <p:sldId id="2603" r:id="rId16"/>
    <p:sldId id="2604" r:id="rId17"/>
    <p:sldId id="2605" r:id="rId18"/>
    <p:sldId id="2607" r:id="rId19"/>
    <p:sldId id="2609" r:id="rId20"/>
    <p:sldId id="2611" r:id="rId21"/>
    <p:sldId id="2613" r:id="rId22"/>
    <p:sldId id="2616" r:id="rId23"/>
    <p:sldId id="2619" r:id="rId24"/>
    <p:sldId id="2622" r:id="rId25"/>
    <p:sldId id="2623" r:id="rId26"/>
    <p:sldId id="2624" r:id="rId27"/>
    <p:sldId id="2575" r:id="rId28"/>
    <p:sldId id="2625" r:id="rId29"/>
    <p:sldId id="2627" r:id="rId30"/>
    <p:sldId id="2628" r:id="rId31"/>
    <p:sldId id="2630" r:id="rId32"/>
    <p:sldId id="2632" r:id="rId33"/>
    <p:sldId id="2635" r:id="rId34"/>
    <p:sldId id="2636" r:id="rId35"/>
    <p:sldId id="2637" r:id="rId36"/>
    <p:sldId id="2638" r:id="rId37"/>
    <p:sldId id="2576" r:id="rId38"/>
    <p:sldId id="2641" r:id="rId39"/>
    <p:sldId id="2640" r:id="rId40"/>
    <p:sldId id="2642" r:id="rId41"/>
    <p:sldId id="2644" r:id="rId42"/>
    <p:sldId id="2649" r:id="rId43"/>
    <p:sldId id="2648" r:id="rId44"/>
    <p:sldId id="2652" r:id="rId45"/>
    <p:sldId id="2654" r:id="rId46"/>
    <p:sldId id="2655" r:id="rId47"/>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36" userDrawn="1">
          <p15:clr>
            <a:srgbClr val="A4A3A4"/>
          </p15:clr>
        </p15:guide>
        <p15:guide id="2" pos="379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5"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4070C"/>
    <a:srgbClr val="152543"/>
    <a:srgbClr val="860A0A"/>
    <a:srgbClr val="90AAFE"/>
    <a:srgbClr val="0083E6"/>
    <a:srgbClr val="D9E2FF"/>
    <a:srgbClr val="E6E6E6"/>
    <a:srgbClr val="8FE2FF"/>
    <a:srgbClr val="D2A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04" autoAdjust="0"/>
    <p:restoredTop sz="90226" autoAdjust="0"/>
  </p:normalViewPr>
  <p:slideViewPr>
    <p:cSldViewPr snapToGrid="0">
      <p:cViewPr varScale="1">
        <p:scale>
          <a:sx n="110" d="100"/>
          <a:sy n="110" d="100"/>
        </p:scale>
        <p:origin x="336" y="108"/>
      </p:cViewPr>
      <p:guideLst>
        <p:guide orient="horz" pos="2136"/>
        <p:guide pos="3792"/>
      </p:guideLst>
    </p:cSldViewPr>
  </p:slid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43762" cy="465927"/>
          </a:xfrm>
          <a:prstGeom prst="rect">
            <a:avLst/>
          </a:prstGeom>
        </p:spPr>
        <p:txBody>
          <a:bodyPr vert="horz" lIns="90553" tIns="45277" rIns="90553" bIns="45277"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3977770" y="0"/>
            <a:ext cx="3043762" cy="465927"/>
          </a:xfrm>
          <a:prstGeom prst="rect">
            <a:avLst/>
          </a:prstGeom>
        </p:spPr>
        <p:txBody>
          <a:bodyPr vert="horz" lIns="90553" tIns="45277" rIns="90553" bIns="45277" rtlCol="0"/>
          <a:lstStyle>
            <a:lvl1pPr algn="r">
              <a:defRPr sz="1200"/>
            </a:lvl1pPr>
          </a:lstStyle>
          <a:p>
            <a:fld id="{E394A81C-ADBD-4272-AFB6-C20F19B759A6}" type="datetimeFigureOut">
              <a:rPr lang="en-US" smtClean="0"/>
              <a:t>2/16/2020</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843173"/>
            <a:ext cx="3043762" cy="465927"/>
          </a:xfrm>
          <a:prstGeom prst="rect">
            <a:avLst/>
          </a:prstGeom>
        </p:spPr>
        <p:txBody>
          <a:bodyPr vert="horz" lIns="90553" tIns="45277" rIns="90553" bIns="4527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3977770" y="8843173"/>
            <a:ext cx="3043762" cy="465927"/>
          </a:xfrm>
          <a:prstGeom prst="rect">
            <a:avLst/>
          </a:prstGeom>
        </p:spPr>
        <p:txBody>
          <a:bodyPr vert="horz" lIns="90553" tIns="45277" rIns="90553" bIns="45277"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1066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90091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104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09383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24716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6191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34484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68532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239762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61606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1411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30855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08562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0628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08759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58878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61593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94660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93170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90089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81198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3514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51195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22525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68102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27540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9853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08345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33987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3483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07383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71392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264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79272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00655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9703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97419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037262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382050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099248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9439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2526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8774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35237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9058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822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41770750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3E6"/>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193687" y="180753"/>
            <a:ext cx="11760547" cy="6475201"/>
          </a:xfrm>
          <a:prstGeom prst="rect">
            <a:avLst/>
          </a:prstGeom>
          <a:solidFill>
            <a:srgbClr val="90AAFE"/>
          </a:solidFill>
          <a:ln>
            <a:solidFill>
              <a:srgbClr val="860A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22E13BB5-6638-4196-A0A5-A9DB00C3B2C2}"/>
              </a:ext>
            </a:extLst>
          </p:cNvPr>
          <p:cNvSpPr/>
          <p:nvPr userDrawn="1"/>
        </p:nvSpPr>
        <p:spPr>
          <a:xfrm>
            <a:off x="0" y="-11723"/>
            <a:ext cx="12160155" cy="6858000"/>
          </a:xfrm>
          <a:prstGeom prst="rect">
            <a:avLst/>
          </a:prstGeom>
          <a:noFill/>
          <a:ln w="228600">
            <a:solidFill>
              <a:srgbClr val="1525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76200">
                <a:solidFill>
                  <a:schemeClr val="tx1"/>
                </a:solidFill>
              </a:ln>
              <a:noFill/>
            </a:endParaRPr>
          </a:p>
        </p:txBody>
      </p:sp>
    </p:spTree>
  </p:cSld>
  <p:clrMap bg1="lt1" tx1="dk1" bg2="dk2" tx2="lt2" accent1="accent1" accent2="accent2" accent3="accent3" accent4="accent4" accent5="accent5" accent6="accent6" hlink="hlink" folHlink="folHlink"/>
  <p:sldLayoutIdLst>
    <p:sldLayoutId id="2147483663" r:id="rId1"/>
    <p:sldLayoutId id="2147483661" r:id="rId2"/>
    <p:sldLayoutId id="214748366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10" name="Rectangle 9">
            <a:extLst>
              <a:ext uri="{FF2B5EF4-FFF2-40B4-BE49-F238E27FC236}">
                <a16:creationId xmlns:a16="http://schemas.microsoft.com/office/drawing/2014/main" id="{A531CFB9-2425-45F6-AA69-6D30A8332E29}"/>
              </a:ext>
            </a:extLst>
          </p:cNvPr>
          <p:cNvSpPr/>
          <p:nvPr/>
        </p:nvSpPr>
        <p:spPr>
          <a:xfrm>
            <a:off x="281353" y="211015"/>
            <a:ext cx="11652739" cy="7555915"/>
          </a:xfrm>
          <a:prstGeom prst="rect">
            <a:avLst/>
          </a:prstGeom>
        </p:spPr>
        <p:txBody>
          <a:bodyPr wrap="square">
            <a:spAutoFit/>
          </a:bodyPr>
          <a:lstStyle/>
          <a:p>
            <a:pPr algn="ctr"/>
            <a:endParaRPr lang="en-US" sz="4400" b="1" dirty="0">
              <a:latin typeface="+mj-lt"/>
            </a:endParaRPr>
          </a:p>
          <a:p>
            <a:pPr algn="ctr"/>
            <a:r>
              <a:rPr lang="en-US" sz="8000" b="1" dirty="0">
                <a:latin typeface="+mj-lt"/>
              </a:rPr>
              <a:t>A Study of Revelation</a:t>
            </a:r>
          </a:p>
          <a:p>
            <a:pPr algn="ctr"/>
            <a:endParaRPr lang="en-US" sz="900" b="1" dirty="0">
              <a:latin typeface="+mj-lt"/>
            </a:endParaRPr>
          </a:p>
          <a:p>
            <a:pPr algn="ctr"/>
            <a:r>
              <a:rPr lang="en-US" sz="2400" b="1" dirty="0">
                <a:latin typeface="+mj-lt"/>
              </a:rPr>
              <a:t>CLASS TEN</a:t>
            </a:r>
          </a:p>
          <a:p>
            <a:pPr algn="ctr"/>
            <a:endParaRPr lang="en-US" sz="2400" b="1" dirty="0">
              <a:latin typeface="+mj-lt"/>
            </a:endParaRPr>
          </a:p>
          <a:p>
            <a:pPr algn="ctr"/>
            <a:r>
              <a:rPr lang="en-US" sz="3800" b="1" dirty="0">
                <a:latin typeface="+mj-lt"/>
              </a:rPr>
              <a:t>Beginning Part Two at Palm Beach Lakes</a:t>
            </a:r>
          </a:p>
          <a:p>
            <a:pPr algn="ctr"/>
            <a:r>
              <a:rPr lang="en-US" sz="3800" b="1" dirty="0">
                <a:latin typeface="+mj-lt"/>
              </a:rPr>
              <a:t>Review of Chapters 1-7; Seven Trumpets of Wrath</a:t>
            </a:r>
          </a:p>
          <a:p>
            <a:pPr algn="ctr"/>
            <a:endParaRPr lang="en-US" sz="2400" b="1" dirty="0">
              <a:latin typeface="+mj-lt"/>
            </a:endParaRPr>
          </a:p>
          <a:p>
            <a:pPr algn="ctr"/>
            <a:r>
              <a:rPr lang="en-US" sz="3600" b="1" dirty="0">
                <a:latin typeface="+mj-lt"/>
              </a:rPr>
              <a:t>Palm Beach Lakes</a:t>
            </a:r>
          </a:p>
          <a:p>
            <a:pPr algn="ctr"/>
            <a:endParaRPr lang="en-US" sz="2400" b="1" dirty="0">
              <a:latin typeface="+mj-lt"/>
            </a:endParaRPr>
          </a:p>
          <a:p>
            <a:pPr algn="ctr"/>
            <a:r>
              <a:rPr lang="en-US" sz="2400" b="1" dirty="0">
                <a:latin typeface="+mj-lt"/>
              </a:rPr>
              <a:t>Dan Jenkins</a:t>
            </a:r>
          </a:p>
          <a:p>
            <a:pPr algn="ctr"/>
            <a:endParaRPr lang="en-US" sz="2400" b="1" dirty="0">
              <a:latin typeface="+mj-lt"/>
            </a:endParaRPr>
          </a:p>
          <a:p>
            <a:pPr algn="ctr"/>
            <a:r>
              <a:rPr lang="en-US" sz="2400" b="1" dirty="0"/>
              <a:t>February 16, 2020</a:t>
            </a:r>
          </a:p>
          <a:p>
            <a:pPr algn="ctr"/>
            <a:endParaRPr lang="en-US" sz="2400" b="1" dirty="0">
              <a:latin typeface="+mj-lt"/>
            </a:endParaRPr>
          </a:p>
          <a:p>
            <a:pPr algn="ctr"/>
            <a:endParaRPr lang="en-US" sz="2400" b="1" dirty="0">
              <a:latin typeface="+mj-lt"/>
            </a:endParaRPr>
          </a:p>
          <a:p>
            <a:pPr algn="ctr"/>
            <a:endParaRPr lang="en-US" sz="2400" b="1" dirty="0">
              <a:latin typeface="+mj-lt"/>
            </a:endParaRPr>
          </a:p>
        </p:txBody>
      </p:sp>
    </p:spTree>
    <p:extLst>
      <p:ext uri="{BB962C8B-B14F-4D97-AF65-F5344CB8AC3E}">
        <p14:creationId xmlns:p14="http://schemas.microsoft.com/office/powerpoint/2010/main" val="2563653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a:t>
            </a:r>
            <a:r>
              <a:rPr lang="en-US" sz="2100" b="1" dirty="0">
                <a:solidFill>
                  <a:srgbClr val="FFFF00"/>
                </a:solidFill>
                <a:latin typeface="+mj-lt"/>
              </a:rPr>
              <a:t>One hundred and forty-four thousand of all the tribes of the children of Israel</a:t>
            </a:r>
            <a:r>
              <a:rPr lang="en-US" sz="2100" b="1" dirty="0">
                <a:solidFill>
                  <a:schemeClr val="bg1"/>
                </a:solidFill>
                <a:latin typeface="+mj-lt"/>
              </a:rPr>
              <a:t>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49353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a:p>
            <a:pPr marL="342900" lvl="1" indent="-342900">
              <a:buFont typeface="Arial" panose="020B0604020202020204" pitchFamily="34" charset="0"/>
              <a:buChar char="•"/>
              <a:tabLst>
                <a:tab pos="2286000" algn="l"/>
              </a:tabLst>
            </a:pPr>
            <a:r>
              <a:rPr lang="en-US" sz="2200" b="1" dirty="0">
                <a:latin typeface="+mj-lt"/>
              </a:rPr>
              <a:t>The number sealed: 12,000 X 12= 144,000 </a:t>
            </a:r>
          </a:p>
          <a:p>
            <a:pPr marL="342900" lvl="1" indent="-342900">
              <a:buFont typeface="Arial" panose="020B0604020202020204" pitchFamily="34" charset="0"/>
              <a:buChar char="•"/>
              <a:tabLst>
                <a:tab pos="2286000" algn="l"/>
              </a:tabLst>
            </a:pPr>
            <a:endParaRPr lang="en-US" sz="2200" b="1" dirty="0">
              <a:latin typeface="+mj-lt"/>
            </a:endParaRPr>
          </a:p>
          <a:p>
            <a:pPr marL="342900" lvl="1" indent="-342900">
              <a:buFont typeface="Arial" panose="020B0604020202020204" pitchFamily="34" charset="0"/>
              <a:buChar char="•"/>
              <a:tabLst>
                <a:tab pos="2286000" algn="l"/>
              </a:tabLst>
            </a:pPr>
            <a:r>
              <a:rPr lang="en-US" sz="2200" b="1" dirty="0">
                <a:latin typeface="+mj-lt"/>
              </a:rPr>
              <a:t>To understand seal, read judgment of God which was about to come in Ezekiel 9:1-7</a:t>
            </a:r>
          </a:p>
          <a:p>
            <a:pPr marL="342900" lvl="1" indent="-342900">
              <a:buFont typeface="Arial" panose="020B0604020202020204" pitchFamily="34" charset="0"/>
              <a:buChar char="•"/>
              <a:tabLst>
                <a:tab pos="2286000" algn="l"/>
              </a:tabLst>
            </a:pPr>
            <a:r>
              <a:rPr lang="en-US" sz="2200" b="1" dirty="0">
                <a:latin typeface="+mj-lt"/>
              </a:rPr>
              <a:t>Is the number literal? </a:t>
            </a:r>
          </a:p>
        </p:txBody>
      </p:sp>
    </p:spTree>
    <p:extLst>
      <p:ext uri="{BB962C8B-B14F-4D97-AF65-F5344CB8AC3E}">
        <p14:creationId xmlns:p14="http://schemas.microsoft.com/office/powerpoint/2010/main" val="1697968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a:t>
            </a:r>
            <a:r>
              <a:rPr lang="en-US" sz="2100" b="1" dirty="0">
                <a:solidFill>
                  <a:srgbClr val="FFFF00"/>
                </a:solidFill>
                <a:latin typeface="+mj-lt"/>
              </a:rPr>
              <a:t>One hundred and forty-four thousand of all the tribes of the children of Israel</a:t>
            </a:r>
            <a:r>
              <a:rPr lang="en-US" sz="2100" b="1" dirty="0">
                <a:solidFill>
                  <a:schemeClr val="bg1"/>
                </a:solidFill>
                <a:latin typeface="+mj-lt"/>
              </a:rPr>
              <a:t>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832092"/>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a:p>
            <a:pPr marL="342900" lvl="1" indent="-342900">
              <a:buFont typeface="Arial" panose="020B0604020202020204" pitchFamily="34" charset="0"/>
              <a:buChar char="•"/>
              <a:tabLst>
                <a:tab pos="2286000" algn="l"/>
              </a:tabLst>
            </a:pPr>
            <a:r>
              <a:rPr lang="en-US" sz="2200" b="1" dirty="0">
                <a:latin typeface="+mj-lt"/>
              </a:rPr>
              <a:t>The number sealed: 12,000 X 12= 144,000 </a:t>
            </a:r>
          </a:p>
          <a:p>
            <a:pPr marL="342900" lvl="1" indent="-342900">
              <a:buFont typeface="Arial" panose="020B0604020202020204" pitchFamily="34" charset="0"/>
              <a:buChar char="•"/>
              <a:tabLst>
                <a:tab pos="2286000" algn="l"/>
              </a:tabLst>
            </a:pPr>
            <a:endParaRPr lang="en-US" sz="2200" b="1" dirty="0">
              <a:latin typeface="+mj-lt"/>
            </a:endParaRPr>
          </a:p>
          <a:p>
            <a:pPr marL="342900" lvl="1" indent="-342900">
              <a:buFont typeface="Arial" panose="020B0604020202020204" pitchFamily="34" charset="0"/>
              <a:buChar char="•"/>
              <a:tabLst>
                <a:tab pos="2286000" algn="l"/>
              </a:tabLst>
            </a:pPr>
            <a:r>
              <a:rPr lang="en-US" sz="2200" b="1" dirty="0">
                <a:latin typeface="+mj-lt"/>
              </a:rPr>
              <a:t>To understand seal, read judgment of God which was about to come in Ezekiel 9:1-7</a:t>
            </a:r>
          </a:p>
          <a:p>
            <a:pPr marL="342900" lvl="1" indent="-342900">
              <a:buFont typeface="Arial" panose="020B0604020202020204" pitchFamily="34" charset="0"/>
              <a:buChar char="•"/>
              <a:tabLst>
                <a:tab pos="2286000" algn="l"/>
              </a:tabLst>
            </a:pPr>
            <a:r>
              <a:rPr lang="en-US" sz="2200" b="1" dirty="0">
                <a:latin typeface="+mj-lt"/>
              </a:rPr>
              <a:t>Is the number literal? </a:t>
            </a:r>
          </a:p>
          <a:p>
            <a:pPr lvl="1">
              <a:tabLst>
                <a:tab pos="2286000" algn="l"/>
              </a:tabLst>
            </a:pPr>
            <a:r>
              <a:rPr lang="en-US" sz="2200" b="1" dirty="0">
                <a:latin typeface="+mj-lt"/>
              </a:rPr>
              <a:t>     - Odd that same number from each tribe</a:t>
            </a:r>
          </a:p>
        </p:txBody>
      </p:sp>
    </p:spTree>
    <p:extLst>
      <p:ext uri="{BB962C8B-B14F-4D97-AF65-F5344CB8AC3E}">
        <p14:creationId xmlns:p14="http://schemas.microsoft.com/office/powerpoint/2010/main" val="773769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a:t>
            </a:r>
            <a:r>
              <a:rPr lang="en-US" sz="2100" b="1" dirty="0">
                <a:solidFill>
                  <a:srgbClr val="FFFF00"/>
                </a:solidFill>
                <a:latin typeface="+mj-lt"/>
              </a:rPr>
              <a:t>One hundred and forty-four thousand of all the tribes of the children of Israel</a:t>
            </a:r>
            <a:r>
              <a:rPr lang="en-US" sz="2100" b="1" dirty="0">
                <a:solidFill>
                  <a:schemeClr val="bg1"/>
                </a:solidFill>
                <a:latin typeface="+mj-lt"/>
              </a:rPr>
              <a:t>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550920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a:p>
            <a:pPr marL="342900" lvl="1" indent="-342900">
              <a:buFont typeface="Arial" panose="020B0604020202020204" pitchFamily="34" charset="0"/>
              <a:buChar char="•"/>
              <a:tabLst>
                <a:tab pos="2286000" algn="l"/>
              </a:tabLst>
            </a:pPr>
            <a:r>
              <a:rPr lang="en-US" sz="2200" b="1" dirty="0">
                <a:latin typeface="+mj-lt"/>
              </a:rPr>
              <a:t>The number sealed: 12,000 X 12= 144,000 </a:t>
            </a:r>
          </a:p>
          <a:p>
            <a:pPr marL="342900" lvl="1" indent="-342900">
              <a:buFont typeface="Arial" panose="020B0604020202020204" pitchFamily="34" charset="0"/>
              <a:buChar char="•"/>
              <a:tabLst>
                <a:tab pos="2286000" algn="l"/>
              </a:tabLst>
            </a:pPr>
            <a:endParaRPr lang="en-US" sz="2200" b="1" dirty="0">
              <a:latin typeface="+mj-lt"/>
            </a:endParaRPr>
          </a:p>
          <a:p>
            <a:pPr marL="342900" lvl="1" indent="-342900">
              <a:buFont typeface="Arial" panose="020B0604020202020204" pitchFamily="34" charset="0"/>
              <a:buChar char="•"/>
              <a:tabLst>
                <a:tab pos="2286000" algn="l"/>
              </a:tabLst>
            </a:pPr>
            <a:r>
              <a:rPr lang="en-US" sz="2200" b="1" dirty="0">
                <a:latin typeface="+mj-lt"/>
              </a:rPr>
              <a:t>To understand seal, read judgment of God which was about to come in Ezekiel 9:1-7</a:t>
            </a:r>
          </a:p>
          <a:p>
            <a:pPr marL="342900" lvl="1" indent="-342900">
              <a:buFont typeface="Arial" panose="020B0604020202020204" pitchFamily="34" charset="0"/>
              <a:buChar char="•"/>
              <a:tabLst>
                <a:tab pos="2286000" algn="l"/>
              </a:tabLst>
            </a:pPr>
            <a:r>
              <a:rPr lang="en-US" sz="2200" b="1" dirty="0">
                <a:latin typeface="+mj-lt"/>
              </a:rPr>
              <a:t>Is the number literal? </a:t>
            </a:r>
          </a:p>
          <a:p>
            <a:pPr lvl="1">
              <a:tabLst>
                <a:tab pos="2286000" algn="l"/>
              </a:tabLst>
            </a:pPr>
            <a:r>
              <a:rPr lang="en-US" sz="2200" b="1" dirty="0">
                <a:latin typeface="+mj-lt"/>
              </a:rPr>
              <a:t>     - Odd that same number from each tribe</a:t>
            </a:r>
          </a:p>
          <a:p>
            <a:pPr lvl="1">
              <a:tabLst>
                <a:tab pos="2286000" algn="l"/>
              </a:tabLst>
            </a:pPr>
            <a:r>
              <a:rPr lang="en-US" sz="2200" b="1" dirty="0">
                <a:latin typeface="+mj-lt"/>
              </a:rPr>
              <a:t>     - No Gentiles (in heaven-Jehovah Witnesses)</a:t>
            </a:r>
          </a:p>
          <a:p>
            <a:pPr lvl="1">
              <a:tabLst>
                <a:tab pos="2286000" algn="l"/>
              </a:tabLst>
            </a:pPr>
            <a:r>
              <a:rPr lang="en-US" sz="2200" b="1" dirty="0">
                <a:latin typeface="+mj-lt"/>
              </a:rPr>
              <a:t>     </a:t>
            </a:r>
          </a:p>
        </p:txBody>
      </p:sp>
    </p:spTree>
    <p:extLst>
      <p:ext uri="{BB962C8B-B14F-4D97-AF65-F5344CB8AC3E}">
        <p14:creationId xmlns:p14="http://schemas.microsoft.com/office/powerpoint/2010/main" val="2870090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a:t>
            </a:r>
            <a:r>
              <a:rPr lang="en-US" sz="2100" b="1" dirty="0">
                <a:solidFill>
                  <a:srgbClr val="FFFF00"/>
                </a:solidFill>
                <a:latin typeface="+mj-lt"/>
              </a:rPr>
              <a:t>One hundred and forty-four thousand of all the tribes of the children of Israel</a:t>
            </a:r>
            <a:r>
              <a:rPr lang="en-US" sz="2100" b="1" dirty="0">
                <a:solidFill>
                  <a:schemeClr val="bg1"/>
                </a:solidFill>
                <a:latin typeface="+mj-lt"/>
              </a:rPr>
              <a:t>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550920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a:p>
            <a:pPr marL="342900" lvl="1" indent="-342900">
              <a:buFont typeface="Arial" panose="020B0604020202020204" pitchFamily="34" charset="0"/>
              <a:buChar char="•"/>
              <a:tabLst>
                <a:tab pos="2286000" algn="l"/>
              </a:tabLst>
            </a:pPr>
            <a:r>
              <a:rPr lang="en-US" sz="2200" b="1" dirty="0">
                <a:latin typeface="+mj-lt"/>
              </a:rPr>
              <a:t>The number sealed: 12,000 X 12= 144,000 </a:t>
            </a:r>
          </a:p>
          <a:p>
            <a:pPr marL="342900" lvl="1" indent="-342900">
              <a:buFont typeface="Arial" panose="020B0604020202020204" pitchFamily="34" charset="0"/>
              <a:buChar char="•"/>
              <a:tabLst>
                <a:tab pos="2286000" algn="l"/>
              </a:tabLst>
            </a:pPr>
            <a:endParaRPr lang="en-US" sz="2200" b="1" dirty="0">
              <a:latin typeface="+mj-lt"/>
            </a:endParaRPr>
          </a:p>
          <a:p>
            <a:pPr marL="342900" lvl="1" indent="-342900">
              <a:buFont typeface="Arial" panose="020B0604020202020204" pitchFamily="34" charset="0"/>
              <a:buChar char="•"/>
              <a:tabLst>
                <a:tab pos="2286000" algn="l"/>
              </a:tabLst>
            </a:pPr>
            <a:r>
              <a:rPr lang="en-US" sz="2200" b="1" dirty="0">
                <a:latin typeface="+mj-lt"/>
              </a:rPr>
              <a:t>To understand seal, read judgment of God which was about to come in Ezekiel 9:1-7</a:t>
            </a:r>
          </a:p>
          <a:p>
            <a:pPr marL="342900" lvl="1" indent="-342900">
              <a:buFont typeface="Arial" panose="020B0604020202020204" pitchFamily="34" charset="0"/>
              <a:buChar char="•"/>
              <a:tabLst>
                <a:tab pos="2286000" algn="l"/>
              </a:tabLst>
            </a:pPr>
            <a:r>
              <a:rPr lang="en-US" sz="2200" b="1" dirty="0">
                <a:latin typeface="+mj-lt"/>
              </a:rPr>
              <a:t>Is the number literal? </a:t>
            </a:r>
          </a:p>
          <a:p>
            <a:pPr lvl="1">
              <a:tabLst>
                <a:tab pos="2286000" algn="l"/>
              </a:tabLst>
            </a:pPr>
            <a:r>
              <a:rPr lang="en-US" sz="2200" b="1" dirty="0">
                <a:latin typeface="+mj-lt"/>
              </a:rPr>
              <a:t>     - Odd that same number from each tribe</a:t>
            </a:r>
          </a:p>
          <a:p>
            <a:pPr lvl="1">
              <a:tabLst>
                <a:tab pos="2286000" algn="l"/>
              </a:tabLst>
            </a:pPr>
            <a:r>
              <a:rPr lang="en-US" sz="2200" b="1" dirty="0">
                <a:latin typeface="+mj-lt"/>
              </a:rPr>
              <a:t>     - No Gentiles (in heaven-Jehovah Witnesses)</a:t>
            </a:r>
          </a:p>
          <a:p>
            <a:pPr lvl="1">
              <a:tabLst>
                <a:tab pos="2286000" algn="l"/>
              </a:tabLst>
            </a:pPr>
            <a:r>
              <a:rPr lang="en-US" sz="2200" b="1" dirty="0">
                <a:latin typeface="+mj-lt"/>
              </a:rPr>
              <a:t>     - No men (Rev. 14)</a:t>
            </a:r>
          </a:p>
        </p:txBody>
      </p:sp>
    </p:spTree>
    <p:extLst>
      <p:ext uri="{BB962C8B-B14F-4D97-AF65-F5344CB8AC3E}">
        <p14:creationId xmlns:p14="http://schemas.microsoft.com/office/powerpoint/2010/main" val="2005060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a:t>
            </a:r>
            <a:r>
              <a:rPr lang="en-US" sz="2100" b="1" dirty="0">
                <a:solidFill>
                  <a:srgbClr val="FFFF00"/>
                </a:solidFill>
                <a:latin typeface="+mj-lt"/>
              </a:rPr>
              <a:t>One hundred and forty-four thousand of all the tribes of the children of Israel</a:t>
            </a:r>
            <a:r>
              <a:rPr lang="en-US" sz="2100" b="1" dirty="0">
                <a:solidFill>
                  <a:schemeClr val="bg1"/>
                </a:solidFill>
                <a:latin typeface="+mj-lt"/>
              </a:rPr>
              <a:t>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5847755"/>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a:p>
            <a:pPr marL="342900" lvl="1" indent="-342900">
              <a:buFont typeface="Arial" panose="020B0604020202020204" pitchFamily="34" charset="0"/>
              <a:buChar char="•"/>
              <a:tabLst>
                <a:tab pos="2286000" algn="l"/>
              </a:tabLst>
            </a:pPr>
            <a:r>
              <a:rPr lang="en-US" sz="2200" b="1" dirty="0">
                <a:latin typeface="+mj-lt"/>
              </a:rPr>
              <a:t>The number sealed: 12,000 X 12= 144,000 </a:t>
            </a:r>
          </a:p>
          <a:p>
            <a:pPr marL="342900" lvl="1" indent="-342900">
              <a:buFont typeface="Arial" panose="020B0604020202020204" pitchFamily="34" charset="0"/>
              <a:buChar char="•"/>
              <a:tabLst>
                <a:tab pos="2286000" algn="l"/>
              </a:tabLst>
            </a:pPr>
            <a:endParaRPr lang="en-US" sz="2200" b="1" dirty="0">
              <a:latin typeface="+mj-lt"/>
            </a:endParaRPr>
          </a:p>
          <a:p>
            <a:pPr marL="342900" lvl="1" indent="-342900">
              <a:buFont typeface="Arial" panose="020B0604020202020204" pitchFamily="34" charset="0"/>
              <a:buChar char="•"/>
              <a:tabLst>
                <a:tab pos="2286000" algn="l"/>
              </a:tabLst>
            </a:pPr>
            <a:r>
              <a:rPr lang="en-US" sz="2200" b="1" dirty="0">
                <a:latin typeface="+mj-lt"/>
              </a:rPr>
              <a:t>To understand seal, read judgment of God which was about to come in Ezekiel 9:1-7</a:t>
            </a:r>
          </a:p>
          <a:p>
            <a:pPr marL="342900" lvl="1" indent="-342900">
              <a:buFont typeface="Arial" panose="020B0604020202020204" pitchFamily="34" charset="0"/>
              <a:buChar char="•"/>
              <a:tabLst>
                <a:tab pos="2286000" algn="l"/>
              </a:tabLst>
            </a:pPr>
            <a:r>
              <a:rPr lang="en-US" sz="2200" b="1" dirty="0">
                <a:latin typeface="+mj-lt"/>
              </a:rPr>
              <a:t>Is the number literal? </a:t>
            </a:r>
          </a:p>
          <a:p>
            <a:pPr lvl="1">
              <a:tabLst>
                <a:tab pos="2286000" algn="l"/>
              </a:tabLst>
            </a:pPr>
            <a:r>
              <a:rPr lang="en-US" sz="2200" b="1" dirty="0">
                <a:latin typeface="+mj-lt"/>
              </a:rPr>
              <a:t>     - Odd that same number from each tribe</a:t>
            </a:r>
          </a:p>
          <a:p>
            <a:pPr lvl="1">
              <a:tabLst>
                <a:tab pos="2286000" algn="l"/>
              </a:tabLst>
            </a:pPr>
            <a:r>
              <a:rPr lang="en-US" sz="2200" b="1" dirty="0">
                <a:latin typeface="+mj-lt"/>
              </a:rPr>
              <a:t>     - No Gentiles (in heaven-Jehovah Witnesses)</a:t>
            </a:r>
          </a:p>
          <a:p>
            <a:pPr lvl="1">
              <a:tabLst>
                <a:tab pos="2286000" algn="l"/>
              </a:tabLst>
            </a:pPr>
            <a:r>
              <a:rPr lang="en-US" sz="2200" b="1" dirty="0">
                <a:latin typeface="+mj-lt"/>
              </a:rPr>
              <a:t>     - No men (Rev. 14)</a:t>
            </a:r>
          </a:p>
          <a:p>
            <a:pPr lvl="1">
              <a:tabLst>
                <a:tab pos="2286000" algn="l"/>
              </a:tabLst>
            </a:pPr>
            <a:r>
              <a:rPr lang="en-US" sz="2200" b="1" dirty="0">
                <a:latin typeface="+mj-lt"/>
              </a:rPr>
              <a:t>     - Only virgins (Rev. 14)</a:t>
            </a:r>
          </a:p>
        </p:txBody>
      </p:sp>
    </p:spTree>
    <p:extLst>
      <p:ext uri="{BB962C8B-B14F-4D97-AF65-F5344CB8AC3E}">
        <p14:creationId xmlns:p14="http://schemas.microsoft.com/office/powerpoint/2010/main" val="3582410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all nations, tribes, peoples, and tongues, standing before the throne and before the Lamb, clothed with white robes, with palm branches in their hands, </a:t>
            </a:r>
          </a:p>
          <a:p>
            <a:pPr algn="just"/>
            <a:r>
              <a:rPr lang="en-US" sz="2100" b="1" dirty="0">
                <a:solidFill>
                  <a:schemeClr val="bg1"/>
                </a:solidFill>
                <a:latin typeface="+mj-lt"/>
              </a:rPr>
              <a:t>  10  and crying out with a loud voice, saying, "Salvation belongs to our God who sits on the throne, and to the Lamb!" </a:t>
            </a:r>
          </a:p>
          <a:p>
            <a:pPr algn="just"/>
            <a:r>
              <a:rPr lang="en-US" sz="2100" b="1" dirty="0">
                <a:solidFill>
                  <a:schemeClr val="bg1"/>
                </a:solidFill>
                <a:latin typeface="+mj-lt"/>
              </a:rPr>
              <a:t>  11  All the angels stood around the throne and the elders and the four living creatures, and fell on their faces before the throne and worshiped God, </a:t>
            </a:r>
          </a:p>
          <a:p>
            <a:pPr algn="just"/>
            <a:r>
              <a:rPr lang="en-US" sz="2100" b="1" dirty="0">
                <a:solidFill>
                  <a:schemeClr val="bg1"/>
                </a:solidFill>
                <a:latin typeface="+mj-lt"/>
              </a:rPr>
              <a:t>  12  saying: "Amen! Blessing and glory and wisdom, Thanksgiving and honor and power and might, Be to our God forever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76944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p:txBody>
      </p:sp>
    </p:spTree>
    <p:extLst>
      <p:ext uri="{BB962C8B-B14F-4D97-AF65-F5344CB8AC3E}">
        <p14:creationId xmlns:p14="http://schemas.microsoft.com/office/powerpoint/2010/main" val="2947094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standing before the throne and before the Lamb, clothed with white robes, with palm branches in their hands, </a:t>
            </a:r>
          </a:p>
          <a:p>
            <a:pPr algn="just"/>
            <a:r>
              <a:rPr lang="en-US" sz="2100" b="1" dirty="0">
                <a:solidFill>
                  <a:schemeClr val="bg1"/>
                </a:solidFill>
                <a:latin typeface="+mj-lt"/>
              </a:rPr>
              <a:t>  10  and crying out with a loud voice, saying, "Salvation belongs to our God who sits on the throne, and to the Lamb!" </a:t>
            </a:r>
          </a:p>
          <a:p>
            <a:pPr algn="just"/>
            <a:r>
              <a:rPr lang="en-US" sz="2100" b="1" dirty="0">
                <a:solidFill>
                  <a:schemeClr val="bg1"/>
                </a:solidFill>
                <a:latin typeface="+mj-lt"/>
              </a:rPr>
              <a:t>  11  All the angels stood around the throne and the elders and the four living creatures, and fell on their faces before the throne and worshiped God, </a:t>
            </a:r>
          </a:p>
          <a:p>
            <a:pPr algn="just"/>
            <a:r>
              <a:rPr lang="en-US" sz="2100" b="1" dirty="0">
                <a:solidFill>
                  <a:schemeClr val="bg1"/>
                </a:solidFill>
                <a:latin typeface="+mj-lt"/>
              </a:rPr>
              <a:t>  12  saying: "Amen! Blessing and glory and wisdom, Thanksgiving and honor and power and might, Be to our God forever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tribes(includes the Jews)</a:t>
            </a:r>
          </a:p>
          <a:p>
            <a:pPr>
              <a:tabLst>
                <a:tab pos="2286000" algn="l"/>
              </a:tabLst>
            </a:pPr>
            <a:endParaRPr lang="en-US" sz="2200" b="1" dirty="0">
              <a:latin typeface="+mj-lt"/>
            </a:endParaRPr>
          </a:p>
        </p:txBody>
      </p:sp>
    </p:spTree>
    <p:extLst>
      <p:ext uri="{BB962C8B-B14F-4D97-AF65-F5344CB8AC3E}">
        <p14:creationId xmlns:p14="http://schemas.microsoft.com/office/powerpoint/2010/main" val="265125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standing before the throne and before the Lamb,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crying out with a loud voice, saying, "Salvation belongs to our God who sits on the throne, and to the Lamb!" </a:t>
            </a:r>
          </a:p>
          <a:p>
            <a:pPr algn="just"/>
            <a:r>
              <a:rPr lang="en-US" sz="2100" b="1" dirty="0">
                <a:solidFill>
                  <a:schemeClr val="bg1"/>
                </a:solidFill>
                <a:latin typeface="+mj-lt"/>
              </a:rPr>
              <a:t>  11  All the angels stood around the throne and the elders and the four living creatures, and fell on their faces before the throne and worshiped God, </a:t>
            </a:r>
          </a:p>
          <a:p>
            <a:pPr algn="just"/>
            <a:r>
              <a:rPr lang="en-US" sz="2100" b="1" dirty="0">
                <a:solidFill>
                  <a:schemeClr val="bg1"/>
                </a:solidFill>
                <a:latin typeface="+mj-lt"/>
              </a:rPr>
              <a:t>  12  saying: "Amen! Blessing and glory and wisdom, Thanksgiving and honor and power and might, Be to our God forever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p:txBody>
      </p:sp>
    </p:spTree>
    <p:extLst>
      <p:ext uri="{BB962C8B-B14F-4D97-AF65-F5344CB8AC3E}">
        <p14:creationId xmlns:p14="http://schemas.microsoft.com/office/powerpoint/2010/main" val="2730911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crying out with a loud voice, saying, "Salvation belongs to our God who sits on the throne, and to the Lamb!" </a:t>
            </a:r>
          </a:p>
          <a:p>
            <a:pPr algn="just"/>
            <a:r>
              <a:rPr lang="en-US" sz="2100" b="1" dirty="0">
                <a:solidFill>
                  <a:schemeClr val="bg1"/>
                </a:solidFill>
                <a:latin typeface="+mj-lt"/>
              </a:rPr>
              <a:t>  11  All the angels stood around the throne and the elders and the four living creatures, and fell on their faces before the throne and worshiped God, </a:t>
            </a:r>
          </a:p>
          <a:p>
            <a:pPr algn="just"/>
            <a:r>
              <a:rPr lang="en-US" sz="2100" b="1" dirty="0">
                <a:solidFill>
                  <a:schemeClr val="bg1"/>
                </a:solidFill>
                <a:latin typeface="+mj-lt"/>
              </a:rPr>
              <a:t>  12  saying: "Amen! Blessing and glory and wisdom, Thanksgiving and honor and power and might, Be to our God forever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178510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p:txBody>
      </p:sp>
    </p:spTree>
    <p:extLst>
      <p:ext uri="{BB962C8B-B14F-4D97-AF65-F5344CB8AC3E}">
        <p14:creationId xmlns:p14="http://schemas.microsoft.com/office/powerpoint/2010/main" val="4172581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All the angels stood around the throne and the elders and the four living creatures, and fell on their faces before the throne and worshiped God, </a:t>
            </a:r>
          </a:p>
          <a:p>
            <a:pPr algn="just"/>
            <a:r>
              <a:rPr lang="en-US" sz="2100" b="1" dirty="0">
                <a:solidFill>
                  <a:schemeClr val="bg1"/>
                </a:solidFill>
                <a:latin typeface="+mj-lt"/>
              </a:rPr>
              <a:t>  12  saying: "Amen! Blessing and glory and wisdom, Thanksgiving and honor and power and might, Be to our God forever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2462213"/>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a:p>
            <a:pPr marL="342900" indent="-342900">
              <a:buFont typeface="Arial" panose="020B0604020202020204" pitchFamily="34" charset="0"/>
              <a:buChar char="•"/>
              <a:tabLst>
                <a:tab pos="2286000" algn="l"/>
              </a:tabLst>
            </a:pPr>
            <a:r>
              <a:rPr lang="en-US" sz="2200" b="1" dirty="0">
                <a:latin typeface="+mj-lt"/>
              </a:rPr>
              <a:t>They are crying out</a:t>
            </a:r>
          </a:p>
          <a:p>
            <a:pPr marL="342900" indent="-342900">
              <a:buFont typeface="Arial" panose="020B0604020202020204" pitchFamily="34" charset="0"/>
              <a:buChar char="•"/>
              <a:tabLst>
                <a:tab pos="2286000" algn="l"/>
              </a:tabLst>
            </a:pPr>
            <a:r>
              <a:rPr lang="en-US" sz="2200" b="1" dirty="0">
                <a:latin typeface="+mj-lt"/>
              </a:rPr>
              <a:t>Salvation belongs to God on throne &amp; Lamb</a:t>
            </a:r>
          </a:p>
        </p:txBody>
      </p:sp>
    </p:spTree>
    <p:extLst>
      <p:ext uri="{BB962C8B-B14F-4D97-AF65-F5344CB8AC3E}">
        <p14:creationId xmlns:p14="http://schemas.microsoft.com/office/powerpoint/2010/main" val="1785010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a:t>
            </a:r>
            <a:r>
              <a:rPr lang="en-US" sz="2400" b="1" dirty="0">
                <a:solidFill>
                  <a:srgbClr val="FFFF00"/>
                </a:solidFill>
                <a:latin typeface="+mj-lt"/>
              </a:rPr>
              <a:t> The REVELATION of Jesus Christ, </a:t>
            </a:r>
            <a:r>
              <a:rPr lang="en-US" sz="2400" b="1" dirty="0">
                <a:solidFill>
                  <a:schemeClr val="bg1"/>
                </a:solidFill>
                <a:latin typeface="+mj-lt"/>
              </a:rPr>
              <a:t>which God gave Him to show His servants—things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523220"/>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25760"/>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869132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t>
            </a:r>
            <a:r>
              <a:rPr lang="en-US" sz="2100" b="1" dirty="0">
                <a:solidFill>
                  <a:srgbClr val="FFFF00"/>
                </a:solidFill>
                <a:latin typeface="+mj-lt"/>
              </a:rPr>
              <a:t>All the angels </a:t>
            </a:r>
            <a:r>
              <a:rPr lang="en-US" sz="2100" b="1" dirty="0">
                <a:solidFill>
                  <a:schemeClr val="bg1"/>
                </a:solidFill>
                <a:latin typeface="+mj-lt"/>
              </a:rPr>
              <a:t>stood around the throne and the elders and the four living creatures, and fell on their faces before the throne and worshiped God, </a:t>
            </a:r>
          </a:p>
          <a:p>
            <a:pPr algn="just"/>
            <a:r>
              <a:rPr lang="en-US" sz="2100" b="1" dirty="0">
                <a:solidFill>
                  <a:schemeClr val="bg1"/>
                </a:solidFill>
                <a:latin typeface="+mj-lt"/>
              </a:rPr>
              <a:t>  12  saying: "Amen! Blessing and glory and wisdom, Thanksgiving and honor and power and might, Be to our God forever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280076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a:p>
            <a:pPr marL="342900" indent="-342900">
              <a:buFont typeface="Arial" panose="020B0604020202020204" pitchFamily="34" charset="0"/>
              <a:buChar char="•"/>
              <a:tabLst>
                <a:tab pos="2286000" algn="l"/>
              </a:tabLst>
            </a:pPr>
            <a:r>
              <a:rPr lang="en-US" sz="2200" b="1" dirty="0">
                <a:latin typeface="+mj-lt"/>
              </a:rPr>
              <a:t>They are crying out</a:t>
            </a:r>
          </a:p>
          <a:p>
            <a:pPr marL="342900" indent="-342900">
              <a:buFont typeface="Arial" panose="020B0604020202020204" pitchFamily="34" charset="0"/>
              <a:buChar char="•"/>
              <a:tabLst>
                <a:tab pos="2286000" algn="l"/>
              </a:tabLst>
            </a:pPr>
            <a:r>
              <a:rPr lang="en-US" sz="2200" b="1" dirty="0">
                <a:latin typeface="+mj-lt"/>
              </a:rPr>
              <a:t>Salvation belongs to God on throne &amp; Lamb</a:t>
            </a:r>
          </a:p>
          <a:p>
            <a:pPr marL="342900" indent="-342900">
              <a:buFont typeface="Arial" panose="020B0604020202020204" pitchFamily="34" charset="0"/>
              <a:buChar char="•"/>
              <a:tabLst>
                <a:tab pos="2286000" algn="l"/>
              </a:tabLst>
            </a:pPr>
            <a:r>
              <a:rPr lang="en-US" sz="2200" b="1" dirty="0">
                <a:latin typeface="+mj-lt"/>
              </a:rPr>
              <a:t>All the angels fall down before throne</a:t>
            </a:r>
          </a:p>
        </p:txBody>
      </p:sp>
    </p:spTree>
    <p:extLst>
      <p:ext uri="{BB962C8B-B14F-4D97-AF65-F5344CB8AC3E}">
        <p14:creationId xmlns:p14="http://schemas.microsoft.com/office/powerpoint/2010/main" val="30925612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t>
            </a:r>
            <a:r>
              <a:rPr lang="en-US" sz="2100" b="1" dirty="0">
                <a:solidFill>
                  <a:srgbClr val="FFFF00"/>
                </a:solidFill>
                <a:latin typeface="+mj-lt"/>
              </a:rPr>
              <a:t>All the angels </a:t>
            </a:r>
            <a:r>
              <a:rPr lang="en-US" sz="2100" b="1" dirty="0">
                <a:solidFill>
                  <a:schemeClr val="bg1"/>
                </a:solidFill>
                <a:latin typeface="+mj-lt"/>
              </a:rPr>
              <a:t>stood around the throne and </a:t>
            </a:r>
            <a:r>
              <a:rPr lang="en-US" sz="2100" b="1" dirty="0">
                <a:solidFill>
                  <a:srgbClr val="FFFF00"/>
                </a:solidFill>
                <a:latin typeface="+mj-lt"/>
              </a:rPr>
              <a:t>the elders and the four living creatures</a:t>
            </a:r>
            <a:r>
              <a:rPr lang="en-US" sz="2100" b="1" dirty="0">
                <a:solidFill>
                  <a:schemeClr val="bg1"/>
                </a:solidFill>
                <a:latin typeface="+mj-lt"/>
              </a:rPr>
              <a:t>, and fell on their faces before the throne and worshiped God, </a:t>
            </a:r>
          </a:p>
          <a:p>
            <a:pPr algn="just"/>
            <a:r>
              <a:rPr lang="en-US" sz="2100" b="1" dirty="0">
                <a:solidFill>
                  <a:schemeClr val="bg1"/>
                </a:solidFill>
                <a:latin typeface="+mj-lt"/>
              </a:rPr>
              <a:t>  12  saying: "Amen! Blessing and glory and wisdom, Thanksgiving and honor and power and might, Be to our God forever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3477875"/>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a:p>
            <a:pPr marL="342900" indent="-342900">
              <a:buFont typeface="Arial" panose="020B0604020202020204" pitchFamily="34" charset="0"/>
              <a:buChar char="•"/>
              <a:tabLst>
                <a:tab pos="2286000" algn="l"/>
              </a:tabLst>
            </a:pPr>
            <a:r>
              <a:rPr lang="en-US" sz="2200" b="1" dirty="0">
                <a:latin typeface="+mj-lt"/>
              </a:rPr>
              <a:t>They are crying out</a:t>
            </a:r>
          </a:p>
          <a:p>
            <a:pPr marL="342900" indent="-342900">
              <a:buFont typeface="Arial" panose="020B0604020202020204" pitchFamily="34" charset="0"/>
              <a:buChar char="•"/>
              <a:tabLst>
                <a:tab pos="2286000" algn="l"/>
              </a:tabLst>
            </a:pPr>
            <a:r>
              <a:rPr lang="en-US" sz="2200" b="1" dirty="0">
                <a:latin typeface="+mj-lt"/>
              </a:rPr>
              <a:t>Salvation belongs to God on throne &amp; Lamb</a:t>
            </a:r>
          </a:p>
          <a:p>
            <a:pPr marL="342900" indent="-342900">
              <a:buFont typeface="Arial" panose="020B0604020202020204" pitchFamily="34" charset="0"/>
              <a:buChar char="•"/>
              <a:tabLst>
                <a:tab pos="2286000" algn="l"/>
              </a:tabLst>
            </a:pPr>
            <a:r>
              <a:rPr lang="en-US" sz="2200" b="1" dirty="0">
                <a:latin typeface="+mj-lt"/>
              </a:rPr>
              <a:t>All the angels fall down before throne</a:t>
            </a:r>
          </a:p>
          <a:p>
            <a:pPr marL="342900" indent="-342900">
              <a:buFont typeface="Arial" panose="020B0604020202020204" pitchFamily="34" charset="0"/>
              <a:buChar char="•"/>
              <a:tabLst>
                <a:tab pos="2286000" algn="l"/>
              </a:tabLst>
            </a:pPr>
            <a:r>
              <a:rPr lang="en-US" sz="2200" b="1" dirty="0">
                <a:latin typeface="+mj-lt"/>
              </a:rPr>
              <a:t>All the 24 elders also fall and worship God</a:t>
            </a:r>
          </a:p>
          <a:p>
            <a:pPr marL="342900" indent="-342900">
              <a:buFont typeface="Arial" panose="020B0604020202020204" pitchFamily="34" charset="0"/>
              <a:buChar char="•"/>
              <a:tabLst>
                <a:tab pos="2286000" algn="l"/>
              </a:tabLst>
            </a:pPr>
            <a:r>
              <a:rPr lang="en-US" sz="2200" b="1" dirty="0">
                <a:latin typeface="+mj-lt"/>
              </a:rPr>
              <a:t>AND the four living creatures</a:t>
            </a:r>
          </a:p>
        </p:txBody>
      </p:sp>
    </p:spTree>
    <p:extLst>
      <p:ext uri="{BB962C8B-B14F-4D97-AF65-F5344CB8AC3E}">
        <p14:creationId xmlns:p14="http://schemas.microsoft.com/office/powerpoint/2010/main" val="1248758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t>
            </a:r>
            <a:r>
              <a:rPr lang="en-US" sz="2100" b="1" dirty="0">
                <a:solidFill>
                  <a:srgbClr val="FFFF00"/>
                </a:solidFill>
                <a:latin typeface="+mj-lt"/>
              </a:rPr>
              <a:t>All the angels </a:t>
            </a:r>
            <a:r>
              <a:rPr lang="en-US" sz="2100" b="1" dirty="0">
                <a:solidFill>
                  <a:schemeClr val="bg1"/>
                </a:solidFill>
                <a:latin typeface="+mj-lt"/>
              </a:rPr>
              <a:t>stood around the throne and </a:t>
            </a:r>
            <a:r>
              <a:rPr lang="en-US" sz="2100" b="1" dirty="0">
                <a:solidFill>
                  <a:srgbClr val="FFFF00"/>
                </a:solidFill>
                <a:latin typeface="+mj-lt"/>
              </a:rPr>
              <a:t>the elders and the four living creatures</a:t>
            </a:r>
            <a:r>
              <a:rPr lang="en-US" sz="2100" b="1" dirty="0">
                <a:solidFill>
                  <a:schemeClr val="bg1"/>
                </a:solidFill>
                <a:latin typeface="+mj-lt"/>
              </a:rPr>
              <a:t>, and fell on their faces before the throne and worshiped God, </a:t>
            </a:r>
          </a:p>
          <a:p>
            <a:pPr algn="just"/>
            <a:r>
              <a:rPr lang="en-US" sz="2100" b="1" dirty="0">
                <a:solidFill>
                  <a:schemeClr val="bg1"/>
                </a:solidFill>
                <a:latin typeface="+mj-lt"/>
              </a:rPr>
              <a:t>  12  saying: "</a:t>
            </a:r>
            <a:r>
              <a:rPr lang="en-US" sz="2100" b="1" dirty="0">
                <a:solidFill>
                  <a:srgbClr val="FFFF00"/>
                </a:solidFill>
                <a:latin typeface="+mj-lt"/>
              </a:rPr>
              <a:t>Amen! </a:t>
            </a:r>
            <a:r>
              <a:rPr lang="en-US" sz="2100" b="1" dirty="0">
                <a:solidFill>
                  <a:schemeClr val="bg1"/>
                </a:solidFill>
                <a:latin typeface="+mj-lt"/>
              </a:rPr>
              <a:t>Blessing and glory and wisdom, Thanksgiving and honor and power and might, Be to our God forever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3816429"/>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a:p>
            <a:pPr marL="342900" indent="-342900">
              <a:buFont typeface="Arial" panose="020B0604020202020204" pitchFamily="34" charset="0"/>
              <a:buChar char="•"/>
              <a:tabLst>
                <a:tab pos="2286000" algn="l"/>
              </a:tabLst>
            </a:pPr>
            <a:r>
              <a:rPr lang="en-US" sz="2200" b="1" dirty="0">
                <a:latin typeface="+mj-lt"/>
              </a:rPr>
              <a:t>They are crying out</a:t>
            </a:r>
          </a:p>
          <a:p>
            <a:pPr marL="342900" indent="-342900">
              <a:buFont typeface="Arial" panose="020B0604020202020204" pitchFamily="34" charset="0"/>
              <a:buChar char="•"/>
              <a:tabLst>
                <a:tab pos="2286000" algn="l"/>
              </a:tabLst>
            </a:pPr>
            <a:r>
              <a:rPr lang="en-US" sz="2200" b="1" dirty="0">
                <a:latin typeface="+mj-lt"/>
              </a:rPr>
              <a:t>Salvation belongs to God on throne &amp; Lamb</a:t>
            </a:r>
          </a:p>
          <a:p>
            <a:pPr marL="342900" indent="-342900">
              <a:buFont typeface="Arial" panose="020B0604020202020204" pitchFamily="34" charset="0"/>
              <a:buChar char="•"/>
              <a:tabLst>
                <a:tab pos="2286000" algn="l"/>
              </a:tabLst>
            </a:pPr>
            <a:r>
              <a:rPr lang="en-US" sz="2200" b="1" dirty="0">
                <a:latin typeface="+mj-lt"/>
              </a:rPr>
              <a:t>All the angels fall down before throne</a:t>
            </a:r>
          </a:p>
          <a:p>
            <a:pPr marL="342900" indent="-342900">
              <a:buFont typeface="Arial" panose="020B0604020202020204" pitchFamily="34" charset="0"/>
              <a:buChar char="•"/>
              <a:tabLst>
                <a:tab pos="2286000" algn="l"/>
              </a:tabLst>
            </a:pPr>
            <a:r>
              <a:rPr lang="en-US" sz="2200" b="1" dirty="0">
                <a:latin typeface="+mj-lt"/>
              </a:rPr>
              <a:t>All the 24 elders also fall and worship God</a:t>
            </a:r>
          </a:p>
          <a:p>
            <a:pPr marL="342900" indent="-342900">
              <a:buFont typeface="Arial" panose="020B0604020202020204" pitchFamily="34" charset="0"/>
              <a:buChar char="•"/>
              <a:tabLst>
                <a:tab pos="2286000" algn="l"/>
              </a:tabLst>
            </a:pPr>
            <a:r>
              <a:rPr lang="en-US" sz="2200" b="1" dirty="0">
                <a:latin typeface="+mj-lt"/>
              </a:rPr>
              <a:t>AND the four living creatures </a:t>
            </a:r>
          </a:p>
          <a:p>
            <a:pPr marL="342900" indent="-342900">
              <a:buFont typeface="Arial" panose="020B0604020202020204" pitchFamily="34" charset="0"/>
              <a:buChar char="•"/>
              <a:tabLst>
                <a:tab pos="2286000" algn="l"/>
              </a:tabLst>
            </a:pPr>
            <a:r>
              <a:rPr lang="en-US" sz="2200" b="1" dirty="0">
                <a:latin typeface="+mj-lt"/>
              </a:rPr>
              <a:t>Amen!</a:t>
            </a:r>
          </a:p>
        </p:txBody>
      </p:sp>
    </p:spTree>
    <p:extLst>
      <p:ext uri="{BB962C8B-B14F-4D97-AF65-F5344CB8AC3E}">
        <p14:creationId xmlns:p14="http://schemas.microsoft.com/office/powerpoint/2010/main" val="3849644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t>
            </a:r>
            <a:r>
              <a:rPr lang="en-US" sz="2100" b="1" dirty="0">
                <a:solidFill>
                  <a:srgbClr val="FFFF00"/>
                </a:solidFill>
                <a:latin typeface="+mj-lt"/>
              </a:rPr>
              <a:t>All the angels </a:t>
            </a:r>
            <a:r>
              <a:rPr lang="en-US" sz="2100" b="1" dirty="0">
                <a:solidFill>
                  <a:schemeClr val="bg1"/>
                </a:solidFill>
                <a:latin typeface="+mj-lt"/>
              </a:rPr>
              <a:t>stood around the throne and </a:t>
            </a:r>
            <a:r>
              <a:rPr lang="en-US" sz="2100" b="1" dirty="0">
                <a:solidFill>
                  <a:srgbClr val="FFFF00"/>
                </a:solidFill>
                <a:latin typeface="+mj-lt"/>
              </a:rPr>
              <a:t>the elders and the four living creatures</a:t>
            </a:r>
            <a:r>
              <a:rPr lang="en-US" sz="2100" b="1" dirty="0">
                <a:solidFill>
                  <a:schemeClr val="bg1"/>
                </a:solidFill>
                <a:latin typeface="+mj-lt"/>
              </a:rPr>
              <a:t>, and fell on their faces before the throne and worshiped God, </a:t>
            </a:r>
          </a:p>
          <a:p>
            <a:pPr algn="just"/>
            <a:r>
              <a:rPr lang="en-US" sz="2100" b="1" dirty="0">
                <a:solidFill>
                  <a:schemeClr val="bg1"/>
                </a:solidFill>
                <a:latin typeface="+mj-lt"/>
              </a:rPr>
              <a:t>  12  saying: "</a:t>
            </a:r>
            <a:r>
              <a:rPr lang="en-US" sz="2100" b="1" dirty="0">
                <a:solidFill>
                  <a:srgbClr val="FFFF00"/>
                </a:solidFill>
                <a:latin typeface="+mj-lt"/>
              </a:rPr>
              <a:t>Amen! Blessing and glory and wisdom, Thanksgiving and honor and power and might,</a:t>
            </a:r>
            <a:r>
              <a:rPr lang="en-US" sz="2100" b="1" dirty="0">
                <a:solidFill>
                  <a:schemeClr val="bg1"/>
                </a:solidFill>
                <a:latin typeface="+mj-lt"/>
              </a:rPr>
              <a:t> Be to our God </a:t>
            </a:r>
            <a:r>
              <a:rPr lang="en-US" sz="2100" b="1" dirty="0">
                <a:solidFill>
                  <a:srgbClr val="FFFF00"/>
                </a:solidFill>
                <a:latin typeface="+mj-lt"/>
              </a:rPr>
              <a:t>forever</a:t>
            </a:r>
            <a:r>
              <a:rPr lang="en-US" sz="2100" b="1" dirty="0">
                <a:solidFill>
                  <a:schemeClr val="bg1"/>
                </a:solidFill>
                <a:latin typeface="+mj-lt"/>
              </a:rPr>
              <a:t>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15498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a:p>
            <a:pPr marL="342900" indent="-342900">
              <a:buFont typeface="Arial" panose="020B0604020202020204" pitchFamily="34" charset="0"/>
              <a:buChar char="•"/>
              <a:tabLst>
                <a:tab pos="2286000" algn="l"/>
              </a:tabLst>
            </a:pPr>
            <a:r>
              <a:rPr lang="en-US" sz="2200" b="1" dirty="0">
                <a:latin typeface="+mj-lt"/>
              </a:rPr>
              <a:t>They are crying out</a:t>
            </a:r>
          </a:p>
          <a:p>
            <a:pPr marL="342900" indent="-342900">
              <a:buFont typeface="Arial" panose="020B0604020202020204" pitchFamily="34" charset="0"/>
              <a:buChar char="•"/>
              <a:tabLst>
                <a:tab pos="2286000" algn="l"/>
              </a:tabLst>
            </a:pPr>
            <a:r>
              <a:rPr lang="en-US" sz="2200" b="1" dirty="0">
                <a:latin typeface="+mj-lt"/>
              </a:rPr>
              <a:t>Salvation belongs to God on throne &amp; Lamb</a:t>
            </a:r>
          </a:p>
          <a:p>
            <a:pPr marL="342900" indent="-342900">
              <a:buFont typeface="Arial" panose="020B0604020202020204" pitchFamily="34" charset="0"/>
              <a:buChar char="•"/>
              <a:tabLst>
                <a:tab pos="2286000" algn="l"/>
              </a:tabLst>
            </a:pPr>
            <a:r>
              <a:rPr lang="en-US" sz="2200" b="1" dirty="0">
                <a:latin typeface="+mj-lt"/>
              </a:rPr>
              <a:t>All the angels fall down before throne</a:t>
            </a:r>
          </a:p>
          <a:p>
            <a:pPr marL="342900" indent="-342900">
              <a:buFont typeface="Arial" panose="020B0604020202020204" pitchFamily="34" charset="0"/>
              <a:buChar char="•"/>
              <a:tabLst>
                <a:tab pos="2286000" algn="l"/>
              </a:tabLst>
            </a:pPr>
            <a:r>
              <a:rPr lang="en-US" sz="2200" b="1" dirty="0">
                <a:latin typeface="+mj-lt"/>
              </a:rPr>
              <a:t>All the 24 elders also fall and worship God</a:t>
            </a:r>
          </a:p>
          <a:p>
            <a:pPr marL="342900" indent="-342900">
              <a:buFont typeface="Arial" panose="020B0604020202020204" pitchFamily="34" charset="0"/>
              <a:buChar char="•"/>
              <a:tabLst>
                <a:tab pos="2286000" algn="l"/>
              </a:tabLst>
            </a:pPr>
            <a:r>
              <a:rPr lang="en-US" sz="2200" b="1" dirty="0">
                <a:latin typeface="+mj-lt"/>
              </a:rPr>
              <a:t>AND the four living creatures </a:t>
            </a:r>
          </a:p>
          <a:p>
            <a:pPr marL="342900" indent="-342900">
              <a:buFont typeface="Arial" panose="020B0604020202020204" pitchFamily="34" charset="0"/>
              <a:buChar char="•"/>
              <a:tabLst>
                <a:tab pos="2286000" algn="l"/>
              </a:tabLst>
            </a:pPr>
            <a:r>
              <a:rPr lang="en-US" sz="2200" b="1" dirty="0">
                <a:latin typeface="+mj-lt"/>
              </a:rPr>
              <a:t>Amen!</a:t>
            </a:r>
          </a:p>
          <a:p>
            <a:pPr marL="342900" indent="-342900">
              <a:buFont typeface="Arial" panose="020B0604020202020204" pitchFamily="34" charset="0"/>
              <a:buChar char="•"/>
              <a:tabLst>
                <a:tab pos="2286000" algn="l"/>
              </a:tabLst>
            </a:pPr>
            <a:r>
              <a:rPr lang="en-US" sz="2200" b="1" dirty="0">
                <a:latin typeface="+mj-lt"/>
              </a:rPr>
              <a:t>Seven qualities which are due God forever</a:t>
            </a:r>
          </a:p>
        </p:txBody>
      </p:sp>
    </p:spTree>
    <p:extLst>
      <p:ext uri="{BB962C8B-B14F-4D97-AF65-F5344CB8AC3E}">
        <p14:creationId xmlns:p14="http://schemas.microsoft.com/office/powerpoint/2010/main" val="1925656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t>
            </a:r>
            <a:r>
              <a:rPr lang="en-US" sz="2100" b="1" dirty="0">
                <a:solidFill>
                  <a:srgbClr val="FFFF00"/>
                </a:solidFill>
                <a:latin typeface="+mj-lt"/>
              </a:rPr>
              <a:t>All the angels </a:t>
            </a:r>
            <a:r>
              <a:rPr lang="en-US" sz="2100" b="1" dirty="0">
                <a:solidFill>
                  <a:schemeClr val="bg1"/>
                </a:solidFill>
                <a:latin typeface="+mj-lt"/>
              </a:rPr>
              <a:t>stood around the throne and </a:t>
            </a:r>
            <a:r>
              <a:rPr lang="en-US" sz="2100" b="1" dirty="0">
                <a:solidFill>
                  <a:srgbClr val="FFFF00"/>
                </a:solidFill>
                <a:latin typeface="+mj-lt"/>
              </a:rPr>
              <a:t>the elders and the four living creatures</a:t>
            </a:r>
            <a:r>
              <a:rPr lang="en-US" sz="2100" b="1" dirty="0">
                <a:solidFill>
                  <a:schemeClr val="bg1"/>
                </a:solidFill>
                <a:latin typeface="+mj-lt"/>
              </a:rPr>
              <a:t>, and fell on their faces before the throne and worshiped God, </a:t>
            </a:r>
          </a:p>
          <a:p>
            <a:pPr algn="just"/>
            <a:r>
              <a:rPr lang="en-US" sz="2100" b="1" dirty="0">
                <a:solidFill>
                  <a:schemeClr val="bg1"/>
                </a:solidFill>
                <a:latin typeface="+mj-lt"/>
              </a:rPr>
              <a:t>  12  saying: "</a:t>
            </a:r>
            <a:r>
              <a:rPr lang="en-US" sz="2100" b="1" dirty="0">
                <a:solidFill>
                  <a:srgbClr val="FFFF00"/>
                </a:solidFill>
                <a:latin typeface="+mj-lt"/>
              </a:rPr>
              <a:t>Amen! Blessing and glory and wisdom, Thanksgiving and honor and power and might,</a:t>
            </a:r>
            <a:r>
              <a:rPr lang="en-US" sz="2100" b="1" dirty="0">
                <a:solidFill>
                  <a:schemeClr val="bg1"/>
                </a:solidFill>
                <a:latin typeface="+mj-lt"/>
              </a:rPr>
              <a:t> Be to our God </a:t>
            </a:r>
            <a:r>
              <a:rPr lang="en-US" sz="2100" b="1" dirty="0">
                <a:solidFill>
                  <a:srgbClr val="FFFF00"/>
                </a:solidFill>
                <a:latin typeface="+mj-lt"/>
              </a:rPr>
              <a:t>forever</a:t>
            </a:r>
            <a:r>
              <a:rPr lang="en-US" sz="2100" b="1" dirty="0">
                <a:solidFill>
                  <a:schemeClr val="bg1"/>
                </a:solidFill>
                <a:latin typeface="+mj-lt"/>
              </a:rPr>
              <a:t>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832092"/>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a:p>
            <a:pPr marL="342900" indent="-342900">
              <a:buFont typeface="Arial" panose="020B0604020202020204" pitchFamily="34" charset="0"/>
              <a:buChar char="•"/>
              <a:tabLst>
                <a:tab pos="2286000" algn="l"/>
              </a:tabLst>
            </a:pPr>
            <a:r>
              <a:rPr lang="en-US" sz="2200" b="1" dirty="0">
                <a:latin typeface="+mj-lt"/>
              </a:rPr>
              <a:t>They are crying out</a:t>
            </a:r>
          </a:p>
          <a:p>
            <a:pPr marL="342900" indent="-342900">
              <a:buFont typeface="Arial" panose="020B0604020202020204" pitchFamily="34" charset="0"/>
              <a:buChar char="•"/>
              <a:tabLst>
                <a:tab pos="2286000" algn="l"/>
              </a:tabLst>
            </a:pPr>
            <a:r>
              <a:rPr lang="en-US" sz="2200" b="1" dirty="0">
                <a:latin typeface="+mj-lt"/>
              </a:rPr>
              <a:t>Salvation belongs to God on throne &amp; Lamb</a:t>
            </a:r>
          </a:p>
          <a:p>
            <a:pPr marL="342900" indent="-342900">
              <a:buFont typeface="Arial" panose="020B0604020202020204" pitchFamily="34" charset="0"/>
              <a:buChar char="•"/>
              <a:tabLst>
                <a:tab pos="2286000" algn="l"/>
              </a:tabLst>
            </a:pPr>
            <a:r>
              <a:rPr lang="en-US" sz="2200" b="1" dirty="0">
                <a:latin typeface="+mj-lt"/>
              </a:rPr>
              <a:t>All the angels fall down before throne</a:t>
            </a:r>
          </a:p>
          <a:p>
            <a:pPr marL="342900" indent="-342900">
              <a:buFont typeface="Arial" panose="020B0604020202020204" pitchFamily="34" charset="0"/>
              <a:buChar char="•"/>
              <a:tabLst>
                <a:tab pos="2286000" algn="l"/>
              </a:tabLst>
            </a:pPr>
            <a:r>
              <a:rPr lang="en-US" sz="2200" b="1" dirty="0">
                <a:latin typeface="+mj-lt"/>
              </a:rPr>
              <a:t>All the 24 elders also fall and worship God</a:t>
            </a:r>
          </a:p>
          <a:p>
            <a:pPr marL="342900" indent="-342900">
              <a:buFont typeface="Arial" panose="020B0604020202020204" pitchFamily="34" charset="0"/>
              <a:buChar char="•"/>
              <a:tabLst>
                <a:tab pos="2286000" algn="l"/>
              </a:tabLst>
            </a:pPr>
            <a:r>
              <a:rPr lang="en-US" sz="2200" b="1" dirty="0">
                <a:latin typeface="+mj-lt"/>
              </a:rPr>
              <a:t>AND the four living creatures </a:t>
            </a:r>
          </a:p>
          <a:p>
            <a:pPr marL="342900" indent="-342900">
              <a:buFont typeface="Arial" panose="020B0604020202020204" pitchFamily="34" charset="0"/>
              <a:buChar char="•"/>
              <a:tabLst>
                <a:tab pos="2286000" algn="l"/>
              </a:tabLst>
            </a:pPr>
            <a:r>
              <a:rPr lang="en-US" sz="2200" b="1" dirty="0">
                <a:latin typeface="+mj-lt"/>
              </a:rPr>
              <a:t>Amen!</a:t>
            </a:r>
          </a:p>
          <a:p>
            <a:pPr marL="342900" indent="-342900">
              <a:buFont typeface="Arial" panose="020B0604020202020204" pitchFamily="34" charset="0"/>
              <a:buChar char="•"/>
              <a:tabLst>
                <a:tab pos="2286000" algn="l"/>
              </a:tabLst>
            </a:pPr>
            <a:r>
              <a:rPr lang="en-US" sz="2200" b="1" dirty="0">
                <a:latin typeface="+mj-lt"/>
              </a:rPr>
              <a:t>Seven qualities which are due God forever</a:t>
            </a:r>
          </a:p>
          <a:p>
            <a:pPr marL="342900" indent="-342900">
              <a:buFont typeface="Arial" panose="020B0604020202020204" pitchFamily="34" charset="0"/>
              <a:buChar char="•"/>
              <a:tabLst>
                <a:tab pos="2286000" algn="l"/>
              </a:tabLst>
            </a:pPr>
            <a:r>
              <a:rPr lang="en-US" sz="2200" b="1" dirty="0">
                <a:latin typeface="+mj-lt"/>
              </a:rPr>
              <a:t>The question from one of the elders to John</a:t>
            </a:r>
          </a:p>
          <a:p>
            <a:pPr marL="342900" indent="-342900">
              <a:buFont typeface="Arial" panose="020B0604020202020204" pitchFamily="34" charset="0"/>
              <a:buChar char="•"/>
              <a:tabLst>
                <a:tab pos="2286000" algn="l"/>
              </a:tabLst>
            </a:pPr>
            <a:r>
              <a:rPr lang="en-US" sz="2200" b="1" dirty="0">
                <a:latin typeface="+mj-lt"/>
              </a:rPr>
              <a:t>Who are these; where are they from?</a:t>
            </a:r>
          </a:p>
        </p:txBody>
      </p:sp>
    </p:spTree>
    <p:extLst>
      <p:ext uri="{BB962C8B-B14F-4D97-AF65-F5344CB8AC3E}">
        <p14:creationId xmlns:p14="http://schemas.microsoft.com/office/powerpoint/2010/main" val="2222006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t>
            </a:r>
            <a:r>
              <a:rPr lang="en-US" sz="2100" b="1" dirty="0">
                <a:solidFill>
                  <a:srgbClr val="FFFF00"/>
                </a:solidFill>
                <a:latin typeface="+mj-lt"/>
              </a:rPr>
              <a:t>All the angels </a:t>
            </a:r>
            <a:r>
              <a:rPr lang="en-US" sz="2100" b="1" dirty="0">
                <a:solidFill>
                  <a:schemeClr val="bg1"/>
                </a:solidFill>
                <a:latin typeface="+mj-lt"/>
              </a:rPr>
              <a:t>stood around the throne and </a:t>
            </a:r>
            <a:r>
              <a:rPr lang="en-US" sz="2100" b="1" dirty="0">
                <a:solidFill>
                  <a:srgbClr val="FFFF00"/>
                </a:solidFill>
                <a:latin typeface="+mj-lt"/>
              </a:rPr>
              <a:t>the elders and the four living creatures</a:t>
            </a:r>
            <a:r>
              <a:rPr lang="en-US" sz="2100" b="1" dirty="0">
                <a:solidFill>
                  <a:schemeClr val="bg1"/>
                </a:solidFill>
                <a:latin typeface="+mj-lt"/>
              </a:rPr>
              <a:t>, and fell on their faces before the throne and worshiped God, </a:t>
            </a:r>
          </a:p>
          <a:p>
            <a:pPr algn="just"/>
            <a:r>
              <a:rPr lang="en-US" sz="2100" b="1" dirty="0">
                <a:solidFill>
                  <a:schemeClr val="bg1"/>
                </a:solidFill>
                <a:latin typeface="+mj-lt"/>
              </a:rPr>
              <a:t>  12  saying: "</a:t>
            </a:r>
            <a:r>
              <a:rPr lang="en-US" sz="2100" b="1" dirty="0">
                <a:solidFill>
                  <a:srgbClr val="FFFF00"/>
                </a:solidFill>
                <a:latin typeface="+mj-lt"/>
              </a:rPr>
              <a:t>Amen! Blessing and glory and wisdom, Thanksgiving and honor and power and might,</a:t>
            </a:r>
            <a:r>
              <a:rPr lang="en-US" sz="2100" b="1" dirty="0">
                <a:solidFill>
                  <a:schemeClr val="bg1"/>
                </a:solidFill>
                <a:latin typeface="+mj-lt"/>
              </a:rPr>
              <a:t> Be to our God </a:t>
            </a:r>
            <a:r>
              <a:rPr lang="en-US" sz="2100" b="1" dirty="0">
                <a:solidFill>
                  <a:srgbClr val="FFFF00"/>
                </a:solidFill>
                <a:latin typeface="+mj-lt"/>
              </a:rPr>
              <a:t>forever</a:t>
            </a:r>
            <a:r>
              <a:rPr lang="en-US" sz="2100" b="1" dirty="0">
                <a:solidFill>
                  <a:schemeClr val="bg1"/>
                </a:solidFill>
                <a:latin typeface="+mj-lt"/>
              </a:rPr>
              <a:t>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832092"/>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a:p>
            <a:pPr marL="342900" indent="-342900">
              <a:buFont typeface="Arial" panose="020B0604020202020204" pitchFamily="34" charset="0"/>
              <a:buChar char="•"/>
              <a:tabLst>
                <a:tab pos="2286000" algn="l"/>
              </a:tabLst>
            </a:pPr>
            <a:r>
              <a:rPr lang="en-US" sz="2200" b="1" dirty="0">
                <a:latin typeface="+mj-lt"/>
              </a:rPr>
              <a:t>They are crying out</a:t>
            </a:r>
          </a:p>
          <a:p>
            <a:pPr marL="342900" indent="-342900">
              <a:buFont typeface="Arial" panose="020B0604020202020204" pitchFamily="34" charset="0"/>
              <a:buChar char="•"/>
              <a:tabLst>
                <a:tab pos="2286000" algn="l"/>
              </a:tabLst>
            </a:pPr>
            <a:r>
              <a:rPr lang="en-US" sz="2200" b="1" dirty="0">
                <a:latin typeface="+mj-lt"/>
              </a:rPr>
              <a:t>Salvation belongs to God on throne &amp; Lamb</a:t>
            </a:r>
          </a:p>
          <a:p>
            <a:pPr marL="342900" indent="-342900">
              <a:buFont typeface="Arial" panose="020B0604020202020204" pitchFamily="34" charset="0"/>
              <a:buChar char="•"/>
              <a:tabLst>
                <a:tab pos="2286000" algn="l"/>
              </a:tabLst>
            </a:pPr>
            <a:r>
              <a:rPr lang="en-US" sz="2200" b="1" dirty="0">
                <a:latin typeface="+mj-lt"/>
              </a:rPr>
              <a:t>All the angels fall down before throne</a:t>
            </a:r>
          </a:p>
          <a:p>
            <a:pPr marL="342900" indent="-342900">
              <a:buFont typeface="Arial" panose="020B0604020202020204" pitchFamily="34" charset="0"/>
              <a:buChar char="•"/>
              <a:tabLst>
                <a:tab pos="2286000" algn="l"/>
              </a:tabLst>
            </a:pPr>
            <a:r>
              <a:rPr lang="en-US" sz="2200" b="1" dirty="0">
                <a:latin typeface="+mj-lt"/>
              </a:rPr>
              <a:t>All the 24 elders also fall and worship God</a:t>
            </a:r>
          </a:p>
          <a:p>
            <a:pPr marL="342900" indent="-342900">
              <a:buFont typeface="Arial" panose="020B0604020202020204" pitchFamily="34" charset="0"/>
              <a:buChar char="•"/>
              <a:tabLst>
                <a:tab pos="2286000" algn="l"/>
              </a:tabLst>
            </a:pPr>
            <a:r>
              <a:rPr lang="en-US" sz="2200" b="1" dirty="0">
                <a:latin typeface="+mj-lt"/>
              </a:rPr>
              <a:t>AND the four living creatures </a:t>
            </a:r>
          </a:p>
          <a:p>
            <a:pPr marL="342900" indent="-342900">
              <a:buFont typeface="Arial" panose="020B0604020202020204" pitchFamily="34" charset="0"/>
              <a:buChar char="•"/>
              <a:tabLst>
                <a:tab pos="2286000" algn="l"/>
              </a:tabLst>
            </a:pPr>
            <a:r>
              <a:rPr lang="en-US" sz="2200" b="1" dirty="0">
                <a:latin typeface="+mj-lt"/>
              </a:rPr>
              <a:t>Amen!</a:t>
            </a:r>
          </a:p>
          <a:p>
            <a:pPr marL="342900" indent="-342900">
              <a:buFont typeface="Arial" panose="020B0604020202020204" pitchFamily="34" charset="0"/>
              <a:buChar char="•"/>
              <a:tabLst>
                <a:tab pos="2286000" algn="l"/>
              </a:tabLst>
            </a:pPr>
            <a:r>
              <a:rPr lang="en-US" sz="2200" b="1" dirty="0">
                <a:latin typeface="+mj-lt"/>
              </a:rPr>
              <a:t>Seven qualities which are due God forever</a:t>
            </a:r>
          </a:p>
          <a:p>
            <a:pPr marL="342900" indent="-342900">
              <a:buFont typeface="Arial" panose="020B0604020202020204" pitchFamily="34" charset="0"/>
              <a:buChar char="•"/>
              <a:tabLst>
                <a:tab pos="2286000" algn="l"/>
              </a:tabLst>
            </a:pPr>
            <a:r>
              <a:rPr lang="en-US" sz="2200" b="1" dirty="0">
                <a:latin typeface="+mj-lt"/>
              </a:rPr>
              <a:t>The question from one of the elders to John</a:t>
            </a:r>
          </a:p>
          <a:p>
            <a:pPr marL="342900" indent="-342900">
              <a:buFont typeface="Arial" panose="020B0604020202020204" pitchFamily="34" charset="0"/>
              <a:buChar char="•"/>
              <a:tabLst>
                <a:tab pos="2286000" algn="l"/>
              </a:tabLst>
            </a:pPr>
            <a:r>
              <a:rPr lang="en-US" sz="2200" b="1" dirty="0">
                <a:latin typeface="+mj-lt"/>
              </a:rPr>
              <a:t>Who are these; where are they from?</a:t>
            </a:r>
          </a:p>
        </p:txBody>
      </p:sp>
    </p:spTree>
    <p:extLst>
      <p:ext uri="{BB962C8B-B14F-4D97-AF65-F5344CB8AC3E}">
        <p14:creationId xmlns:p14="http://schemas.microsoft.com/office/powerpoint/2010/main" val="28710008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t>
            </a:r>
            <a:r>
              <a:rPr lang="en-US" sz="2100" b="1" dirty="0">
                <a:solidFill>
                  <a:srgbClr val="FFFF00"/>
                </a:solidFill>
                <a:latin typeface="+mj-lt"/>
              </a:rPr>
              <a:t>All the angels </a:t>
            </a:r>
            <a:r>
              <a:rPr lang="en-US" sz="2100" b="1" dirty="0">
                <a:solidFill>
                  <a:schemeClr val="bg1"/>
                </a:solidFill>
                <a:latin typeface="+mj-lt"/>
              </a:rPr>
              <a:t>stood around the throne and </a:t>
            </a:r>
            <a:r>
              <a:rPr lang="en-US" sz="2100" b="1" dirty="0">
                <a:solidFill>
                  <a:srgbClr val="FFFF00"/>
                </a:solidFill>
                <a:latin typeface="+mj-lt"/>
              </a:rPr>
              <a:t>the elders and the four living creatures</a:t>
            </a:r>
            <a:r>
              <a:rPr lang="en-US" sz="2100" b="1" dirty="0">
                <a:solidFill>
                  <a:schemeClr val="bg1"/>
                </a:solidFill>
                <a:latin typeface="+mj-lt"/>
              </a:rPr>
              <a:t>, and fell on their faces before the throne and worshiped God, </a:t>
            </a:r>
          </a:p>
          <a:p>
            <a:pPr algn="just"/>
            <a:r>
              <a:rPr lang="en-US" sz="2100" b="1" dirty="0">
                <a:solidFill>
                  <a:schemeClr val="bg1"/>
                </a:solidFill>
                <a:latin typeface="+mj-lt"/>
              </a:rPr>
              <a:t>  12  saying: "</a:t>
            </a:r>
            <a:r>
              <a:rPr lang="en-US" sz="2100" b="1" dirty="0">
                <a:solidFill>
                  <a:srgbClr val="FFFF00"/>
                </a:solidFill>
                <a:latin typeface="+mj-lt"/>
              </a:rPr>
              <a:t>Amen! Blessing and glory and wisdom, Thanksgiving and honor and power and might,</a:t>
            </a:r>
            <a:r>
              <a:rPr lang="en-US" sz="2100" b="1" dirty="0">
                <a:solidFill>
                  <a:schemeClr val="bg1"/>
                </a:solidFill>
                <a:latin typeface="+mj-lt"/>
              </a:rPr>
              <a:t> Be to our God </a:t>
            </a:r>
            <a:r>
              <a:rPr lang="en-US" sz="2100" b="1" dirty="0">
                <a:solidFill>
                  <a:srgbClr val="FFFF00"/>
                </a:solidFill>
                <a:latin typeface="+mj-lt"/>
              </a:rPr>
              <a:t>forever</a:t>
            </a:r>
            <a:r>
              <a:rPr lang="en-US" sz="2100" b="1" dirty="0">
                <a:solidFill>
                  <a:schemeClr val="bg1"/>
                </a:solidFill>
                <a:latin typeface="+mj-lt"/>
              </a:rPr>
              <a:t> and ever. Amen." </a:t>
            </a:r>
          </a:p>
          <a:p>
            <a:pPr algn="just"/>
            <a:r>
              <a:rPr lang="en-US" sz="2100" b="1" dirty="0">
                <a:solidFill>
                  <a:schemeClr val="bg1"/>
                </a:solidFill>
                <a:latin typeface="+mj-lt"/>
              </a:rPr>
              <a:t>  13  Then one of the elders answered, saying to me, "</a:t>
            </a:r>
            <a:r>
              <a:rPr lang="en-US" sz="2100" b="1" dirty="0">
                <a:solidFill>
                  <a:srgbClr val="FFFF00"/>
                </a:solidFill>
                <a:latin typeface="+mj-lt"/>
              </a:rPr>
              <a:t>Who are these</a:t>
            </a:r>
            <a:r>
              <a:rPr lang="en-US" sz="2100" b="1" dirty="0">
                <a:solidFill>
                  <a:schemeClr val="bg1"/>
                </a:solidFill>
                <a:latin typeface="+mj-lt"/>
              </a:rPr>
              <a:t> arrayed in white robes, and </a:t>
            </a:r>
            <a:r>
              <a:rPr lang="en-US" sz="2100" b="1" dirty="0">
                <a:solidFill>
                  <a:srgbClr val="FFFF00"/>
                </a:solidFill>
                <a:latin typeface="+mj-lt"/>
              </a:rPr>
              <a:t>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832092"/>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a:p>
            <a:pPr marL="342900" indent="-342900">
              <a:buFont typeface="Arial" panose="020B0604020202020204" pitchFamily="34" charset="0"/>
              <a:buChar char="•"/>
              <a:tabLst>
                <a:tab pos="2286000" algn="l"/>
              </a:tabLst>
            </a:pPr>
            <a:r>
              <a:rPr lang="en-US" sz="2200" b="1" dirty="0">
                <a:latin typeface="+mj-lt"/>
              </a:rPr>
              <a:t>They are crying out</a:t>
            </a:r>
          </a:p>
          <a:p>
            <a:pPr marL="342900" indent="-342900">
              <a:buFont typeface="Arial" panose="020B0604020202020204" pitchFamily="34" charset="0"/>
              <a:buChar char="•"/>
              <a:tabLst>
                <a:tab pos="2286000" algn="l"/>
              </a:tabLst>
            </a:pPr>
            <a:r>
              <a:rPr lang="en-US" sz="2200" b="1" dirty="0">
                <a:latin typeface="+mj-lt"/>
              </a:rPr>
              <a:t>Salvation belongs to God on throne &amp; Lamb</a:t>
            </a:r>
          </a:p>
          <a:p>
            <a:pPr marL="342900" indent="-342900">
              <a:buFont typeface="Arial" panose="020B0604020202020204" pitchFamily="34" charset="0"/>
              <a:buChar char="•"/>
              <a:tabLst>
                <a:tab pos="2286000" algn="l"/>
              </a:tabLst>
            </a:pPr>
            <a:r>
              <a:rPr lang="en-US" sz="2200" b="1" dirty="0">
                <a:latin typeface="+mj-lt"/>
              </a:rPr>
              <a:t>All the angels fall down before throne</a:t>
            </a:r>
          </a:p>
          <a:p>
            <a:pPr marL="342900" indent="-342900">
              <a:buFont typeface="Arial" panose="020B0604020202020204" pitchFamily="34" charset="0"/>
              <a:buChar char="•"/>
              <a:tabLst>
                <a:tab pos="2286000" algn="l"/>
              </a:tabLst>
            </a:pPr>
            <a:r>
              <a:rPr lang="en-US" sz="2200" b="1" dirty="0">
                <a:latin typeface="+mj-lt"/>
              </a:rPr>
              <a:t>All the 24 elders also fall and worship God</a:t>
            </a:r>
          </a:p>
          <a:p>
            <a:pPr marL="342900" indent="-342900">
              <a:buFont typeface="Arial" panose="020B0604020202020204" pitchFamily="34" charset="0"/>
              <a:buChar char="•"/>
              <a:tabLst>
                <a:tab pos="2286000" algn="l"/>
              </a:tabLst>
            </a:pPr>
            <a:r>
              <a:rPr lang="en-US" sz="2200" b="1" dirty="0">
                <a:latin typeface="+mj-lt"/>
              </a:rPr>
              <a:t>AND the four living creatures </a:t>
            </a:r>
          </a:p>
          <a:p>
            <a:pPr marL="342900" indent="-342900">
              <a:buFont typeface="Arial" panose="020B0604020202020204" pitchFamily="34" charset="0"/>
              <a:buChar char="•"/>
              <a:tabLst>
                <a:tab pos="2286000" algn="l"/>
              </a:tabLst>
            </a:pPr>
            <a:r>
              <a:rPr lang="en-US" sz="2200" b="1" dirty="0">
                <a:latin typeface="+mj-lt"/>
              </a:rPr>
              <a:t>Amen!</a:t>
            </a:r>
          </a:p>
          <a:p>
            <a:pPr marL="342900" indent="-342900">
              <a:buFont typeface="Arial" panose="020B0604020202020204" pitchFamily="34" charset="0"/>
              <a:buChar char="•"/>
              <a:tabLst>
                <a:tab pos="2286000" algn="l"/>
              </a:tabLst>
            </a:pPr>
            <a:r>
              <a:rPr lang="en-US" sz="2200" b="1" dirty="0">
                <a:latin typeface="+mj-lt"/>
              </a:rPr>
              <a:t>Seven qualities which are due God forever</a:t>
            </a:r>
          </a:p>
          <a:p>
            <a:pPr marL="342900" indent="-342900">
              <a:buFont typeface="Arial" panose="020B0604020202020204" pitchFamily="34" charset="0"/>
              <a:buChar char="•"/>
              <a:tabLst>
                <a:tab pos="2286000" algn="l"/>
              </a:tabLst>
            </a:pPr>
            <a:r>
              <a:rPr lang="en-US" sz="2200" b="1" dirty="0">
                <a:latin typeface="+mj-lt"/>
              </a:rPr>
              <a:t>The question from one of the elders to John</a:t>
            </a:r>
          </a:p>
          <a:p>
            <a:pPr marL="342900" indent="-342900">
              <a:buFont typeface="Arial" panose="020B0604020202020204" pitchFamily="34" charset="0"/>
              <a:buChar char="•"/>
              <a:tabLst>
                <a:tab pos="2286000" algn="l"/>
              </a:tabLst>
            </a:pPr>
            <a:r>
              <a:rPr lang="en-US" sz="2200" b="1" dirty="0">
                <a:latin typeface="+mj-lt"/>
              </a:rPr>
              <a:t>Who are these; where are they from?</a:t>
            </a:r>
          </a:p>
        </p:txBody>
      </p:sp>
    </p:spTree>
    <p:extLst>
      <p:ext uri="{BB962C8B-B14F-4D97-AF65-F5344CB8AC3E}">
        <p14:creationId xmlns:p14="http://schemas.microsoft.com/office/powerpoint/2010/main" val="9073015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"These are the ones who come out of the great tribulation, and washed their robes and made them white in the blood of the Lamb. </a:t>
            </a:r>
          </a:p>
          <a:p>
            <a:pPr algn="just"/>
            <a:r>
              <a:rPr lang="en-US" sz="2100" b="1" dirty="0">
                <a:solidFill>
                  <a:schemeClr val="bg1"/>
                </a:solidFill>
                <a:latin typeface="+mj-lt"/>
              </a:rPr>
              <a:t>  15  Therefore they are before the throne of God, and serve Him day and night in His temple. And He who sits on the throne will dwell among them. </a:t>
            </a:r>
          </a:p>
          <a:p>
            <a:pPr algn="just"/>
            <a:r>
              <a:rPr lang="en-US" sz="2100" b="1" dirty="0">
                <a:solidFill>
                  <a:schemeClr val="bg1"/>
                </a:solidFill>
                <a:latin typeface="+mj-lt"/>
              </a:rPr>
              <a:t>  16  They shall neither hunger anymore nor thirst anymore; the sun shall not strike them, nor any heat; </a:t>
            </a:r>
          </a:p>
          <a:p>
            <a:pPr algn="just"/>
            <a:r>
              <a:rPr lang="en-US" sz="2100" b="1" dirty="0">
                <a:solidFill>
                  <a:schemeClr val="bg1"/>
                </a:solidFill>
                <a:latin typeface="+mj-lt"/>
              </a:rPr>
              <a:t>  17  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3088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endParaRPr lang="en-US" sz="2200" b="1" i="1" dirty="0">
              <a:latin typeface="+mj-lt"/>
            </a:endParaRPr>
          </a:p>
        </p:txBody>
      </p:sp>
    </p:spTree>
    <p:extLst>
      <p:ext uri="{BB962C8B-B14F-4D97-AF65-F5344CB8AC3E}">
        <p14:creationId xmlns:p14="http://schemas.microsoft.com/office/powerpoint/2010/main" val="2686216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great tribulation, and washed their robes and made them white in the blood of the Lamb. </a:t>
            </a:r>
          </a:p>
          <a:p>
            <a:pPr algn="just"/>
            <a:r>
              <a:rPr lang="en-US" sz="2100" b="1" dirty="0">
                <a:solidFill>
                  <a:schemeClr val="bg1"/>
                </a:solidFill>
                <a:latin typeface="+mj-lt"/>
              </a:rPr>
              <a:t>  15  Therefore they are before the throne of God, and serve Him day and night in His temple. And He who sits on the throne will dwell among them. </a:t>
            </a:r>
          </a:p>
          <a:p>
            <a:pPr algn="just"/>
            <a:r>
              <a:rPr lang="en-US" sz="2100" b="1" dirty="0">
                <a:solidFill>
                  <a:schemeClr val="bg1"/>
                </a:solidFill>
                <a:latin typeface="+mj-lt"/>
              </a:rPr>
              <a:t>  16  They shall neither hunger anymore nor thirst anymore; the sun shall not strike them, nor any heat; </a:t>
            </a:r>
          </a:p>
          <a:p>
            <a:pPr algn="just"/>
            <a:r>
              <a:rPr lang="en-US" sz="2100" b="1" dirty="0">
                <a:solidFill>
                  <a:schemeClr val="bg1"/>
                </a:solidFill>
                <a:latin typeface="+mj-lt"/>
              </a:rPr>
              <a:t>  17  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1107996"/>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endParaRPr lang="en-US" sz="2200" b="1" i="1" dirty="0">
              <a:latin typeface="+mj-lt"/>
            </a:endParaRPr>
          </a:p>
        </p:txBody>
      </p:sp>
    </p:spTree>
    <p:extLst>
      <p:ext uri="{BB962C8B-B14F-4D97-AF65-F5344CB8AC3E}">
        <p14:creationId xmlns:p14="http://schemas.microsoft.com/office/powerpoint/2010/main" val="3290637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white in the blood of the Lamb. </a:t>
            </a:r>
          </a:p>
          <a:p>
            <a:pPr algn="just"/>
            <a:r>
              <a:rPr lang="en-US" sz="2100" b="1" dirty="0">
                <a:solidFill>
                  <a:schemeClr val="bg1"/>
                </a:solidFill>
                <a:latin typeface="+mj-lt"/>
              </a:rPr>
              <a:t>  15  Therefore they are before the throne of God, and serve Him day and night in His temple. And He who sits on the throne will dwell among them. </a:t>
            </a:r>
          </a:p>
          <a:p>
            <a:pPr algn="just"/>
            <a:r>
              <a:rPr lang="en-US" sz="2100" b="1" dirty="0">
                <a:solidFill>
                  <a:schemeClr val="bg1"/>
                </a:solidFill>
                <a:latin typeface="+mj-lt"/>
              </a:rPr>
              <a:t>  16  They shall neither hunger anymore nor thirst anymore; the sun shall not strike them, nor any heat; </a:t>
            </a:r>
          </a:p>
          <a:p>
            <a:pPr algn="just"/>
            <a:r>
              <a:rPr lang="en-US" sz="2100" b="1" dirty="0">
                <a:solidFill>
                  <a:schemeClr val="bg1"/>
                </a:solidFill>
                <a:latin typeface="+mj-lt"/>
              </a:rPr>
              <a:t>  17  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endParaRPr lang="en-US" sz="2200" b="1" i="1" dirty="0">
              <a:latin typeface="+mj-lt"/>
            </a:endParaRPr>
          </a:p>
        </p:txBody>
      </p:sp>
    </p:spTree>
    <p:extLst>
      <p:ext uri="{BB962C8B-B14F-4D97-AF65-F5344CB8AC3E}">
        <p14:creationId xmlns:p14="http://schemas.microsoft.com/office/powerpoint/2010/main" val="1356014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a:t>
            </a:r>
            <a:r>
              <a:rPr lang="en-US" sz="2400" b="1" dirty="0">
                <a:solidFill>
                  <a:srgbClr val="FFFF00"/>
                </a:solidFill>
                <a:latin typeface="+mj-lt"/>
              </a:rPr>
              <a:t>to show HIS SERVANTS</a:t>
            </a:r>
            <a:r>
              <a:rPr lang="en-US" sz="2400" b="1" dirty="0">
                <a:solidFill>
                  <a:schemeClr val="bg1"/>
                </a:solidFill>
                <a:latin typeface="+mj-lt"/>
              </a:rPr>
              <a:t>—things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1615827"/>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2000296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a:t>
            </a:r>
            <a:r>
              <a:rPr lang="en-US" sz="2100" b="1" dirty="0">
                <a:solidFill>
                  <a:srgbClr val="FFFF00"/>
                </a:solidFill>
                <a:latin typeface="+mj-lt"/>
              </a:rPr>
              <a:t>white in the blood of the Lamb</a:t>
            </a:r>
            <a:r>
              <a:rPr lang="en-US" sz="2100" b="1" dirty="0">
                <a:solidFill>
                  <a:schemeClr val="bg1"/>
                </a:solidFill>
                <a:latin typeface="+mj-lt"/>
              </a:rPr>
              <a:t>. </a:t>
            </a:r>
          </a:p>
          <a:p>
            <a:pPr algn="just"/>
            <a:r>
              <a:rPr lang="en-US" sz="2100" b="1" dirty="0">
                <a:solidFill>
                  <a:schemeClr val="bg1"/>
                </a:solidFill>
                <a:latin typeface="+mj-lt"/>
              </a:rPr>
              <a:t>  15  Therefore they are before the throne of God, and serve Him day and night in His temple. And He who sits on the throne will dwell among them. </a:t>
            </a:r>
          </a:p>
          <a:p>
            <a:pPr algn="just"/>
            <a:r>
              <a:rPr lang="en-US" sz="2100" b="1" dirty="0">
                <a:solidFill>
                  <a:schemeClr val="bg1"/>
                </a:solidFill>
                <a:latin typeface="+mj-lt"/>
              </a:rPr>
              <a:t>  16  They shall neither hunger anymore nor thirst anymore; the sun shall not strike them, nor any heat; </a:t>
            </a:r>
          </a:p>
          <a:p>
            <a:pPr algn="just"/>
            <a:r>
              <a:rPr lang="en-US" sz="2100" b="1" dirty="0">
                <a:solidFill>
                  <a:schemeClr val="bg1"/>
                </a:solidFill>
                <a:latin typeface="+mj-lt"/>
              </a:rPr>
              <a:t>  17  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178510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p>
          <a:p>
            <a:pPr marL="342900" indent="-342900">
              <a:buFont typeface="Arial" panose="020B0604020202020204" pitchFamily="34" charset="0"/>
              <a:buChar char="•"/>
              <a:tabLst>
                <a:tab pos="2286000" algn="l"/>
              </a:tabLst>
            </a:pPr>
            <a:r>
              <a:rPr lang="en-US" sz="2200" b="1" dirty="0">
                <a:latin typeface="+mj-lt"/>
              </a:rPr>
              <a:t>Have washed robes, made white in His blood</a:t>
            </a:r>
          </a:p>
        </p:txBody>
      </p:sp>
    </p:spTree>
    <p:extLst>
      <p:ext uri="{BB962C8B-B14F-4D97-AF65-F5344CB8AC3E}">
        <p14:creationId xmlns:p14="http://schemas.microsoft.com/office/powerpoint/2010/main" val="24195364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a:t>
            </a:r>
            <a:r>
              <a:rPr lang="en-US" sz="2100" b="1" dirty="0">
                <a:solidFill>
                  <a:srgbClr val="FFFF00"/>
                </a:solidFill>
                <a:latin typeface="+mj-lt"/>
              </a:rPr>
              <a:t>white in the blood of the Lamb</a:t>
            </a:r>
            <a:r>
              <a:rPr lang="en-US" sz="2100" b="1" dirty="0">
                <a:solidFill>
                  <a:schemeClr val="bg1"/>
                </a:solidFill>
                <a:latin typeface="+mj-lt"/>
              </a:rPr>
              <a:t>. </a:t>
            </a:r>
          </a:p>
          <a:p>
            <a:pPr algn="just"/>
            <a:r>
              <a:rPr lang="en-US" sz="2100" b="1" dirty="0">
                <a:solidFill>
                  <a:schemeClr val="bg1"/>
                </a:solidFill>
                <a:latin typeface="+mj-lt"/>
              </a:rPr>
              <a:t>  15  </a:t>
            </a:r>
            <a:r>
              <a:rPr lang="en-US" sz="2100" b="1" dirty="0">
                <a:solidFill>
                  <a:srgbClr val="FFFF00"/>
                </a:solidFill>
                <a:latin typeface="+mj-lt"/>
              </a:rPr>
              <a:t>Therefore</a:t>
            </a:r>
            <a:r>
              <a:rPr lang="en-US" sz="2100" b="1" dirty="0">
                <a:solidFill>
                  <a:schemeClr val="bg1"/>
                </a:solidFill>
                <a:latin typeface="+mj-lt"/>
              </a:rPr>
              <a:t> they are before the throne of God, and serve Him day and night in His temple. And He who sits on the throne will dwell among them. </a:t>
            </a:r>
          </a:p>
          <a:p>
            <a:pPr algn="just"/>
            <a:r>
              <a:rPr lang="en-US" sz="2100" b="1" dirty="0">
                <a:solidFill>
                  <a:schemeClr val="bg1"/>
                </a:solidFill>
                <a:latin typeface="+mj-lt"/>
              </a:rPr>
              <a:t>  16  They shall neither hunger anymore nor thirst anymore; the sun shall not strike them, nor any heat; </a:t>
            </a:r>
          </a:p>
          <a:p>
            <a:pPr algn="just"/>
            <a:r>
              <a:rPr lang="en-US" sz="2100" b="1" dirty="0">
                <a:solidFill>
                  <a:schemeClr val="bg1"/>
                </a:solidFill>
                <a:latin typeface="+mj-lt"/>
              </a:rPr>
              <a:t>  17  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212365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p>
          <a:p>
            <a:pPr marL="342900" indent="-342900">
              <a:buFont typeface="Arial" panose="020B0604020202020204" pitchFamily="34" charset="0"/>
              <a:buChar char="•"/>
              <a:tabLst>
                <a:tab pos="2286000" algn="l"/>
              </a:tabLst>
            </a:pPr>
            <a:r>
              <a:rPr lang="en-US" sz="2200" b="1" dirty="0">
                <a:latin typeface="+mj-lt"/>
              </a:rPr>
              <a:t>Have washed robes, made white in His blood</a:t>
            </a:r>
          </a:p>
          <a:p>
            <a:pPr marL="342900" indent="-342900">
              <a:buFont typeface="Arial" panose="020B0604020202020204" pitchFamily="34" charset="0"/>
              <a:buChar char="•"/>
              <a:tabLst>
                <a:tab pos="2286000" algn="l"/>
              </a:tabLst>
            </a:pPr>
            <a:r>
              <a:rPr lang="en-US" sz="2200" b="1" dirty="0">
                <a:latin typeface="+mj-lt"/>
              </a:rPr>
              <a:t>THEREFORE:</a:t>
            </a:r>
            <a:endParaRPr lang="en-US" sz="2200" b="1" i="1" dirty="0">
              <a:latin typeface="+mj-lt"/>
            </a:endParaRPr>
          </a:p>
        </p:txBody>
      </p:sp>
    </p:spTree>
    <p:extLst>
      <p:ext uri="{BB962C8B-B14F-4D97-AF65-F5344CB8AC3E}">
        <p14:creationId xmlns:p14="http://schemas.microsoft.com/office/powerpoint/2010/main" val="36762224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a:t>
            </a:r>
            <a:r>
              <a:rPr lang="en-US" sz="2100" b="1" dirty="0">
                <a:solidFill>
                  <a:srgbClr val="FFFF00"/>
                </a:solidFill>
                <a:latin typeface="+mj-lt"/>
              </a:rPr>
              <a:t>white in the blood of the Lamb</a:t>
            </a:r>
            <a:r>
              <a:rPr lang="en-US" sz="2100" b="1" dirty="0">
                <a:solidFill>
                  <a:schemeClr val="bg1"/>
                </a:solidFill>
                <a:latin typeface="+mj-lt"/>
              </a:rPr>
              <a:t>. </a:t>
            </a:r>
          </a:p>
          <a:p>
            <a:pPr algn="just"/>
            <a:r>
              <a:rPr lang="en-US" sz="2100" b="1" dirty="0">
                <a:solidFill>
                  <a:schemeClr val="bg1"/>
                </a:solidFill>
                <a:latin typeface="+mj-lt"/>
              </a:rPr>
              <a:t>  15  </a:t>
            </a:r>
            <a:r>
              <a:rPr lang="en-US" sz="2100" b="1" dirty="0">
                <a:solidFill>
                  <a:srgbClr val="FFFF00"/>
                </a:solidFill>
                <a:latin typeface="+mj-lt"/>
              </a:rPr>
              <a:t>Therefore</a:t>
            </a:r>
            <a:r>
              <a:rPr lang="en-US" sz="2100" b="1" dirty="0">
                <a:solidFill>
                  <a:schemeClr val="bg1"/>
                </a:solidFill>
                <a:latin typeface="+mj-lt"/>
              </a:rPr>
              <a:t> they are before the throne of God, and </a:t>
            </a:r>
            <a:r>
              <a:rPr lang="en-US" sz="2100" b="1" dirty="0">
                <a:solidFill>
                  <a:srgbClr val="FFFF00"/>
                </a:solidFill>
                <a:latin typeface="+mj-lt"/>
              </a:rPr>
              <a:t>serve Him day and night in His temple</a:t>
            </a:r>
            <a:r>
              <a:rPr lang="en-US" sz="2100" b="1" dirty="0">
                <a:solidFill>
                  <a:schemeClr val="bg1"/>
                </a:solidFill>
                <a:latin typeface="+mj-lt"/>
              </a:rPr>
              <a:t>. And He who sits on the throne will dwell among them. </a:t>
            </a:r>
          </a:p>
          <a:p>
            <a:pPr algn="just"/>
            <a:r>
              <a:rPr lang="en-US" sz="2100" b="1" dirty="0">
                <a:solidFill>
                  <a:schemeClr val="bg1"/>
                </a:solidFill>
                <a:latin typeface="+mj-lt"/>
              </a:rPr>
              <a:t>  16  They shall neither hunger anymore nor thirst anymore; the sun shall not strike them, nor any heat; </a:t>
            </a:r>
          </a:p>
          <a:p>
            <a:pPr algn="just"/>
            <a:r>
              <a:rPr lang="en-US" sz="2100" b="1" dirty="0">
                <a:solidFill>
                  <a:schemeClr val="bg1"/>
                </a:solidFill>
                <a:latin typeface="+mj-lt"/>
              </a:rPr>
              <a:t>  17  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2462213"/>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p>
          <a:p>
            <a:pPr marL="342900" indent="-342900">
              <a:buFont typeface="Arial" panose="020B0604020202020204" pitchFamily="34" charset="0"/>
              <a:buChar char="•"/>
              <a:tabLst>
                <a:tab pos="2286000" algn="l"/>
              </a:tabLst>
            </a:pPr>
            <a:r>
              <a:rPr lang="en-US" sz="2200" b="1" dirty="0">
                <a:latin typeface="+mj-lt"/>
              </a:rPr>
              <a:t>Have washed robes, made white in His blood</a:t>
            </a:r>
          </a:p>
          <a:p>
            <a:pPr marL="342900" indent="-342900">
              <a:buFont typeface="Arial" panose="020B0604020202020204" pitchFamily="34" charset="0"/>
              <a:buChar char="•"/>
              <a:tabLst>
                <a:tab pos="2286000" algn="l"/>
              </a:tabLst>
            </a:pPr>
            <a:r>
              <a:rPr lang="en-US" sz="2200" b="1" dirty="0">
                <a:latin typeface="+mj-lt"/>
              </a:rPr>
              <a:t>THEREFORE:</a:t>
            </a:r>
          </a:p>
          <a:p>
            <a:pPr>
              <a:tabLst>
                <a:tab pos="2286000" algn="l"/>
              </a:tabLst>
            </a:pPr>
            <a:r>
              <a:rPr lang="en-US" sz="2200" b="1" dirty="0">
                <a:latin typeface="+mj-lt"/>
              </a:rPr>
              <a:t>     - They are serving Him day &amp; night in temple</a:t>
            </a:r>
          </a:p>
        </p:txBody>
      </p:sp>
    </p:spTree>
    <p:extLst>
      <p:ext uri="{BB962C8B-B14F-4D97-AF65-F5344CB8AC3E}">
        <p14:creationId xmlns:p14="http://schemas.microsoft.com/office/powerpoint/2010/main" val="1425225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a:t>
            </a:r>
            <a:r>
              <a:rPr lang="en-US" sz="2100" b="1" dirty="0">
                <a:solidFill>
                  <a:srgbClr val="FFFF00"/>
                </a:solidFill>
                <a:latin typeface="+mj-lt"/>
              </a:rPr>
              <a:t>white in the blood of the Lamb</a:t>
            </a:r>
            <a:r>
              <a:rPr lang="en-US" sz="2100" b="1" dirty="0">
                <a:solidFill>
                  <a:schemeClr val="bg1"/>
                </a:solidFill>
                <a:latin typeface="+mj-lt"/>
              </a:rPr>
              <a:t>. </a:t>
            </a:r>
          </a:p>
          <a:p>
            <a:pPr algn="just"/>
            <a:r>
              <a:rPr lang="en-US" sz="2100" b="1" dirty="0">
                <a:solidFill>
                  <a:schemeClr val="bg1"/>
                </a:solidFill>
                <a:latin typeface="+mj-lt"/>
              </a:rPr>
              <a:t>  15  </a:t>
            </a:r>
            <a:r>
              <a:rPr lang="en-US" sz="2100" b="1" dirty="0">
                <a:solidFill>
                  <a:srgbClr val="FFFF00"/>
                </a:solidFill>
                <a:latin typeface="+mj-lt"/>
              </a:rPr>
              <a:t>Therefore</a:t>
            </a:r>
            <a:r>
              <a:rPr lang="en-US" sz="2100" b="1" dirty="0">
                <a:solidFill>
                  <a:schemeClr val="bg1"/>
                </a:solidFill>
                <a:latin typeface="+mj-lt"/>
              </a:rPr>
              <a:t> they are before the throne of God, and </a:t>
            </a:r>
            <a:r>
              <a:rPr lang="en-US" sz="2100" b="1" dirty="0">
                <a:solidFill>
                  <a:srgbClr val="FFFF00"/>
                </a:solidFill>
                <a:latin typeface="+mj-lt"/>
              </a:rPr>
              <a:t>serve Him day and night in His temple</a:t>
            </a:r>
            <a:r>
              <a:rPr lang="en-US" sz="2100" b="1" dirty="0">
                <a:solidFill>
                  <a:schemeClr val="bg1"/>
                </a:solidFill>
                <a:latin typeface="+mj-lt"/>
              </a:rPr>
              <a:t>. </a:t>
            </a:r>
            <a:r>
              <a:rPr lang="en-US" sz="2100" b="1" dirty="0">
                <a:solidFill>
                  <a:srgbClr val="FFFF00"/>
                </a:solidFill>
                <a:latin typeface="+mj-lt"/>
              </a:rPr>
              <a:t>And He </a:t>
            </a:r>
            <a:r>
              <a:rPr lang="en-US" sz="2100" b="1" dirty="0">
                <a:solidFill>
                  <a:schemeClr val="bg1"/>
                </a:solidFill>
                <a:latin typeface="+mj-lt"/>
              </a:rPr>
              <a:t>who sits on the throne will </a:t>
            </a:r>
            <a:r>
              <a:rPr lang="en-US" sz="2100" b="1" dirty="0">
                <a:solidFill>
                  <a:srgbClr val="FFFF00"/>
                </a:solidFill>
                <a:latin typeface="+mj-lt"/>
              </a:rPr>
              <a:t>dwell among them. </a:t>
            </a:r>
          </a:p>
          <a:p>
            <a:pPr algn="just"/>
            <a:r>
              <a:rPr lang="en-US" sz="2100" b="1" dirty="0">
                <a:solidFill>
                  <a:schemeClr val="bg1"/>
                </a:solidFill>
                <a:latin typeface="+mj-lt"/>
              </a:rPr>
              <a:t>  16  They shall neither hunger anymore nor thirst anymore; the sun shall not strike them, nor any heat; </a:t>
            </a:r>
          </a:p>
          <a:p>
            <a:pPr algn="just"/>
            <a:r>
              <a:rPr lang="en-US" sz="2100" b="1" dirty="0">
                <a:solidFill>
                  <a:schemeClr val="bg1"/>
                </a:solidFill>
                <a:latin typeface="+mj-lt"/>
              </a:rPr>
              <a:t>  17  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280076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p>
          <a:p>
            <a:pPr marL="342900" indent="-342900">
              <a:buFont typeface="Arial" panose="020B0604020202020204" pitchFamily="34" charset="0"/>
              <a:buChar char="•"/>
              <a:tabLst>
                <a:tab pos="2286000" algn="l"/>
              </a:tabLst>
            </a:pPr>
            <a:r>
              <a:rPr lang="en-US" sz="2200" b="1" dirty="0">
                <a:latin typeface="+mj-lt"/>
              </a:rPr>
              <a:t>Have washed robes, made white in His blood</a:t>
            </a:r>
          </a:p>
          <a:p>
            <a:pPr marL="342900" indent="-342900">
              <a:buFont typeface="Arial" panose="020B0604020202020204" pitchFamily="34" charset="0"/>
              <a:buChar char="•"/>
              <a:tabLst>
                <a:tab pos="2286000" algn="l"/>
              </a:tabLst>
            </a:pPr>
            <a:r>
              <a:rPr lang="en-US" sz="2200" b="1" dirty="0">
                <a:latin typeface="+mj-lt"/>
              </a:rPr>
              <a:t>THEREFORE:</a:t>
            </a:r>
          </a:p>
          <a:p>
            <a:pPr>
              <a:tabLst>
                <a:tab pos="2286000" algn="l"/>
              </a:tabLst>
            </a:pPr>
            <a:r>
              <a:rPr lang="en-US" sz="2200" b="1" dirty="0">
                <a:latin typeface="+mj-lt"/>
              </a:rPr>
              <a:t>     - They are serving Him day &amp; night in temple</a:t>
            </a:r>
          </a:p>
          <a:p>
            <a:pPr>
              <a:tabLst>
                <a:tab pos="2286000" algn="l"/>
              </a:tabLst>
            </a:pPr>
            <a:r>
              <a:rPr lang="en-US" sz="2200" b="1" dirty="0">
                <a:latin typeface="+mj-lt"/>
              </a:rPr>
              <a:t>     - God dwells among them</a:t>
            </a:r>
            <a:endParaRPr lang="en-US" sz="2200" b="1" i="1" dirty="0">
              <a:latin typeface="+mj-lt"/>
            </a:endParaRPr>
          </a:p>
        </p:txBody>
      </p:sp>
    </p:spTree>
    <p:extLst>
      <p:ext uri="{BB962C8B-B14F-4D97-AF65-F5344CB8AC3E}">
        <p14:creationId xmlns:p14="http://schemas.microsoft.com/office/powerpoint/2010/main" val="21871020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a:t>
            </a:r>
            <a:r>
              <a:rPr lang="en-US" sz="2100" b="1" dirty="0">
                <a:solidFill>
                  <a:srgbClr val="FFFF00"/>
                </a:solidFill>
                <a:latin typeface="+mj-lt"/>
              </a:rPr>
              <a:t>white in the blood of the Lamb</a:t>
            </a:r>
            <a:r>
              <a:rPr lang="en-US" sz="2100" b="1" dirty="0">
                <a:solidFill>
                  <a:schemeClr val="bg1"/>
                </a:solidFill>
                <a:latin typeface="+mj-lt"/>
              </a:rPr>
              <a:t>. </a:t>
            </a:r>
          </a:p>
          <a:p>
            <a:pPr algn="just"/>
            <a:r>
              <a:rPr lang="en-US" sz="2100" b="1" dirty="0">
                <a:solidFill>
                  <a:schemeClr val="bg1"/>
                </a:solidFill>
                <a:latin typeface="+mj-lt"/>
              </a:rPr>
              <a:t>  15  </a:t>
            </a:r>
            <a:r>
              <a:rPr lang="en-US" sz="2100" b="1" dirty="0">
                <a:solidFill>
                  <a:srgbClr val="FFFF00"/>
                </a:solidFill>
                <a:latin typeface="+mj-lt"/>
              </a:rPr>
              <a:t>Therefore</a:t>
            </a:r>
            <a:r>
              <a:rPr lang="en-US" sz="2100" b="1" dirty="0">
                <a:solidFill>
                  <a:schemeClr val="bg1"/>
                </a:solidFill>
                <a:latin typeface="+mj-lt"/>
              </a:rPr>
              <a:t> they are before the throne of God, and </a:t>
            </a:r>
            <a:r>
              <a:rPr lang="en-US" sz="2100" b="1" dirty="0">
                <a:solidFill>
                  <a:srgbClr val="FFFF00"/>
                </a:solidFill>
                <a:latin typeface="+mj-lt"/>
              </a:rPr>
              <a:t>serve Him day and night in His temple</a:t>
            </a:r>
            <a:r>
              <a:rPr lang="en-US" sz="2100" b="1" dirty="0">
                <a:solidFill>
                  <a:schemeClr val="bg1"/>
                </a:solidFill>
                <a:latin typeface="+mj-lt"/>
              </a:rPr>
              <a:t>. </a:t>
            </a:r>
            <a:r>
              <a:rPr lang="en-US" sz="2100" b="1" dirty="0">
                <a:solidFill>
                  <a:srgbClr val="FFFF00"/>
                </a:solidFill>
                <a:latin typeface="+mj-lt"/>
              </a:rPr>
              <a:t>And He </a:t>
            </a:r>
            <a:r>
              <a:rPr lang="en-US" sz="2100" b="1" dirty="0">
                <a:solidFill>
                  <a:schemeClr val="bg1"/>
                </a:solidFill>
                <a:latin typeface="+mj-lt"/>
              </a:rPr>
              <a:t>who sits on the throne will </a:t>
            </a:r>
            <a:r>
              <a:rPr lang="en-US" sz="2100" b="1" dirty="0">
                <a:solidFill>
                  <a:srgbClr val="FFFF00"/>
                </a:solidFill>
                <a:latin typeface="+mj-lt"/>
              </a:rPr>
              <a:t>dwell among them. </a:t>
            </a:r>
          </a:p>
          <a:p>
            <a:pPr algn="just"/>
            <a:r>
              <a:rPr lang="en-US" sz="2100" b="1" dirty="0">
                <a:solidFill>
                  <a:schemeClr val="bg1"/>
                </a:solidFill>
                <a:latin typeface="+mj-lt"/>
              </a:rPr>
              <a:t>  16  They shall </a:t>
            </a:r>
            <a:r>
              <a:rPr lang="en-US" sz="2100" b="1" dirty="0">
                <a:solidFill>
                  <a:srgbClr val="FFFF00"/>
                </a:solidFill>
                <a:latin typeface="+mj-lt"/>
              </a:rPr>
              <a:t>neither hunger anymore nor thirst anymore; the sun shall not strike them</a:t>
            </a:r>
            <a:r>
              <a:rPr lang="en-US" sz="2100" b="1" dirty="0">
                <a:solidFill>
                  <a:schemeClr val="bg1"/>
                </a:solidFill>
                <a:latin typeface="+mj-lt"/>
              </a:rPr>
              <a:t>, nor any heat; </a:t>
            </a:r>
          </a:p>
          <a:p>
            <a:pPr algn="just"/>
            <a:r>
              <a:rPr lang="en-US" sz="2100" b="1" dirty="0">
                <a:solidFill>
                  <a:schemeClr val="bg1"/>
                </a:solidFill>
                <a:latin typeface="+mj-lt"/>
              </a:rPr>
              <a:t>  17  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313932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p>
          <a:p>
            <a:pPr marL="342900" indent="-342900">
              <a:buFont typeface="Arial" panose="020B0604020202020204" pitchFamily="34" charset="0"/>
              <a:buChar char="•"/>
              <a:tabLst>
                <a:tab pos="2286000" algn="l"/>
              </a:tabLst>
            </a:pPr>
            <a:r>
              <a:rPr lang="en-US" sz="2200" b="1" dirty="0">
                <a:latin typeface="+mj-lt"/>
              </a:rPr>
              <a:t>Have washed robes, made white in His blood</a:t>
            </a:r>
          </a:p>
          <a:p>
            <a:pPr marL="342900" indent="-342900">
              <a:buFont typeface="Arial" panose="020B0604020202020204" pitchFamily="34" charset="0"/>
              <a:buChar char="•"/>
              <a:tabLst>
                <a:tab pos="2286000" algn="l"/>
              </a:tabLst>
            </a:pPr>
            <a:r>
              <a:rPr lang="en-US" sz="2200" b="1" dirty="0">
                <a:latin typeface="+mj-lt"/>
              </a:rPr>
              <a:t>THEREFORE:</a:t>
            </a:r>
          </a:p>
          <a:p>
            <a:pPr>
              <a:tabLst>
                <a:tab pos="2286000" algn="l"/>
              </a:tabLst>
            </a:pPr>
            <a:r>
              <a:rPr lang="en-US" sz="2200" b="1" dirty="0">
                <a:latin typeface="+mj-lt"/>
              </a:rPr>
              <a:t>     - They are serving Him day &amp; night in temple</a:t>
            </a:r>
          </a:p>
          <a:p>
            <a:pPr>
              <a:tabLst>
                <a:tab pos="2286000" algn="l"/>
              </a:tabLst>
            </a:pPr>
            <a:r>
              <a:rPr lang="en-US" sz="2200" b="1" dirty="0">
                <a:latin typeface="+mj-lt"/>
              </a:rPr>
              <a:t>     - God dwells among them</a:t>
            </a:r>
          </a:p>
          <a:p>
            <a:pPr>
              <a:tabLst>
                <a:tab pos="2286000" algn="l"/>
              </a:tabLst>
            </a:pPr>
            <a:r>
              <a:rPr lang="en-US" sz="2200" b="1" dirty="0">
                <a:latin typeface="+mj-lt"/>
              </a:rPr>
              <a:t>     - No more hunger, thirst, sun, heat</a:t>
            </a:r>
            <a:endParaRPr lang="en-US" sz="2200" b="1" i="1" dirty="0">
              <a:latin typeface="+mj-lt"/>
            </a:endParaRPr>
          </a:p>
        </p:txBody>
      </p:sp>
    </p:spTree>
    <p:extLst>
      <p:ext uri="{BB962C8B-B14F-4D97-AF65-F5344CB8AC3E}">
        <p14:creationId xmlns:p14="http://schemas.microsoft.com/office/powerpoint/2010/main" val="4019358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a:t>
            </a:r>
            <a:r>
              <a:rPr lang="en-US" sz="2100" b="1" dirty="0">
                <a:solidFill>
                  <a:srgbClr val="FFFF00"/>
                </a:solidFill>
                <a:latin typeface="+mj-lt"/>
              </a:rPr>
              <a:t>white in the blood of the Lamb</a:t>
            </a:r>
            <a:r>
              <a:rPr lang="en-US" sz="2100" b="1" dirty="0">
                <a:solidFill>
                  <a:schemeClr val="bg1"/>
                </a:solidFill>
                <a:latin typeface="+mj-lt"/>
              </a:rPr>
              <a:t>. </a:t>
            </a:r>
          </a:p>
          <a:p>
            <a:pPr algn="just"/>
            <a:r>
              <a:rPr lang="en-US" sz="2100" b="1" dirty="0">
                <a:solidFill>
                  <a:schemeClr val="bg1"/>
                </a:solidFill>
                <a:latin typeface="+mj-lt"/>
              </a:rPr>
              <a:t>  15  </a:t>
            </a:r>
            <a:r>
              <a:rPr lang="en-US" sz="2100" b="1" dirty="0">
                <a:solidFill>
                  <a:srgbClr val="FFFF00"/>
                </a:solidFill>
                <a:latin typeface="+mj-lt"/>
              </a:rPr>
              <a:t>Therefore</a:t>
            </a:r>
            <a:r>
              <a:rPr lang="en-US" sz="2100" b="1" dirty="0">
                <a:solidFill>
                  <a:schemeClr val="bg1"/>
                </a:solidFill>
                <a:latin typeface="+mj-lt"/>
              </a:rPr>
              <a:t> they are before the throne of God, and </a:t>
            </a:r>
            <a:r>
              <a:rPr lang="en-US" sz="2100" b="1" dirty="0">
                <a:solidFill>
                  <a:srgbClr val="FFFF00"/>
                </a:solidFill>
                <a:latin typeface="+mj-lt"/>
              </a:rPr>
              <a:t>serve Him day and night in His temple</a:t>
            </a:r>
            <a:r>
              <a:rPr lang="en-US" sz="2100" b="1" dirty="0">
                <a:solidFill>
                  <a:schemeClr val="bg1"/>
                </a:solidFill>
                <a:latin typeface="+mj-lt"/>
              </a:rPr>
              <a:t>. </a:t>
            </a:r>
            <a:r>
              <a:rPr lang="en-US" sz="2100" b="1" dirty="0">
                <a:solidFill>
                  <a:srgbClr val="FFFF00"/>
                </a:solidFill>
                <a:latin typeface="+mj-lt"/>
              </a:rPr>
              <a:t>And He </a:t>
            </a:r>
            <a:r>
              <a:rPr lang="en-US" sz="2100" b="1" dirty="0">
                <a:solidFill>
                  <a:schemeClr val="bg1"/>
                </a:solidFill>
                <a:latin typeface="+mj-lt"/>
              </a:rPr>
              <a:t>who sits on the throne will </a:t>
            </a:r>
            <a:r>
              <a:rPr lang="en-US" sz="2100" b="1" dirty="0">
                <a:solidFill>
                  <a:srgbClr val="FFFF00"/>
                </a:solidFill>
                <a:latin typeface="+mj-lt"/>
              </a:rPr>
              <a:t>dwell among them. </a:t>
            </a:r>
          </a:p>
          <a:p>
            <a:pPr algn="just"/>
            <a:r>
              <a:rPr lang="en-US" sz="2100" b="1" dirty="0">
                <a:solidFill>
                  <a:schemeClr val="bg1"/>
                </a:solidFill>
                <a:latin typeface="+mj-lt"/>
              </a:rPr>
              <a:t>  16  They shall </a:t>
            </a:r>
            <a:r>
              <a:rPr lang="en-US" sz="2100" b="1" dirty="0">
                <a:solidFill>
                  <a:srgbClr val="FFFF00"/>
                </a:solidFill>
                <a:latin typeface="+mj-lt"/>
              </a:rPr>
              <a:t>neither hunger anymore nor thirst anymore; the sun shall not strike them</a:t>
            </a:r>
            <a:r>
              <a:rPr lang="en-US" sz="2100" b="1" dirty="0">
                <a:solidFill>
                  <a:schemeClr val="bg1"/>
                </a:solidFill>
                <a:latin typeface="+mj-lt"/>
              </a:rPr>
              <a:t>, nor any heat; </a:t>
            </a:r>
          </a:p>
          <a:p>
            <a:pPr algn="just"/>
            <a:r>
              <a:rPr lang="en-US" sz="2100" b="1" dirty="0">
                <a:solidFill>
                  <a:schemeClr val="bg1"/>
                </a:solidFill>
                <a:latin typeface="+mj-lt"/>
              </a:rPr>
              <a:t>  17  </a:t>
            </a:r>
            <a:r>
              <a:rPr lang="en-US" sz="2100" b="1" dirty="0">
                <a:solidFill>
                  <a:srgbClr val="FFFF00"/>
                </a:solidFill>
                <a:latin typeface="+mj-lt"/>
              </a:rPr>
              <a:t>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15498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p>
          <a:p>
            <a:pPr marL="342900" indent="-342900">
              <a:buFont typeface="Arial" panose="020B0604020202020204" pitchFamily="34" charset="0"/>
              <a:buChar char="•"/>
              <a:tabLst>
                <a:tab pos="2286000" algn="l"/>
              </a:tabLst>
            </a:pPr>
            <a:r>
              <a:rPr lang="en-US" sz="2200" b="1" dirty="0">
                <a:latin typeface="+mj-lt"/>
              </a:rPr>
              <a:t>Have washed robes, made white in His blood</a:t>
            </a:r>
          </a:p>
          <a:p>
            <a:pPr marL="342900" indent="-342900">
              <a:buFont typeface="Arial" panose="020B0604020202020204" pitchFamily="34" charset="0"/>
              <a:buChar char="•"/>
              <a:tabLst>
                <a:tab pos="2286000" algn="l"/>
              </a:tabLst>
            </a:pPr>
            <a:r>
              <a:rPr lang="en-US" sz="2200" b="1" dirty="0">
                <a:latin typeface="+mj-lt"/>
              </a:rPr>
              <a:t>THEREFORE:</a:t>
            </a:r>
          </a:p>
          <a:p>
            <a:pPr>
              <a:tabLst>
                <a:tab pos="2286000" algn="l"/>
              </a:tabLst>
            </a:pPr>
            <a:r>
              <a:rPr lang="en-US" sz="2200" b="1" dirty="0">
                <a:latin typeface="+mj-lt"/>
              </a:rPr>
              <a:t>     - They are serving Him day &amp; night in temple</a:t>
            </a:r>
          </a:p>
          <a:p>
            <a:pPr>
              <a:tabLst>
                <a:tab pos="2286000" algn="l"/>
              </a:tabLst>
            </a:pPr>
            <a:r>
              <a:rPr lang="en-US" sz="2200" b="1" dirty="0">
                <a:latin typeface="+mj-lt"/>
              </a:rPr>
              <a:t>     - God dwells among them</a:t>
            </a:r>
          </a:p>
          <a:p>
            <a:pPr>
              <a:tabLst>
                <a:tab pos="2286000" algn="l"/>
              </a:tabLst>
            </a:pPr>
            <a:r>
              <a:rPr lang="en-US" sz="2200" b="1" dirty="0">
                <a:latin typeface="+mj-lt"/>
              </a:rPr>
              <a:t>     - No more hunger, thirst, sun, heat</a:t>
            </a:r>
          </a:p>
          <a:p>
            <a:pPr>
              <a:tabLst>
                <a:tab pos="2286000" algn="l"/>
              </a:tabLst>
            </a:pPr>
            <a:r>
              <a:rPr lang="en-US" sz="2200" b="1" dirty="0">
                <a:latin typeface="+mj-lt"/>
              </a:rPr>
              <a:t>     - The Lamb is the Shepherd </a:t>
            </a:r>
          </a:p>
          <a:p>
            <a:pPr>
              <a:tabLst>
                <a:tab pos="2286000" algn="l"/>
              </a:tabLst>
            </a:pPr>
            <a:r>
              <a:rPr lang="en-US" sz="2200" b="1" dirty="0">
                <a:latin typeface="+mj-lt"/>
              </a:rPr>
              <a:t>     - The Lamb leads them to living waters</a:t>
            </a:r>
          </a:p>
          <a:p>
            <a:pPr>
              <a:tabLst>
                <a:tab pos="2286000" algn="l"/>
              </a:tabLst>
            </a:pPr>
            <a:r>
              <a:rPr lang="en-US" sz="2200" b="1" dirty="0">
                <a:latin typeface="+mj-lt"/>
              </a:rPr>
              <a:t>     - God wipes away every tear</a:t>
            </a:r>
            <a:endParaRPr lang="en-US" sz="2200" b="1" i="1" dirty="0">
              <a:latin typeface="+mj-lt"/>
            </a:endParaRPr>
          </a:p>
        </p:txBody>
      </p:sp>
    </p:spTree>
    <p:extLst>
      <p:ext uri="{BB962C8B-B14F-4D97-AF65-F5344CB8AC3E}">
        <p14:creationId xmlns:p14="http://schemas.microsoft.com/office/powerpoint/2010/main" val="23597252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a:t>
            </a:r>
            <a:r>
              <a:rPr lang="en-US" sz="2100" b="1" dirty="0">
                <a:solidFill>
                  <a:srgbClr val="FFFF00"/>
                </a:solidFill>
                <a:latin typeface="+mj-lt"/>
              </a:rPr>
              <a:t>white in the blood of the Lamb</a:t>
            </a:r>
            <a:r>
              <a:rPr lang="en-US" sz="2100" b="1" dirty="0">
                <a:solidFill>
                  <a:schemeClr val="bg1"/>
                </a:solidFill>
                <a:latin typeface="+mj-lt"/>
              </a:rPr>
              <a:t>. </a:t>
            </a:r>
          </a:p>
          <a:p>
            <a:pPr algn="just"/>
            <a:r>
              <a:rPr lang="en-US" sz="2100" b="1" dirty="0">
                <a:solidFill>
                  <a:schemeClr val="bg1"/>
                </a:solidFill>
                <a:latin typeface="+mj-lt"/>
              </a:rPr>
              <a:t>  15  </a:t>
            </a:r>
            <a:r>
              <a:rPr lang="en-US" sz="2100" b="1" dirty="0">
                <a:solidFill>
                  <a:srgbClr val="FFFF00"/>
                </a:solidFill>
                <a:latin typeface="+mj-lt"/>
              </a:rPr>
              <a:t>Therefore</a:t>
            </a:r>
            <a:r>
              <a:rPr lang="en-US" sz="2100" b="1" dirty="0">
                <a:solidFill>
                  <a:schemeClr val="bg1"/>
                </a:solidFill>
                <a:latin typeface="+mj-lt"/>
              </a:rPr>
              <a:t> they are before the throne of God, and </a:t>
            </a:r>
            <a:r>
              <a:rPr lang="en-US" sz="2100" b="1" dirty="0">
                <a:solidFill>
                  <a:srgbClr val="FFFF00"/>
                </a:solidFill>
                <a:latin typeface="+mj-lt"/>
              </a:rPr>
              <a:t>serve Him day and night in His temple</a:t>
            </a:r>
            <a:r>
              <a:rPr lang="en-US" sz="2100" b="1" dirty="0">
                <a:solidFill>
                  <a:schemeClr val="bg1"/>
                </a:solidFill>
                <a:latin typeface="+mj-lt"/>
              </a:rPr>
              <a:t>. </a:t>
            </a:r>
            <a:r>
              <a:rPr lang="en-US" sz="2100" b="1" dirty="0">
                <a:solidFill>
                  <a:srgbClr val="FFFF00"/>
                </a:solidFill>
                <a:latin typeface="+mj-lt"/>
              </a:rPr>
              <a:t>And He </a:t>
            </a:r>
            <a:r>
              <a:rPr lang="en-US" sz="2100" b="1" dirty="0">
                <a:solidFill>
                  <a:schemeClr val="bg1"/>
                </a:solidFill>
                <a:latin typeface="+mj-lt"/>
              </a:rPr>
              <a:t>who sits on the throne will </a:t>
            </a:r>
            <a:r>
              <a:rPr lang="en-US" sz="2100" b="1" dirty="0">
                <a:solidFill>
                  <a:srgbClr val="FFFF00"/>
                </a:solidFill>
                <a:latin typeface="+mj-lt"/>
              </a:rPr>
              <a:t>dwell among them. </a:t>
            </a:r>
          </a:p>
          <a:p>
            <a:pPr algn="just"/>
            <a:r>
              <a:rPr lang="en-US" sz="2100" b="1" dirty="0">
                <a:solidFill>
                  <a:schemeClr val="bg1"/>
                </a:solidFill>
                <a:latin typeface="+mj-lt"/>
              </a:rPr>
              <a:t>  16  They shall </a:t>
            </a:r>
            <a:r>
              <a:rPr lang="en-US" sz="2100" b="1" dirty="0">
                <a:solidFill>
                  <a:srgbClr val="FFFF00"/>
                </a:solidFill>
                <a:latin typeface="+mj-lt"/>
              </a:rPr>
              <a:t>neither hunger anymore nor thirst anymore; the sun shall not strike them</a:t>
            </a:r>
            <a:r>
              <a:rPr lang="en-US" sz="2100" b="1" dirty="0">
                <a:solidFill>
                  <a:schemeClr val="bg1"/>
                </a:solidFill>
                <a:latin typeface="+mj-lt"/>
              </a:rPr>
              <a:t>, nor any heat; </a:t>
            </a:r>
          </a:p>
          <a:p>
            <a:pPr algn="just"/>
            <a:r>
              <a:rPr lang="en-US" sz="2100" b="1" dirty="0">
                <a:solidFill>
                  <a:schemeClr val="bg1"/>
                </a:solidFill>
                <a:latin typeface="+mj-lt"/>
              </a:rPr>
              <a:t>  17  </a:t>
            </a:r>
            <a:r>
              <a:rPr lang="en-US" sz="2100" b="1" dirty="0">
                <a:solidFill>
                  <a:srgbClr val="FFFF00"/>
                </a:solidFill>
                <a:latin typeface="+mj-lt"/>
              </a:rPr>
              <a:t>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5170646"/>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p>
          <a:p>
            <a:pPr marL="342900" indent="-342900">
              <a:buFont typeface="Arial" panose="020B0604020202020204" pitchFamily="34" charset="0"/>
              <a:buChar char="•"/>
              <a:tabLst>
                <a:tab pos="2286000" algn="l"/>
              </a:tabLst>
            </a:pPr>
            <a:r>
              <a:rPr lang="en-US" sz="2200" b="1" dirty="0">
                <a:latin typeface="+mj-lt"/>
              </a:rPr>
              <a:t>Have washed robes, made white in His blood</a:t>
            </a:r>
          </a:p>
          <a:p>
            <a:pPr marL="342900" indent="-342900">
              <a:buFont typeface="Arial" panose="020B0604020202020204" pitchFamily="34" charset="0"/>
              <a:buChar char="•"/>
              <a:tabLst>
                <a:tab pos="2286000" algn="l"/>
              </a:tabLst>
            </a:pPr>
            <a:r>
              <a:rPr lang="en-US" sz="2200" b="1" dirty="0">
                <a:latin typeface="+mj-lt"/>
              </a:rPr>
              <a:t>THEREFORE:</a:t>
            </a:r>
          </a:p>
          <a:p>
            <a:pPr>
              <a:tabLst>
                <a:tab pos="2286000" algn="l"/>
              </a:tabLst>
            </a:pPr>
            <a:r>
              <a:rPr lang="en-US" sz="2200" b="1" dirty="0">
                <a:latin typeface="+mj-lt"/>
              </a:rPr>
              <a:t>     - They are serving Him day &amp; night in temple</a:t>
            </a:r>
          </a:p>
          <a:p>
            <a:pPr>
              <a:tabLst>
                <a:tab pos="2286000" algn="l"/>
              </a:tabLst>
            </a:pPr>
            <a:r>
              <a:rPr lang="en-US" sz="2200" b="1" dirty="0">
                <a:latin typeface="+mj-lt"/>
              </a:rPr>
              <a:t>     - God dwells among them</a:t>
            </a:r>
          </a:p>
          <a:p>
            <a:pPr>
              <a:tabLst>
                <a:tab pos="2286000" algn="l"/>
              </a:tabLst>
            </a:pPr>
            <a:r>
              <a:rPr lang="en-US" sz="2200" b="1" dirty="0">
                <a:latin typeface="+mj-lt"/>
              </a:rPr>
              <a:t>     - No more hunger, thirst, sun, heat</a:t>
            </a:r>
          </a:p>
          <a:p>
            <a:pPr>
              <a:tabLst>
                <a:tab pos="2286000" algn="l"/>
              </a:tabLst>
            </a:pPr>
            <a:r>
              <a:rPr lang="en-US" sz="2200" b="1" dirty="0">
                <a:latin typeface="+mj-lt"/>
              </a:rPr>
              <a:t>     - The Lamb is the Shepherd </a:t>
            </a:r>
          </a:p>
          <a:p>
            <a:pPr>
              <a:tabLst>
                <a:tab pos="2286000" algn="l"/>
              </a:tabLst>
            </a:pPr>
            <a:r>
              <a:rPr lang="en-US" sz="2200" b="1" dirty="0">
                <a:latin typeface="+mj-lt"/>
              </a:rPr>
              <a:t>     - The Lamb leads them to living waters</a:t>
            </a:r>
          </a:p>
          <a:p>
            <a:pPr>
              <a:tabLst>
                <a:tab pos="2286000" algn="l"/>
              </a:tabLst>
            </a:pPr>
            <a:r>
              <a:rPr lang="en-US" sz="2200" b="1" dirty="0">
                <a:latin typeface="+mj-lt"/>
              </a:rPr>
              <a:t>     - God wipes away every tear</a:t>
            </a:r>
          </a:p>
          <a:p>
            <a:pPr>
              <a:tabLst>
                <a:tab pos="2286000" algn="l"/>
              </a:tabLst>
            </a:pPr>
            <a:endParaRPr lang="en-US" sz="2200" b="1" dirty="0">
              <a:latin typeface="+mj-lt"/>
            </a:endParaRPr>
          </a:p>
          <a:p>
            <a:pPr algn="ctr">
              <a:tabLst>
                <a:tab pos="2286000" algn="l"/>
              </a:tabLst>
            </a:pPr>
            <a:r>
              <a:rPr lang="en-US" sz="2200" b="1" i="1" dirty="0">
                <a:latin typeface="+mj-lt"/>
              </a:rPr>
              <a:t>IN THE NEXT CHAPTER THE WINDS OF HIS WRATH ARE UNLEASHED ON THE EARTH!</a:t>
            </a:r>
          </a:p>
        </p:txBody>
      </p:sp>
    </p:spTree>
    <p:extLst>
      <p:ext uri="{BB962C8B-B14F-4D97-AF65-F5344CB8AC3E}">
        <p14:creationId xmlns:p14="http://schemas.microsoft.com/office/powerpoint/2010/main" val="4334915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11816551" cy="584775"/>
          </a:xfrm>
          <a:prstGeom prst="rect">
            <a:avLst/>
          </a:prstGeom>
          <a:noFill/>
        </p:spPr>
        <p:txBody>
          <a:bodyPr wrap="square" rtlCol="0">
            <a:spAutoFit/>
          </a:bodyPr>
          <a:lstStyle/>
          <a:p>
            <a:pPr algn="ctr"/>
            <a:r>
              <a:rPr lang="en-US" sz="3200" b="1" dirty="0">
                <a:latin typeface="+mj-lt"/>
              </a:rPr>
              <a:t>SUMMARY OF THE SEALS SHOWING WHAT MUST SHORTLY HAPPEN</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11709674" cy="6173485"/>
          </a:xfrm>
          <a:prstGeom prst="rect">
            <a:avLst/>
          </a:prstGeom>
          <a:noFill/>
        </p:spPr>
        <p:txBody>
          <a:bodyPr wrap="square" rtlCol="0">
            <a:spAutoFit/>
          </a:bodyPr>
          <a:lstStyle/>
          <a:p>
            <a:pPr lvl="3" algn="ctr">
              <a:tabLst>
                <a:tab pos="2687638" algn="l"/>
              </a:tabLst>
            </a:pPr>
            <a:endParaRPr lang="en-US" sz="800" b="1" dirty="0"/>
          </a:p>
          <a:p>
            <a:pPr marL="342900" indent="-342900">
              <a:spcAft>
                <a:spcPts val="500"/>
              </a:spcAft>
              <a:buFont typeface="Arial" panose="020B0604020202020204" pitchFamily="34" charset="0"/>
              <a:buChar char="•"/>
              <a:tabLst>
                <a:tab pos="2290763" algn="l"/>
              </a:tabLst>
            </a:pPr>
            <a:r>
              <a:rPr lang="en-US" sz="2400" b="1" dirty="0">
                <a:latin typeface="+mj-lt"/>
              </a:rPr>
              <a:t>FIRST SEAL:	White horse ridden by Jesus went out to overcome &amp; is overcoming</a:t>
            </a:r>
          </a:p>
          <a:p>
            <a:pPr marL="342900" indent="-342900">
              <a:spcAft>
                <a:spcPts val="500"/>
              </a:spcAft>
              <a:buFont typeface="Arial" panose="020B0604020202020204" pitchFamily="34" charset="0"/>
              <a:buChar char="•"/>
              <a:tabLst>
                <a:tab pos="2290763" algn="l"/>
              </a:tabLst>
            </a:pPr>
            <a:r>
              <a:rPr lang="en-US" sz="2400" b="1" dirty="0">
                <a:latin typeface="+mj-lt"/>
              </a:rPr>
              <a:t>SECOND SEAL:	Second seal—Red horse—Bloodshed/martyrdom (permitted by God)</a:t>
            </a:r>
          </a:p>
          <a:p>
            <a:pPr marL="342900" indent="-342900">
              <a:spcAft>
                <a:spcPts val="500"/>
              </a:spcAft>
              <a:buFont typeface="Arial" panose="020B0604020202020204" pitchFamily="34" charset="0"/>
              <a:buChar char="•"/>
              <a:tabLst>
                <a:tab pos="2290763" algn="l"/>
              </a:tabLst>
            </a:pPr>
            <a:r>
              <a:rPr lang="en-US" sz="2400" b="1" dirty="0">
                <a:latin typeface="+mj-lt"/>
              </a:rPr>
              <a:t>THIRD SEAL:	Third seal—Black horse—The conquering (overcoming) met with 		martyrdom and scarcities</a:t>
            </a:r>
          </a:p>
          <a:p>
            <a:pPr marL="342900" indent="-342900">
              <a:spcAft>
                <a:spcPts val="500"/>
              </a:spcAft>
              <a:buFont typeface="Arial" panose="020B0604020202020204" pitchFamily="34" charset="0"/>
              <a:buChar char="•"/>
              <a:tabLst>
                <a:tab pos="2290763" algn="l"/>
              </a:tabLst>
            </a:pPr>
            <a:r>
              <a:rPr lang="en-US" sz="2400" b="1" dirty="0">
                <a:latin typeface="+mj-lt"/>
              </a:rPr>
              <a:t>FOURTH SEAL:	Fourth seal—Pale horse—Death &amp; Hades bring limited judgments of God 	against evil. Obviously many saints would also be impacted</a:t>
            </a:r>
          </a:p>
          <a:p>
            <a:pPr marL="342900" indent="-342900">
              <a:spcAft>
                <a:spcPts val="500"/>
              </a:spcAft>
              <a:buFont typeface="Arial" panose="020B0604020202020204" pitchFamily="34" charset="0"/>
              <a:buChar char="•"/>
              <a:tabLst>
                <a:tab pos="2290763" algn="l"/>
              </a:tabLst>
            </a:pPr>
            <a:r>
              <a:rPr lang="en-US" sz="2400" b="1" dirty="0">
                <a:latin typeface="+mj-lt"/>
              </a:rPr>
              <a:t>FIFTH SEAL:	Martyred souls under the altar in white robes are asking for vengeance 	and were told it would be just “a little longer”</a:t>
            </a:r>
          </a:p>
          <a:p>
            <a:pPr marL="342900" indent="-342900">
              <a:spcAft>
                <a:spcPts val="500"/>
              </a:spcAft>
              <a:buFont typeface="Arial" panose="020B0604020202020204" pitchFamily="34" charset="0"/>
              <a:buChar char="•"/>
              <a:tabLst>
                <a:tab pos="2290763" algn="l"/>
              </a:tabLst>
            </a:pPr>
            <a:r>
              <a:rPr lang="en-US" sz="2400" b="1" dirty="0">
                <a:latin typeface="+mj-lt"/>
              </a:rPr>
              <a:t>SIXTH SEAL:	The “little longer” has passed and the great day of wrath has come. 		One final question to be answered, “Who will be able to stand?”  The 	answer show in next chapter. It is those who have been washed in the 	blood of Jesus. God’s wrath will not be poured out upon them for they 	have “the seal of God,” place on them before His wrath is poured out</a:t>
            </a:r>
          </a:p>
          <a:p>
            <a:pPr marL="342900" indent="-342900">
              <a:spcAft>
                <a:spcPts val="500"/>
              </a:spcAft>
              <a:buFont typeface="Arial" panose="020B0604020202020204" pitchFamily="34" charset="0"/>
              <a:buChar char="•"/>
              <a:tabLst>
                <a:tab pos="2290763" algn="l"/>
              </a:tabLst>
            </a:pPr>
            <a:r>
              <a:rPr lang="en-US" sz="2400" b="1" dirty="0">
                <a:latin typeface="+mj-lt"/>
              </a:rPr>
              <a:t>SEVENTH SEAL:     Silence and then the wrath is poured out from heaven! (chapter 8)</a:t>
            </a:r>
          </a:p>
          <a:p>
            <a:pPr marL="342900" indent="-342900">
              <a:buFont typeface="Arial" panose="020B0604020202020204" pitchFamily="34" charset="0"/>
              <a:buChar char="•"/>
              <a:tabLst>
                <a:tab pos="2632075" algn="l"/>
              </a:tabLst>
            </a:pPr>
            <a:endParaRPr lang="en-US" sz="2200" b="1" i="1" dirty="0">
              <a:latin typeface="+mj-lt"/>
            </a:endParaRPr>
          </a:p>
        </p:txBody>
      </p:sp>
    </p:spTree>
    <p:extLst>
      <p:ext uri="{BB962C8B-B14F-4D97-AF65-F5344CB8AC3E}">
        <p14:creationId xmlns:p14="http://schemas.microsoft.com/office/powerpoint/2010/main" val="35295219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Eight—Four Trumpets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When He opened </a:t>
            </a:r>
            <a:r>
              <a:rPr lang="en-US" sz="2100" b="1" dirty="0">
                <a:solidFill>
                  <a:srgbClr val="FFFF00"/>
                </a:solidFill>
                <a:latin typeface="+mj-lt"/>
              </a:rPr>
              <a:t>the seventh seal</a:t>
            </a:r>
            <a:r>
              <a:rPr lang="en-US" sz="2100" b="1" dirty="0">
                <a:solidFill>
                  <a:schemeClr val="bg1"/>
                </a:solidFill>
                <a:latin typeface="+mj-lt"/>
              </a:rPr>
              <a:t>, there was </a:t>
            </a:r>
            <a:r>
              <a:rPr lang="en-US" sz="2100" b="1" dirty="0">
                <a:solidFill>
                  <a:srgbClr val="FFFF00"/>
                </a:solidFill>
                <a:latin typeface="+mj-lt"/>
              </a:rPr>
              <a:t>silence</a:t>
            </a:r>
            <a:r>
              <a:rPr lang="en-US" sz="2100" b="1" dirty="0">
                <a:solidFill>
                  <a:schemeClr val="bg1"/>
                </a:solidFill>
                <a:latin typeface="+mj-lt"/>
              </a:rPr>
              <a:t> in heaven for about half an hour. </a:t>
            </a:r>
          </a:p>
          <a:p>
            <a:pPr algn="just"/>
            <a:r>
              <a:rPr lang="en-US" sz="2100" b="1" dirty="0">
                <a:solidFill>
                  <a:schemeClr val="bg1"/>
                </a:solidFill>
                <a:latin typeface="+mj-lt"/>
              </a:rPr>
              <a:t> 2  And I saw the seven angels who stand before God, and to them were </a:t>
            </a:r>
            <a:r>
              <a:rPr lang="en-US" sz="2100" b="1" dirty="0">
                <a:solidFill>
                  <a:srgbClr val="FFFF00"/>
                </a:solidFill>
                <a:latin typeface="+mj-lt"/>
              </a:rPr>
              <a:t>given seven trumpets</a:t>
            </a:r>
            <a:r>
              <a:rPr lang="en-US" sz="2100" b="1" dirty="0">
                <a:solidFill>
                  <a:schemeClr val="bg1"/>
                </a:solidFill>
                <a:latin typeface="+mj-lt"/>
              </a:rPr>
              <a:t>. </a:t>
            </a:r>
          </a:p>
          <a:p>
            <a:pPr algn="just"/>
            <a:r>
              <a:rPr lang="en-US" sz="2100" b="1" dirty="0">
                <a:solidFill>
                  <a:schemeClr val="bg1"/>
                </a:solidFill>
                <a:latin typeface="+mj-lt"/>
              </a:rPr>
              <a:t> 3  Then another angel, having a golden censer, came and stood at the altar. He was given much incense, that he should offer it with the </a:t>
            </a:r>
            <a:r>
              <a:rPr lang="en-US" sz="2100" b="1" dirty="0">
                <a:solidFill>
                  <a:srgbClr val="FFFF00"/>
                </a:solidFill>
                <a:latin typeface="+mj-lt"/>
              </a:rPr>
              <a:t>prayers of all the saints </a:t>
            </a:r>
            <a:r>
              <a:rPr lang="en-US" sz="2100" b="1" dirty="0">
                <a:solidFill>
                  <a:schemeClr val="bg1"/>
                </a:solidFill>
                <a:latin typeface="+mj-lt"/>
              </a:rPr>
              <a:t>upon the golden altar which was before the throne. </a:t>
            </a:r>
          </a:p>
          <a:p>
            <a:pPr algn="just"/>
            <a:r>
              <a:rPr lang="en-US" sz="2100" b="1" dirty="0">
                <a:solidFill>
                  <a:schemeClr val="bg1"/>
                </a:solidFill>
                <a:latin typeface="+mj-lt"/>
              </a:rPr>
              <a:t> 4  And the smoke of the incense, with the prayers of the saints, ascended before God from the angel's hand. </a:t>
            </a:r>
          </a:p>
          <a:p>
            <a:pPr algn="just"/>
            <a:r>
              <a:rPr lang="en-US" sz="2100" b="1" dirty="0">
                <a:solidFill>
                  <a:schemeClr val="bg1"/>
                </a:solidFill>
                <a:latin typeface="+mj-lt"/>
              </a:rPr>
              <a:t> 5  Then the angel took the censer, filled it with </a:t>
            </a:r>
            <a:r>
              <a:rPr lang="en-US" sz="2100" b="1" dirty="0">
                <a:solidFill>
                  <a:srgbClr val="FFFF00"/>
                </a:solidFill>
                <a:latin typeface="+mj-lt"/>
              </a:rPr>
              <a:t>fire from the altar, and threw it to the earth</a:t>
            </a:r>
            <a:r>
              <a:rPr lang="en-US" sz="2100" b="1" dirty="0">
                <a:solidFill>
                  <a:schemeClr val="bg1"/>
                </a:solidFill>
                <a:latin typeface="+mj-lt"/>
              </a:rPr>
              <a:t>. And there were noises, </a:t>
            </a:r>
            <a:r>
              <a:rPr lang="en-US" sz="2100" b="1" dirty="0" err="1">
                <a:solidFill>
                  <a:schemeClr val="bg1"/>
                </a:solidFill>
                <a:latin typeface="+mj-lt"/>
              </a:rPr>
              <a:t>thunderings</a:t>
            </a:r>
            <a:r>
              <a:rPr lang="en-US" sz="2100" b="1" dirty="0">
                <a:solidFill>
                  <a:schemeClr val="bg1"/>
                </a:solidFill>
                <a:latin typeface="+mj-lt"/>
              </a:rPr>
              <a:t>, lightnings, and an earthquake. </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76944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Seventh seal—first silence, then seven trumpets, prayers, fire from altar v. 1-5</a:t>
            </a:r>
          </a:p>
        </p:txBody>
      </p:sp>
    </p:spTree>
    <p:extLst>
      <p:ext uri="{BB962C8B-B14F-4D97-AF65-F5344CB8AC3E}">
        <p14:creationId xmlns:p14="http://schemas.microsoft.com/office/powerpoint/2010/main" val="17405249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Eight—Four Trumpets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6  So the seven angels who had the </a:t>
            </a:r>
            <a:r>
              <a:rPr lang="en-US" sz="2100" b="1" dirty="0">
                <a:solidFill>
                  <a:srgbClr val="FFFF00"/>
                </a:solidFill>
                <a:latin typeface="+mj-lt"/>
              </a:rPr>
              <a:t>seven trumpets</a:t>
            </a:r>
            <a:r>
              <a:rPr lang="en-US" sz="2100" b="1" dirty="0">
                <a:solidFill>
                  <a:schemeClr val="bg1"/>
                </a:solidFill>
                <a:latin typeface="+mj-lt"/>
              </a:rPr>
              <a:t> prepared themselves to sound. </a:t>
            </a:r>
          </a:p>
          <a:p>
            <a:pPr algn="just"/>
            <a:r>
              <a:rPr lang="en-US" sz="2100" b="1" dirty="0">
                <a:solidFill>
                  <a:schemeClr val="bg1"/>
                </a:solidFill>
                <a:latin typeface="+mj-lt"/>
              </a:rPr>
              <a:t> 7  The </a:t>
            </a:r>
            <a:r>
              <a:rPr lang="en-US" sz="2100" b="1" dirty="0">
                <a:solidFill>
                  <a:srgbClr val="FFFF00"/>
                </a:solidFill>
                <a:latin typeface="+mj-lt"/>
              </a:rPr>
              <a:t>first angel sounded</a:t>
            </a:r>
            <a:r>
              <a:rPr lang="en-US" sz="2100" b="1" dirty="0">
                <a:solidFill>
                  <a:schemeClr val="bg1"/>
                </a:solidFill>
                <a:latin typeface="+mj-lt"/>
              </a:rPr>
              <a:t>: And </a:t>
            </a:r>
            <a:r>
              <a:rPr lang="en-US" sz="2100" b="1" dirty="0">
                <a:solidFill>
                  <a:srgbClr val="FFFF00"/>
                </a:solidFill>
                <a:latin typeface="+mj-lt"/>
              </a:rPr>
              <a:t>hail and fire </a:t>
            </a:r>
            <a:r>
              <a:rPr lang="en-US" sz="2100" b="1" dirty="0">
                <a:solidFill>
                  <a:schemeClr val="bg1"/>
                </a:solidFill>
                <a:latin typeface="+mj-lt"/>
              </a:rPr>
              <a:t>followed, mingled with </a:t>
            </a:r>
            <a:r>
              <a:rPr lang="en-US" sz="2100" b="1" dirty="0">
                <a:solidFill>
                  <a:srgbClr val="FFFF00"/>
                </a:solidFill>
                <a:latin typeface="+mj-lt"/>
              </a:rPr>
              <a:t>blood</a:t>
            </a:r>
            <a:r>
              <a:rPr lang="en-US" sz="2100" b="1" dirty="0">
                <a:solidFill>
                  <a:schemeClr val="bg1"/>
                </a:solidFill>
                <a:latin typeface="+mj-lt"/>
              </a:rPr>
              <a:t>, and they were </a:t>
            </a:r>
            <a:r>
              <a:rPr lang="en-US" sz="2100" b="1" dirty="0">
                <a:solidFill>
                  <a:srgbClr val="FFFF00"/>
                </a:solidFill>
                <a:latin typeface="+mj-lt"/>
              </a:rPr>
              <a:t>thrown to the earth</a:t>
            </a:r>
            <a:r>
              <a:rPr lang="en-US" sz="2100" b="1" dirty="0">
                <a:solidFill>
                  <a:schemeClr val="bg1"/>
                </a:solidFill>
                <a:latin typeface="+mj-lt"/>
              </a:rPr>
              <a:t>. And </a:t>
            </a:r>
            <a:r>
              <a:rPr lang="en-US" sz="2100" b="1" dirty="0">
                <a:solidFill>
                  <a:srgbClr val="FFFF00"/>
                </a:solidFill>
                <a:latin typeface="+mj-lt"/>
              </a:rPr>
              <a:t>a third of the trees </a:t>
            </a:r>
            <a:r>
              <a:rPr lang="en-US" sz="2100" b="1" dirty="0">
                <a:solidFill>
                  <a:schemeClr val="bg1"/>
                </a:solidFill>
                <a:latin typeface="+mj-lt"/>
              </a:rPr>
              <a:t>were burned up, and all green grass was burned up.</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Seventh seal—first silence, then seven trumpets, prayers, fire from altar v. 1-5</a:t>
            </a:r>
          </a:p>
          <a:p>
            <a:pPr marL="342900" indent="-342900">
              <a:buFont typeface="Arial" panose="020B0604020202020204" pitchFamily="34" charset="0"/>
              <a:buChar char="•"/>
              <a:tabLst>
                <a:tab pos="2286000" algn="l"/>
              </a:tabLst>
            </a:pPr>
            <a:r>
              <a:rPr lang="en-US" sz="2200" b="1" dirty="0">
                <a:latin typeface="+mj-lt"/>
              </a:rPr>
              <a:t>First trumpet—wrath on trees, plants, etc. note than only 1/3 of earth judged</a:t>
            </a:r>
            <a:endParaRPr lang="en-US" sz="2200" b="1" i="1" dirty="0">
              <a:latin typeface="+mj-lt"/>
            </a:endParaRPr>
          </a:p>
        </p:txBody>
      </p:sp>
    </p:spTree>
    <p:extLst>
      <p:ext uri="{BB962C8B-B14F-4D97-AF65-F5344CB8AC3E}">
        <p14:creationId xmlns:p14="http://schemas.microsoft.com/office/powerpoint/2010/main" val="110395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must shortly take place, And </a:t>
            </a:r>
            <a:r>
              <a:rPr lang="en-US" sz="2400" b="1" dirty="0">
                <a:solidFill>
                  <a:srgbClr val="FFFF00"/>
                </a:solidFill>
                <a:latin typeface="+mj-lt"/>
              </a:rPr>
              <a:t>He sent and SIGN-I-FIED it by His angel to His servant John</a:t>
            </a:r>
            <a:r>
              <a:rPr lang="en-US" sz="2400" b="1" dirty="0">
                <a:solidFill>
                  <a:schemeClr val="bg1"/>
                </a:solidFill>
                <a:latin typeface="+mj-lt"/>
              </a:rPr>
              <a:t>,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chemeClr val="bg1"/>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2708434"/>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a:p>
            <a:pPr marL="339725" indent="-339725">
              <a:spcAft>
                <a:spcPts val="1800"/>
              </a:spcAft>
              <a:buFont typeface="Arial" panose="020B0604020202020204" pitchFamily="34" charset="0"/>
              <a:buChar char="•"/>
            </a:pPr>
            <a:r>
              <a:rPr lang="en-US" sz="2800" b="1" dirty="0">
                <a:latin typeface="+mj-lt"/>
              </a:rPr>
              <a:t>It is a revelation to seven churches in Asia IN SIGNS</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39090252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Eight—Four Trumpets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6  So the seven angels who had the seven trumpets prepared themselves to sound. </a:t>
            </a:r>
          </a:p>
          <a:p>
            <a:pPr algn="just"/>
            <a:r>
              <a:rPr lang="en-US" sz="2100" b="1" dirty="0">
                <a:solidFill>
                  <a:schemeClr val="bg1"/>
                </a:solidFill>
                <a:latin typeface="+mj-lt"/>
              </a:rPr>
              <a:t> 7  The first angel sounded: And hail and fire followed, mingled with blood, and they were thrown to the earth. And a third of the trees were burned up, and all green grass was burned up. </a:t>
            </a:r>
          </a:p>
          <a:p>
            <a:pPr algn="just"/>
            <a:r>
              <a:rPr lang="en-US" sz="2100" b="1" dirty="0">
                <a:solidFill>
                  <a:schemeClr val="bg1"/>
                </a:solidFill>
                <a:latin typeface="+mj-lt"/>
              </a:rPr>
              <a:t> 8  Then the </a:t>
            </a:r>
            <a:r>
              <a:rPr lang="en-US" sz="2100" b="1" dirty="0">
                <a:solidFill>
                  <a:srgbClr val="FFFF00"/>
                </a:solidFill>
                <a:latin typeface="+mj-lt"/>
              </a:rPr>
              <a:t>second angel sounded</a:t>
            </a:r>
            <a:r>
              <a:rPr lang="en-US" sz="2100" b="1" dirty="0">
                <a:solidFill>
                  <a:schemeClr val="bg1"/>
                </a:solidFill>
                <a:latin typeface="+mj-lt"/>
              </a:rPr>
              <a:t>: And something like a </a:t>
            </a:r>
            <a:r>
              <a:rPr lang="en-US" sz="2100" b="1" dirty="0">
                <a:solidFill>
                  <a:srgbClr val="FFFF00"/>
                </a:solidFill>
                <a:latin typeface="+mj-lt"/>
              </a:rPr>
              <a:t>great mountain burning with fire was thrown into the sea</a:t>
            </a:r>
            <a:r>
              <a:rPr lang="en-US" sz="2100" b="1" dirty="0">
                <a:solidFill>
                  <a:schemeClr val="bg1"/>
                </a:solidFill>
                <a:latin typeface="+mj-lt"/>
              </a:rPr>
              <a:t>, and </a:t>
            </a:r>
            <a:r>
              <a:rPr lang="en-US" sz="2100" b="1" dirty="0">
                <a:solidFill>
                  <a:srgbClr val="FFFF00"/>
                </a:solidFill>
                <a:latin typeface="+mj-lt"/>
              </a:rPr>
              <a:t>a third </a:t>
            </a:r>
            <a:r>
              <a:rPr lang="en-US" sz="2100" b="1" dirty="0">
                <a:solidFill>
                  <a:schemeClr val="bg1"/>
                </a:solidFill>
                <a:latin typeface="+mj-lt"/>
              </a:rPr>
              <a:t>of the sea became blood. </a:t>
            </a:r>
          </a:p>
          <a:p>
            <a:pPr algn="just"/>
            <a:r>
              <a:rPr lang="en-US" sz="2100" b="1" dirty="0">
                <a:solidFill>
                  <a:schemeClr val="bg1"/>
                </a:solidFill>
                <a:latin typeface="+mj-lt"/>
              </a:rPr>
              <a:t> 9  And </a:t>
            </a:r>
            <a:r>
              <a:rPr lang="en-US" sz="2100" b="1" dirty="0">
                <a:solidFill>
                  <a:srgbClr val="FFFF00"/>
                </a:solidFill>
                <a:latin typeface="+mj-lt"/>
              </a:rPr>
              <a:t>a third </a:t>
            </a:r>
            <a:r>
              <a:rPr lang="en-US" sz="2100" b="1" dirty="0">
                <a:solidFill>
                  <a:schemeClr val="bg1"/>
                </a:solidFill>
                <a:latin typeface="+mj-lt"/>
              </a:rPr>
              <a:t>of the living creatures in the sea died, </a:t>
            </a:r>
            <a:r>
              <a:rPr lang="en-US" sz="2100" b="1" dirty="0">
                <a:solidFill>
                  <a:srgbClr val="FFFF00"/>
                </a:solidFill>
                <a:latin typeface="+mj-lt"/>
              </a:rPr>
              <a:t>and a third </a:t>
            </a:r>
            <a:r>
              <a:rPr lang="en-US" sz="2100" b="1" dirty="0">
                <a:solidFill>
                  <a:schemeClr val="bg1"/>
                </a:solidFill>
                <a:latin typeface="+mj-lt"/>
              </a:rPr>
              <a:t>of the ships were destroyed.</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178510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Seventh seal—first silence, then seven trumpets, prayers, fire from altar v. 1-5</a:t>
            </a:r>
          </a:p>
          <a:p>
            <a:pPr marL="342900" indent="-342900">
              <a:buFont typeface="Arial" panose="020B0604020202020204" pitchFamily="34" charset="0"/>
              <a:buChar char="•"/>
              <a:tabLst>
                <a:tab pos="2286000" algn="l"/>
              </a:tabLst>
            </a:pPr>
            <a:r>
              <a:rPr lang="en-US" sz="2200" b="1" dirty="0">
                <a:latin typeface="+mj-lt"/>
              </a:rPr>
              <a:t>First trumpet—wrath on trees, plants, etc. note than only 1/3 of earth judged</a:t>
            </a:r>
          </a:p>
          <a:p>
            <a:pPr marL="342900" indent="-342900">
              <a:buFont typeface="Arial" panose="020B0604020202020204" pitchFamily="34" charset="0"/>
              <a:buChar char="•"/>
              <a:tabLst>
                <a:tab pos="2286000" algn="l"/>
              </a:tabLst>
            </a:pPr>
            <a:r>
              <a:rPr lang="en-US" sz="2200" b="1" dirty="0">
                <a:latin typeface="+mj-lt"/>
              </a:rPr>
              <a:t>Second trumpet—1/3 of sea judged</a:t>
            </a:r>
            <a:endParaRPr lang="en-US" sz="2200" b="1" i="1" dirty="0">
              <a:latin typeface="+mj-lt"/>
            </a:endParaRPr>
          </a:p>
        </p:txBody>
      </p:sp>
    </p:spTree>
    <p:extLst>
      <p:ext uri="{BB962C8B-B14F-4D97-AF65-F5344CB8AC3E}">
        <p14:creationId xmlns:p14="http://schemas.microsoft.com/office/powerpoint/2010/main" val="14090453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Eight—Four Trumpets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10  Then </a:t>
            </a:r>
            <a:r>
              <a:rPr lang="en-US" sz="2100" b="1" dirty="0">
                <a:solidFill>
                  <a:srgbClr val="FFFF00"/>
                </a:solidFill>
                <a:latin typeface="+mj-lt"/>
              </a:rPr>
              <a:t>the third angel sounded</a:t>
            </a:r>
            <a:r>
              <a:rPr lang="en-US" sz="2100" b="1" dirty="0">
                <a:solidFill>
                  <a:schemeClr val="bg1"/>
                </a:solidFill>
                <a:latin typeface="+mj-lt"/>
              </a:rPr>
              <a:t>: And </a:t>
            </a:r>
            <a:r>
              <a:rPr lang="en-US" sz="2100" b="1" dirty="0">
                <a:solidFill>
                  <a:srgbClr val="FFFF00"/>
                </a:solidFill>
                <a:latin typeface="+mj-lt"/>
              </a:rPr>
              <a:t>a great star </a:t>
            </a:r>
            <a:r>
              <a:rPr lang="en-US" sz="2100" b="1" dirty="0">
                <a:solidFill>
                  <a:schemeClr val="bg1"/>
                </a:solidFill>
                <a:latin typeface="+mj-lt"/>
              </a:rPr>
              <a:t>fell from heaven, burning </a:t>
            </a:r>
            <a:r>
              <a:rPr lang="en-US" sz="2100" b="1" dirty="0">
                <a:solidFill>
                  <a:srgbClr val="FFFF00"/>
                </a:solidFill>
                <a:latin typeface="+mj-lt"/>
              </a:rPr>
              <a:t>like a</a:t>
            </a:r>
            <a:r>
              <a:rPr lang="en-US" sz="2100" b="1" dirty="0">
                <a:solidFill>
                  <a:schemeClr val="bg1"/>
                </a:solidFill>
                <a:latin typeface="+mj-lt"/>
              </a:rPr>
              <a:t> torch, and it fell on a third of the rivers and on the springs of water. </a:t>
            </a:r>
          </a:p>
          <a:p>
            <a:pPr algn="just"/>
            <a:r>
              <a:rPr lang="en-US" sz="2100" b="1" dirty="0">
                <a:solidFill>
                  <a:schemeClr val="bg1"/>
                </a:solidFill>
                <a:latin typeface="+mj-lt"/>
              </a:rPr>
              <a:t> 11  The name of the star is Wormwood. A third of the waters became </a:t>
            </a:r>
            <a:r>
              <a:rPr lang="en-US" sz="2100" b="1" dirty="0">
                <a:solidFill>
                  <a:srgbClr val="FFFF00"/>
                </a:solidFill>
                <a:latin typeface="+mj-lt"/>
              </a:rPr>
              <a:t>wormwood</a:t>
            </a:r>
            <a:r>
              <a:rPr lang="en-US" sz="2100" b="1" dirty="0">
                <a:solidFill>
                  <a:schemeClr val="bg1"/>
                </a:solidFill>
                <a:latin typeface="+mj-lt"/>
              </a:rPr>
              <a:t>, and </a:t>
            </a:r>
            <a:r>
              <a:rPr lang="en-US" sz="2100" b="1" dirty="0">
                <a:solidFill>
                  <a:srgbClr val="FFFF00"/>
                </a:solidFill>
                <a:latin typeface="+mj-lt"/>
              </a:rPr>
              <a:t>many men died from the water</a:t>
            </a:r>
            <a:r>
              <a:rPr lang="en-US" sz="2100" b="1" dirty="0">
                <a:solidFill>
                  <a:schemeClr val="bg1"/>
                </a:solidFill>
                <a:latin typeface="+mj-lt"/>
              </a:rPr>
              <a:t>, because it was made bitter.</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2462213"/>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Seventh seal—first silence, then seven trumpets, prayers, fire from altar v. 1-5</a:t>
            </a:r>
          </a:p>
          <a:p>
            <a:pPr marL="342900" indent="-342900">
              <a:buFont typeface="Arial" panose="020B0604020202020204" pitchFamily="34" charset="0"/>
              <a:buChar char="•"/>
              <a:tabLst>
                <a:tab pos="2286000" algn="l"/>
              </a:tabLst>
            </a:pPr>
            <a:r>
              <a:rPr lang="en-US" sz="2200" b="1" dirty="0">
                <a:latin typeface="+mj-lt"/>
              </a:rPr>
              <a:t>First trumpet—wrath on trees, plants, etc. note than only 1/3 of earth judged</a:t>
            </a:r>
          </a:p>
          <a:p>
            <a:pPr marL="342900" indent="-342900">
              <a:buFont typeface="Arial" panose="020B0604020202020204" pitchFamily="34" charset="0"/>
              <a:buChar char="•"/>
              <a:tabLst>
                <a:tab pos="2286000" algn="l"/>
              </a:tabLst>
            </a:pPr>
            <a:r>
              <a:rPr lang="en-US" sz="2200" b="1" dirty="0">
                <a:latin typeface="+mj-lt"/>
              </a:rPr>
              <a:t>Second trumpet—1/3 of sea judged</a:t>
            </a:r>
          </a:p>
          <a:p>
            <a:pPr marL="342900" indent="-342900">
              <a:buFont typeface="Arial" panose="020B0604020202020204" pitchFamily="34" charset="0"/>
              <a:buChar char="•"/>
              <a:tabLst>
                <a:tab pos="2286000" algn="l"/>
              </a:tabLst>
            </a:pPr>
            <a:r>
              <a:rPr lang="en-US" sz="2200" b="1" dirty="0">
                <a:latin typeface="+mj-lt"/>
              </a:rPr>
              <a:t>Third trumpet—1/3 of waters judged (</a:t>
            </a:r>
            <a:r>
              <a:rPr lang="en-US" sz="2200" b="1" dirty="0" err="1">
                <a:latin typeface="+mj-lt"/>
              </a:rPr>
              <a:t>wormword</a:t>
            </a:r>
            <a:r>
              <a:rPr lang="en-US" sz="2200" b="1" dirty="0">
                <a:latin typeface="+mj-lt"/>
              </a:rPr>
              <a:t>=bitter)</a:t>
            </a:r>
            <a:endParaRPr lang="en-US" sz="2200" b="1" i="1" dirty="0">
              <a:latin typeface="+mj-lt"/>
            </a:endParaRPr>
          </a:p>
        </p:txBody>
      </p:sp>
    </p:spTree>
    <p:extLst>
      <p:ext uri="{BB962C8B-B14F-4D97-AF65-F5344CB8AC3E}">
        <p14:creationId xmlns:p14="http://schemas.microsoft.com/office/powerpoint/2010/main" val="35451255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Eight—Four Trumpets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558614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10  Then the third angel sounded: And a great star fell from heaven, burning like a torch, and it fell on a third of the rivers and on the springs of water. </a:t>
            </a:r>
          </a:p>
          <a:p>
            <a:pPr algn="just"/>
            <a:r>
              <a:rPr lang="en-US" sz="2100" b="1" dirty="0">
                <a:solidFill>
                  <a:schemeClr val="bg1"/>
                </a:solidFill>
                <a:latin typeface="+mj-lt"/>
              </a:rPr>
              <a:t> 11  The name of the star is Wormwood. A third of the waters became wormwood, and many men died from the water, because it was made bitter. </a:t>
            </a:r>
          </a:p>
          <a:p>
            <a:pPr algn="just"/>
            <a:r>
              <a:rPr lang="en-US" sz="2100" b="1" dirty="0">
                <a:solidFill>
                  <a:schemeClr val="bg1"/>
                </a:solidFill>
                <a:latin typeface="+mj-lt"/>
              </a:rPr>
              <a:t> 12  </a:t>
            </a:r>
            <a:r>
              <a:rPr lang="en-US" sz="2100" b="1" dirty="0">
                <a:solidFill>
                  <a:srgbClr val="FFFF00"/>
                </a:solidFill>
                <a:latin typeface="+mj-lt"/>
              </a:rPr>
              <a:t>Then the fourth angel sounded</a:t>
            </a:r>
            <a:r>
              <a:rPr lang="en-US" sz="2100" b="1" dirty="0">
                <a:solidFill>
                  <a:schemeClr val="bg1"/>
                </a:solidFill>
                <a:latin typeface="+mj-lt"/>
              </a:rPr>
              <a:t>: And </a:t>
            </a:r>
            <a:r>
              <a:rPr lang="en-US" sz="2100" b="1" dirty="0">
                <a:solidFill>
                  <a:srgbClr val="FFFF00"/>
                </a:solidFill>
                <a:latin typeface="+mj-lt"/>
              </a:rPr>
              <a:t>a third of the sun was struck, a third of the moon</a:t>
            </a:r>
            <a:r>
              <a:rPr lang="en-US" sz="2100" b="1" dirty="0">
                <a:solidFill>
                  <a:schemeClr val="bg1"/>
                </a:solidFill>
                <a:latin typeface="+mj-lt"/>
              </a:rPr>
              <a:t>, and a </a:t>
            </a:r>
            <a:r>
              <a:rPr lang="en-US" sz="2100" b="1" dirty="0">
                <a:solidFill>
                  <a:srgbClr val="FFFF00"/>
                </a:solidFill>
                <a:latin typeface="+mj-lt"/>
              </a:rPr>
              <a:t>third of the stars</a:t>
            </a:r>
            <a:r>
              <a:rPr lang="en-US" sz="2100" b="1" dirty="0">
                <a:solidFill>
                  <a:schemeClr val="bg1"/>
                </a:solidFill>
                <a:latin typeface="+mj-lt"/>
              </a:rPr>
              <a:t>, so that a third of them were darkened. A third of the day did not shine, and likewise the night. </a:t>
            </a:r>
          </a:p>
          <a:p>
            <a:pPr algn="just"/>
            <a:r>
              <a:rPr lang="en-US" sz="2100" b="1" dirty="0">
                <a:solidFill>
                  <a:schemeClr val="bg1"/>
                </a:solidFill>
                <a:latin typeface="+mj-lt"/>
              </a:rPr>
              <a:t> 13  And I looked, and I heard </a:t>
            </a:r>
            <a:r>
              <a:rPr lang="en-US" sz="2100" b="1" dirty="0">
                <a:solidFill>
                  <a:srgbClr val="FFFF00"/>
                </a:solidFill>
                <a:latin typeface="+mj-lt"/>
              </a:rPr>
              <a:t>an angel flying </a:t>
            </a:r>
            <a:r>
              <a:rPr lang="en-US" sz="2100" b="1" dirty="0">
                <a:solidFill>
                  <a:schemeClr val="bg1"/>
                </a:solidFill>
                <a:latin typeface="+mj-lt"/>
              </a:rPr>
              <a:t>through the midst of heaven, saying with a loud voice, "</a:t>
            </a:r>
            <a:r>
              <a:rPr lang="en-US" sz="2100" b="1" dirty="0">
                <a:solidFill>
                  <a:srgbClr val="FFFF00"/>
                </a:solidFill>
                <a:latin typeface="+mj-lt"/>
              </a:rPr>
              <a:t>Woe, woe, woe </a:t>
            </a:r>
            <a:r>
              <a:rPr lang="en-US" sz="2100" b="1" dirty="0">
                <a:solidFill>
                  <a:schemeClr val="bg1"/>
                </a:solidFill>
                <a:latin typeface="+mj-lt"/>
              </a:rPr>
              <a:t>to the inhabitants of the earth, because of the </a:t>
            </a:r>
            <a:r>
              <a:rPr lang="en-US" sz="2100" b="1" dirty="0">
                <a:solidFill>
                  <a:srgbClr val="FFFF00"/>
                </a:solidFill>
                <a:latin typeface="+mj-lt"/>
              </a:rPr>
              <a:t>remaining blasts of the trumpet of the three angels </a:t>
            </a:r>
            <a:r>
              <a:rPr lang="en-US" sz="2100" b="1" dirty="0">
                <a:solidFill>
                  <a:schemeClr val="bg1"/>
                </a:solidFill>
                <a:latin typeface="+mj-lt"/>
              </a:rPr>
              <a:t>who are about to sound!"</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3816429"/>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Seventh seal—first silence, then seven trumpets, prayers, fire from altar v. 1-5</a:t>
            </a:r>
          </a:p>
          <a:p>
            <a:pPr marL="342900" indent="-342900">
              <a:buFont typeface="Arial" panose="020B0604020202020204" pitchFamily="34" charset="0"/>
              <a:buChar char="•"/>
              <a:tabLst>
                <a:tab pos="2286000" algn="l"/>
              </a:tabLst>
            </a:pPr>
            <a:r>
              <a:rPr lang="en-US" sz="2200" b="1" dirty="0">
                <a:latin typeface="+mj-lt"/>
              </a:rPr>
              <a:t>First trumpet—wrath on trees, plants, etc. note than only 1/3 of earth judged</a:t>
            </a:r>
          </a:p>
          <a:p>
            <a:pPr marL="342900" indent="-342900">
              <a:buFont typeface="Arial" panose="020B0604020202020204" pitchFamily="34" charset="0"/>
              <a:buChar char="•"/>
              <a:tabLst>
                <a:tab pos="2286000" algn="l"/>
              </a:tabLst>
            </a:pPr>
            <a:r>
              <a:rPr lang="en-US" sz="2200" b="1" dirty="0">
                <a:latin typeface="+mj-lt"/>
              </a:rPr>
              <a:t>Second trumpet—1/3 of sea judged</a:t>
            </a:r>
          </a:p>
          <a:p>
            <a:pPr marL="342900" indent="-342900">
              <a:buFont typeface="Arial" panose="020B0604020202020204" pitchFamily="34" charset="0"/>
              <a:buChar char="•"/>
              <a:tabLst>
                <a:tab pos="2286000" algn="l"/>
              </a:tabLst>
            </a:pPr>
            <a:r>
              <a:rPr lang="en-US" sz="2200" b="1" dirty="0">
                <a:latin typeface="+mj-lt"/>
              </a:rPr>
              <a:t>Third trumpet—1/3 of waters judged (</a:t>
            </a:r>
            <a:r>
              <a:rPr lang="en-US" sz="2200" b="1" dirty="0" err="1">
                <a:latin typeface="+mj-lt"/>
              </a:rPr>
              <a:t>wormword</a:t>
            </a:r>
            <a:r>
              <a:rPr lang="en-US" sz="2200" b="1" dirty="0">
                <a:latin typeface="+mj-lt"/>
              </a:rPr>
              <a:t>=bitter)</a:t>
            </a:r>
          </a:p>
          <a:p>
            <a:pPr marL="342900" indent="-342900">
              <a:buFont typeface="Arial" panose="020B0604020202020204" pitchFamily="34" charset="0"/>
              <a:buChar char="•"/>
              <a:tabLst>
                <a:tab pos="2286000" algn="l"/>
              </a:tabLst>
            </a:pPr>
            <a:r>
              <a:rPr lang="en-US" sz="2200" b="1" dirty="0">
                <a:latin typeface="+mj-lt"/>
              </a:rPr>
              <a:t>Fourth trumpet—1/3 of heavenly bodies darkened, day and night. Then an angel flies through heave warning of the anguish of the three final trumpets</a:t>
            </a:r>
            <a:endParaRPr lang="en-US" sz="2200" b="1" i="1" dirty="0">
              <a:latin typeface="+mj-lt"/>
            </a:endParaRPr>
          </a:p>
        </p:txBody>
      </p:sp>
    </p:spTree>
    <p:extLst>
      <p:ext uri="{BB962C8B-B14F-4D97-AF65-F5344CB8AC3E}">
        <p14:creationId xmlns:p14="http://schemas.microsoft.com/office/powerpoint/2010/main" val="26309994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a:t>
            </a:r>
            <a:r>
              <a:rPr lang="en-US" sz="3200" b="1" dirty="0" err="1">
                <a:latin typeface="+mj-lt"/>
              </a:rPr>
              <a:t>NIne</a:t>
            </a:r>
            <a:r>
              <a:rPr lang="en-US" sz="3200" b="1" dirty="0">
                <a:latin typeface="+mj-lt"/>
              </a:rPr>
              <a:t>—Trumpets 5 &amp; 6</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Then </a:t>
            </a:r>
            <a:r>
              <a:rPr lang="en-US" sz="2100" b="1" dirty="0">
                <a:solidFill>
                  <a:srgbClr val="FFFF00"/>
                </a:solidFill>
                <a:latin typeface="+mj-lt"/>
              </a:rPr>
              <a:t>the fifth angel sounded</a:t>
            </a:r>
            <a:r>
              <a:rPr lang="en-US" sz="2100" b="1" dirty="0">
                <a:solidFill>
                  <a:schemeClr val="bg1"/>
                </a:solidFill>
                <a:latin typeface="+mj-lt"/>
              </a:rPr>
              <a:t>: And I saw a star fallen from heaven to the earth. To him was given the key to the bottomless pit. </a:t>
            </a:r>
          </a:p>
          <a:p>
            <a:pPr algn="just"/>
            <a:r>
              <a:rPr lang="en-US" sz="2100" b="1" dirty="0">
                <a:solidFill>
                  <a:schemeClr val="bg1"/>
                </a:solidFill>
                <a:latin typeface="+mj-lt"/>
              </a:rPr>
              <a:t> 2  And he opened the bottomless pit, and smoke arose out of the pit like the smoke of a great furnace. So the sun and the air were darkened because of the smoke of the pit. </a:t>
            </a:r>
          </a:p>
          <a:p>
            <a:pPr algn="just"/>
            <a:r>
              <a:rPr lang="en-US" sz="2100" b="1" dirty="0">
                <a:solidFill>
                  <a:schemeClr val="bg1"/>
                </a:solidFill>
                <a:latin typeface="+mj-lt"/>
              </a:rPr>
              <a:t> 3  Then out of the smoke locusts came upon the earth. And to them was given power, as the scorpions of the earth have power. </a:t>
            </a:r>
          </a:p>
          <a:p>
            <a:pPr algn="just"/>
            <a:r>
              <a:rPr lang="en-US" sz="2100" b="1" dirty="0">
                <a:solidFill>
                  <a:schemeClr val="bg1"/>
                </a:solidFill>
                <a:latin typeface="+mj-lt"/>
              </a:rPr>
              <a:t> 4  They were commanded not to harm the grass of the earth, or any green thing, or any tree, but only those men who do not have the seal of God on their foreheads. </a:t>
            </a:r>
          </a:p>
          <a:p>
            <a:pPr algn="just"/>
            <a:r>
              <a:rPr lang="en-US" sz="2100" b="1" dirty="0">
                <a:solidFill>
                  <a:schemeClr val="bg1"/>
                </a:solidFill>
                <a:latin typeface="+mj-lt"/>
              </a:rPr>
              <a:t> 5  And they were not given authority to kill them, but to torment them for five months. Their torment was like the torment of a scorpion when it strikes a man.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178510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Fifth trumpet</a:t>
            </a:r>
          </a:p>
          <a:p>
            <a:pPr marL="342900" indent="-342900">
              <a:buFont typeface="Arial" panose="020B0604020202020204" pitchFamily="34" charset="0"/>
              <a:buChar char="•"/>
              <a:tabLst>
                <a:tab pos="2286000" algn="l"/>
              </a:tabLst>
            </a:pPr>
            <a:r>
              <a:rPr lang="en-US" sz="2200" b="1" dirty="0">
                <a:latin typeface="+mj-lt"/>
              </a:rPr>
              <a:t>Angel opens bottomless pit </a:t>
            </a:r>
          </a:p>
          <a:p>
            <a:pPr marL="342900" indent="-342900">
              <a:buFont typeface="Arial" panose="020B0604020202020204" pitchFamily="34" charset="0"/>
              <a:buChar char="•"/>
              <a:tabLst>
                <a:tab pos="2286000" algn="l"/>
              </a:tabLst>
            </a:pPr>
            <a:r>
              <a:rPr lang="en-US" sz="2200" b="1" dirty="0">
                <a:latin typeface="+mj-lt"/>
              </a:rPr>
              <a:t>Sun darkened by swarm of locusts</a:t>
            </a:r>
          </a:p>
          <a:p>
            <a:pPr marL="342900" indent="-342900">
              <a:buFont typeface="Arial" panose="020B0604020202020204" pitchFamily="34" charset="0"/>
              <a:buChar char="•"/>
              <a:tabLst>
                <a:tab pos="2286000" algn="l"/>
              </a:tabLst>
            </a:pPr>
            <a:r>
              <a:rPr lang="en-US" sz="2200" b="1" dirty="0">
                <a:latin typeface="+mj-lt"/>
              </a:rPr>
              <a:t>Not plant eating locusts</a:t>
            </a:r>
          </a:p>
          <a:p>
            <a:pPr marL="342900" indent="-342900">
              <a:buFont typeface="Arial" panose="020B0604020202020204" pitchFamily="34" charset="0"/>
              <a:buChar char="•"/>
              <a:tabLst>
                <a:tab pos="2286000" algn="l"/>
              </a:tabLst>
            </a:pPr>
            <a:r>
              <a:rPr lang="en-US" sz="2200" b="1" dirty="0">
                <a:latin typeface="+mj-lt"/>
              </a:rPr>
              <a:t>Tormenting, killing those without seal</a:t>
            </a:r>
          </a:p>
        </p:txBody>
      </p:sp>
    </p:spTree>
    <p:extLst>
      <p:ext uri="{BB962C8B-B14F-4D97-AF65-F5344CB8AC3E}">
        <p14:creationId xmlns:p14="http://schemas.microsoft.com/office/powerpoint/2010/main" val="29783530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a:t>
            </a:r>
            <a:r>
              <a:rPr lang="en-US" sz="3200" b="1" dirty="0" err="1">
                <a:latin typeface="+mj-lt"/>
              </a:rPr>
              <a:t>NIne</a:t>
            </a:r>
            <a:r>
              <a:rPr lang="en-US" sz="3200" b="1" dirty="0">
                <a:latin typeface="+mj-lt"/>
              </a:rPr>
              <a:t>—Trumpets 5 &amp; 6</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6  In those days men will seek death and will not find it; they will desire to die, and death will flee from them. </a:t>
            </a:r>
          </a:p>
          <a:p>
            <a:pPr algn="just"/>
            <a:r>
              <a:rPr lang="en-US" sz="2100" b="1" dirty="0">
                <a:solidFill>
                  <a:schemeClr val="bg1"/>
                </a:solidFill>
                <a:latin typeface="+mj-lt"/>
              </a:rPr>
              <a:t> 7  The shape of the locusts was like horses prepared for battle. On their heads were crowns of something like gold, and their faces were like the faces of men. </a:t>
            </a:r>
          </a:p>
          <a:p>
            <a:pPr algn="just"/>
            <a:r>
              <a:rPr lang="en-US" sz="2100" b="1" dirty="0">
                <a:solidFill>
                  <a:schemeClr val="bg1"/>
                </a:solidFill>
                <a:latin typeface="+mj-lt"/>
              </a:rPr>
              <a:t> 8  They had hair like women's hair, and their teeth were like lions' teeth. </a:t>
            </a:r>
          </a:p>
          <a:p>
            <a:pPr algn="just"/>
            <a:r>
              <a:rPr lang="en-US" sz="2100" b="1" dirty="0">
                <a:solidFill>
                  <a:schemeClr val="bg1"/>
                </a:solidFill>
                <a:latin typeface="+mj-lt"/>
              </a:rPr>
              <a:t> 9  And they had breastplates like breastplates of iron, and the sound of their wings was like the sound of chariots with many horses running into battle. </a:t>
            </a:r>
          </a:p>
          <a:p>
            <a:pPr algn="just"/>
            <a:r>
              <a:rPr lang="en-US" sz="2100" b="1" dirty="0">
                <a:solidFill>
                  <a:schemeClr val="bg1"/>
                </a:solidFill>
                <a:latin typeface="+mj-lt"/>
              </a:rPr>
              <a:t> 10  They had tails like scorpions, and there were stings in their tails. Their power was to hurt men five months. </a:t>
            </a:r>
          </a:p>
          <a:p>
            <a:pPr algn="just"/>
            <a:r>
              <a:rPr lang="en-US" sz="2100" b="1" dirty="0">
                <a:solidFill>
                  <a:schemeClr val="bg1"/>
                </a:solidFill>
                <a:latin typeface="+mj-lt"/>
              </a:rPr>
              <a:t> 11  And they had as king over them the angel of the bottomless pit, whose name in Hebrew is Abaddon, but in Greek he has the name Apollyon.</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15498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Fifth trumpet</a:t>
            </a:r>
          </a:p>
          <a:p>
            <a:pPr marL="342900" indent="-342900">
              <a:buFont typeface="Arial" panose="020B0604020202020204" pitchFamily="34" charset="0"/>
              <a:buChar char="•"/>
              <a:tabLst>
                <a:tab pos="2286000" algn="l"/>
              </a:tabLst>
            </a:pPr>
            <a:r>
              <a:rPr lang="en-US" sz="2200" b="1" dirty="0">
                <a:latin typeface="+mj-lt"/>
              </a:rPr>
              <a:t>Angel opens bottomless pit </a:t>
            </a:r>
          </a:p>
          <a:p>
            <a:pPr marL="342900" indent="-342900">
              <a:buFont typeface="Arial" panose="020B0604020202020204" pitchFamily="34" charset="0"/>
              <a:buChar char="•"/>
              <a:tabLst>
                <a:tab pos="2286000" algn="l"/>
              </a:tabLst>
            </a:pPr>
            <a:r>
              <a:rPr lang="en-US" sz="2200" b="1" dirty="0">
                <a:latin typeface="+mj-lt"/>
              </a:rPr>
              <a:t>Sun darkened by swarm of locusts</a:t>
            </a:r>
          </a:p>
          <a:p>
            <a:pPr marL="342900" indent="-342900">
              <a:buFont typeface="Arial" panose="020B0604020202020204" pitchFamily="34" charset="0"/>
              <a:buChar char="•"/>
              <a:tabLst>
                <a:tab pos="2286000" algn="l"/>
              </a:tabLst>
            </a:pPr>
            <a:r>
              <a:rPr lang="en-US" sz="2200" b="1" dirty="0">
                <a:latin typeface="+mj-lt"/>
              </a:rPr>
              <a:t>Not plant eating locusts</a:t>
            </a:r>
          </a:p>
          <a:p>
            <a:pPr marL="342900" indent="-342900">
              <a:buFont typeface="Arial" panose="020B0604020202020204" pitchFamily="34" charset="0"/>
              <a:buChar char="•"/>
              <a:tabLst>
                <a:tab pos="2286000" algn="l"/>
              </a:tabLst>
            </a:pPr>
            <a:r>
              <a:rPr lang="en-US" sz="2200" b="1" dirty="0">
                <a:latin typeface="+mj-lt"/>
              </a:rPr>
              <a:t>Tormenting, killing those without seal</a:t>
            </a:r>
          </a:p>
          <a:p>
            <a:pPr marL="342900" indent="-342900">
              <a:buFont typeface="Arial" panose="020B0604020202020204" pitchFamily="34" charset="0"/>
              <a:buChar char="•"/>
              <a:tabLst>
                <a:tab pos="2286000" algn="l"/>
              </a:tabLst>
            </a:pPr>
            <a:r>
              <a:rPr lang="en-US" sz="2200" b="1" dirty="0">
                <a:latin typeface="+mj-lt"/>
              </a:rPr>
              <a:t>Men desire death, but it will not come</a:t>
            </a:r>
          </a:p>
          <a:p>
            <a:pPr marL="342900" indent="-342900">
              <a:buFont typeface="Arial" panose="020B0604020202020204" pitchFamily="34" charset="0"/>
              <a:buChar char="•"/>
              <a:tabLst>
                <a:tab pos="2286000" algn="l"/>
              </a:tabLst>
            </a:pPr>
            <a:r>
              <a:rPr lang="en-US" sz="2200" b="1" dirty="0">
                <a:latin typeface="+mj-lt"/>
              </a:rPr>
              <a:t>Locusts like horses prepared for battle</a:t>
            </a:r>
          </a:p>
          <a:p>
            <a:pPr marL="342900" indent="-342900">
              <a:buFont typeface="Arial" panose="020B0604020202020204" pitchFamily="34" charset="0"/>
              <a:buChar char="•"/>
              <a:tabLst>
                <a:tab pos="2286000" algn="l"/>
              </a:tabLst>
            </a:pPr>
            <a:r>
              <a:rPr lang="en-US" sz="2200" b="1" dirty="0">
                <a:latin typeface="+mj-lt"/>
              </a:rPr>
              <a:t>Golden crowns; iron breastplates, chariots</a:t>
            </a:r>
          </a:p>
          <a:p>
            <a:pPr marL="342900" indent="-342900">
              <a:buFont typeface="Arial" panose="020B0604020202020204" pitchFamily="34" charset="0"/>
              <a:buChar char="•"/>
              <a:tabLst>
                <a:tab pos="2286000" algn="l"/>
              </a:tabLst>
            </a:pPr>
            <a:r>
              <a:rPr lang="en-US" sz="2200" b="1" dirty="0">
                <a:latin typeface="+mj-lt"/>
              </a:rPr>
              <a:t>Torment for five months</a:t>
            </a:r>
          </a:p>
          <a:p>
            <a:pPr marL="342900" indent="-342900">
              <a:buFont typeface="Arial" panose="020B0604020202020204" pitchFamily="34" charset="0"/>
              <a:buChar char="•"/>
              <a:tabLst>
                <a:tab pos="2286000" algn="l"/>
              </a:tabLst>
            </a:pPr>
            <a:r>
              <a:rPr lang="en-US" sz="2200" b="1" dirty="0">
                <a:latin typeface="+mj-lt"/>
              </a:rPr>
              <a:t>King over them is king of bottomless pit</a:t>
            </a:r>
          </a:p>
          <a:p>
            <a:pPr marL="342900" indent="-342900">
              <a:buFont typeface="Arial" panose="020B0604020202020204" pitchFamily="34" charset="0"/>
              <a:buChar char="•"/>
              <a:tabLst>
                <a:tab pos="2286000" algn="l"/>
              </a:tabLst>
            </a:pPr>
            <a:r>
              <a:rPr lang="en-US" sz="2200" b="1" dirty="0">
                <a:latin typeface="+mj-lt"/>
              </a:rPr>
              <a:t>Hebrew=Abaddon</a:t>
            </a:r>
          </a:p>
          <a:p>
            <a:pPr marL="342900" indent="-342900">
              <a:buFont typeface="Arial" panose="020B0604020202020204" pitchFamily="34" charset="0"/>
              <a:buChar char="•"/>
              <a:tabLst>
                <a:tab pos="2286000" algn="l"/>
              </a:tabLst>
            </a:pPr>
            <a:r>
              <a:rPr lang="en-US" sz="2200" b="1" dirty="0">
                <a:latin typeface="+mj-lt"/>
              </a:rPr>
              <a:t>Greek=Apollyon</a:t>
            </a:r>
          </a:p>
        </p:txBody>
      </p:sp>
    </p:spTree>
    <p:extLst>
      <p:ext uri="{BB962C8B-B14F-4D97-AF65-F5344CB8AC3E}">
        <p14:creationId xmlns:p14="http://schemas.microsoft.com/office/powerpoint/2010/main" val="31750122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a:t>
            </a:r>
            <a:r>
              <a:rPr lang="en-US" sz="3200" b="1" dirty="0" err="1">
                <a:latin typeface="+mj-lt"/>
              </a:rPr>
              <a:t>NIne</a:t>
            </a:r>
            <a:r>
              <a:rPr lang="en-US" sz="3200" b="1" dirty="0">
                <a:latin typeface="+mj-lt"/>
              </a:rPr>
              <a:t>—Trumpets 5 &amp; 6</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12  One woe is past. Behold, still two more woes are coming after these things. </a:t>
            </a:r>
          </a:p>
          <a:p>
            <a:pPr algn="just"/>
            <a:r>
              <a:rPr lang="en-US" sz="2100" b="1" dirty="0">
                <a:solidFill>
                  <a:schemeClr val="bg1"/>
                </a:solidFill>
                <a:latin typeface="+mj-lt"/>
              </a:rPr>
              <a:t> 13  Then the sixth angel sounded: And I heard a voice from the four horns of the golden altar which is before God, </a:t>
            </a:r>
          </a:p>
          <a:p>
            <a:pPr algn="just"/>
            <a:r>
              <a:rPr lang="en-US" sz="2100" b="1" dirty="0">
                <a:solidFill>
                  <a:schemeClr val="bg1"/>
                </a:solidFill>
                <a:latin typeface="+mj-lt"/>
              </a:rPr>
              <a:t> 14  saying to the sixth angel who had the trumpet, "Release the four angels who are bound at the great river Euphrates." </a:t>
            </a:r>
          </a:p>
          <a:p>
            <a:pPr algn="just"/>
            <a:r>
              <a:rPr lang="en-US" sz="2100" b="1" dirty="0">
                <a:solidFill>
                  <a:schemeClr val="bg1"/>
                </a:solidFill>
                <a:latin typeface="+mj-lt"/>
              </a:rPr>
              <a:t> 15  So the four angels, who had been prepared for the hour and day and month and year, were released to kill a third of mankind. </a:t>
            </a:r>
          </a:p>
          <a:p>
            <a:pPr algn="just"/>
            <a:r>
              <a:rPr lang="en-US" sz="2100" b="1" dirty="0">
                <a:solidFill>
                  <a:schemeClr val="bg1"/>
                </a:solidFill>
                <a:latin typeface="+mj-lt"/>
              </a:rPr>
              <a:t> 16  Now the number of the army of the horsemen was two hundred million; I heard the number of them. </a:t>
            </a:r>
          </a:p>
          <a:p>
            <a:pPr algn="just"/>
            <a:r>
              <a:rPr lang="en-US" sz="2100" b="1" dirty="0">
                <a:solidFill>
                  <a:schemeClr val="bg1"/>
                </a:solidFill>
                <a:latin typeface="+mj-lt"/>
              </a:rPr>
              <a:t> 17  And thus I saw the horses in the vision: those who sat on them had breastplates of fiery red, hyacinth blue, and sulfur yellow; and the heads of the horses were like the heads of lions; and out of their mouths came fire, smoke, and brimstone.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313932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Sixth trumpet</a:t>
            </a:r>
          </a:p>
          <a:p>
            <a:pPr marL="342900" indent="-342900">
              <a:buFont typeface="Arial" panose="020B0604020202020204" pitchFamily="34" charset="0"/>
              <a:buChar char="•"/>
              <a:tabLst>
                <a:tab pos="2286000" algn="l"/>
              </a:tabLst>
            </a:pPr>
            <a:r>
              <a:rPr lang="en-US" sz="2200" b="1" dirty="0">
                <a:latin typeface="+mj-lt"/>
              </a:rPr>
              <a:t>Voice from altar, altar with souls under it</a:t>
            </a:r>
          </a:p>
          <a:p>
            <a:pPr marL="342900" indent="-342900">
              <a:buFont typeface="Arial" panose="020B0604020202020204" pitchFamily="34" charset="0"/>
              <a:buChar char="•"/>
              <a:tabLst>
                <a:tab pos="2286000" algn="l"/>
              </a:tabLst>
            </a:pPr>
            <a:r>
              <a:rPr lang="en-US" sz="2200" b="1" dirty="0">
                <a:latin typeface="+mj-lt"/>
              </a:rPr>
              <a:t>Release four angels (messengers) </a:t>
            </a:r>
          </a:p>
          <a:p>
            <a:pPr marL="342900" indent="-342900">
              <a:buFont typeface="Arial" panose="020B0604020202020204" pitchFamily="34" charset="0"/>
              <a:buChar char="•"/>
              <a:tabLst>
                <a:tab pos="2286000" algn="l"/>
              </a:tabLst>
            </a:pPr>
            <a:r>
              <a:rPr lang="en-US" sz="2200" b="1" dirty="0">
                <a:latin typeface="+mj-lt"/>
              </a:rPr>
              <a:t>Messengers come from Euphrates</a:t>
            </a:r>
          </a:p>
          <a:p>
            <a:pPr marL="342900" indent="-342900">
              <a:buFont typeface="Arial" panose="020B0604020202020204" pitchFamily="34" charset="0"/>
              <a:buChar char="•"/>
              <a:tabLst>
                <a:tab pos="2286000" algn="l"/>
              </a:tabLst>
            </a:pPr>
            <a:r>
              <a:rPr lang="en-US" sz="2200" b="1" dirty="0">
                <a:latin typeface="+mj-lt"/>
              </a:rPr>
              <a:t>Prepared for that hour, day, month, year</a:t>
            </a:r>
          </a:p>
          <a:p>
            <a:pPr marL="342900" indent="-342900">
              <a:buFont typeface="Arial" panose="020B0604020202020204" pitchFamily="34" charset="0"/>
              <a:buChar char="•"/>
              <a:tabLst>
                <a:tab pos="2286000" algn="l"/>
              </a:tabLst>
            </a:pPr>
            <a:r>
              <a:rPr lang="en-US" sz="2200" b="1" dirty="0">
                <a:latin typeface="+mj-lt"/>
              </a:rPr>
              <a:t>Releases an army of 200,000,000 horsemen</a:t>
            </a:r>
          </a:p>
          <a:p>
            <a:pPr marL="342900" indent="-342900">
              <a:buFont typeface="Arial" panose="020B0604020202020204" pitchFamily="34" charset="0"/>
              <a:buChar char="•"/>
              <a:tabLst>
                <a:tab pos="2286000" algn="l"/>
              </a:tabLst>
            </a:pPr>
            <a:r>
              <a:rPr lang="en-US" sz="2200" b="1" dirty="0">
                <a:latin typeface="+mj-lt"/>
              </a:rPr>
              <a:t>Description of horses: breastplates, heads, mouths, fire and brimstone</a:t>
            </a:r>
          </a:p>
          <a:p>
            <a:pPr marL="342900" indent="-342900">
              <a:buFont typeface="Arial" panose="020B0604020202020204" pitchFamily="34" charset="0"/>
              <a:buChar char="•"/>
              <a:tabLst>
                <a:tab pos="2286000" algn="l"/>
              </a:tabLst>
            </a:pPr>
            <a:r>
              <a:rPr lang="en-US" sz="2200" b="1" dirty="0">
                <a:latin typeface="+mj-lt"/>
              </a:rPr>
              <a:t>Kill 1/3 of mankind with fire &amp; brimstone</a:t>
            </a:r>
          </a:p>
        </p:txBody>
      </p:sp>
    </p:spTree>
    <p:extLst>
      <p:ext uri="{BB962C8B-B14F-4D97-AF65-F5344CB8AC3E}">
        <p14:creationId xmlns:p14="http://schemas.microsoft.com/office/powerpoint/2010/main" val="2941680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a:t>
            </a:r>
            <a:r>
              <a:rPr lang="en-US" sz="3200" b="1" dirty="0" err="1">
                <a:latin typeface="+mj-lt"/>
              </a:rPr>
              <a:t>NIne</a:t>
            </a:r>
            <a:r>
              <a:rPr lang="en-US" sz="3200" b="1" dirty="0">
                <a:latin typeface="+mj-lt"/>
              </a:rPr>
              <a:t>—Trumpets 5 &amp; 6</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18  By these three plagues a third of mankind was killed—by the fire and the smoke and the brimstone which came out of their mouths. </a:t>
            </a:r>
          </a:p>
          <a:p>
            <a:pPr algn="just"/>
            <a:r>
              <a:rPr lang="en-US" sz="2100" b="1" dirty="0">
                <a:solidFill>
                  <a:schemeClr val="bg1"/>
                </a:solidFill>
                <a:latin typeface="+mj-lt"/>
              </a:rPr>
              <a:t> 19  For their power is in their mouth and in their tails; for their tails are like serpents, having heads; and with them they do harm. </a:t>
            </a:r>
          </a:p>
          <a:p>
            <a:pPr algn="just"/>
            <a:r>
              <a:rPr lang="en-US" sz="2100" b="1" dirty="0">
                <a:solidFill>
                  <a:schemeClr val="bg1"/>
                </a:solidFill>
                <a:latin typeface="+mj-lt"/>
              </a:rPr>
              <a:t> 20  But the rest of mankind, who were not killed by these plagues, did not repent of the works of their hands, that they should not worship demons, and idols of gold, silver, brass, stone, and wood, which can neither see nor hear nor walk. </a:t>
            </a:r>
          </a:p>
          <a:p>
            <a:pPr algn="just"/>
            <a:r>
              <a:rPr lang="en-US" sz="2100" b="1" dirty="0">
                <a:solidFill>
                  <a:schemeClr val="bg1"/>
                </a:solidFill>
                <a:latin typeface="+mj-lt"/>
              </a:rPr>
              <a:t> 21  And they did not repent of their murders or their sorceries or their sexual immorality or their thefts. </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49353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Sixth trumpet</a:t>
            </a:r>
          </a:p>
          <a:p>
            <a:pPr marL="342900" indent="-342900">
              <a:buFont typeface="Arial" panose="020B0604020202020204" pitchFamily="34" charset="0"/>
              <a:buChar char="•"/>
              <a:tabLst>
                <a:tab pos="2286000" algn="l"/>
              </a:tabLst>
            </a:pPr>
            <a:r>
              <a:rPr lang="en-US" sz="2200" b="1" dirty="0">
                <a:latin typeface="+mj-lt"/>
              </a:rPr>
              <a:t>Voice from altar, altar with souls under it</a:t>
            </a:r>
          </a:p>
          <a:p>
            <a:pPr marL="342900" indent="-342900">
              <a:buFont typeface="Arial" panose="020B0604020202020204" pitchFamily="34" charset="0"/>
              <a:buChar char="•"/>
              <a:tabLst>
                <a:tab pos="2286000" algn="l"/>
              </a:tabLst>
            </a:pPr>
            <a:r>
              <a:rPr lang="en-US" sz="2200" b="1" dirty="0">
                <a:latin typeface="+mj-lt"/>
              </a:rPr>
              <a:t>Release four angels (messengers) </a:t>
            </a:r>
          </a:p>
          <a:p>
            <a:pPr marL="342900" indent="-342900">
              <a:buFont typeface="Arial" panose="020B0604020202020204" pitchFamily="34" charset="0"/>
              <a:buChar char="•"/>
              <a:tabLst>
                <a:tab pos="2286000" algn="l"/>
              </a:tabLst>
            </a:pPr>
            <a:r>
              <a:rPr lang="en-US" sz="2200" b="1" dirty="0">
                <a:latin typeface="+mj-lt"/>
              </a:rPr>
              <a:t>Messengers come from Euphrates</a:t>
            </a:r>
          </a:p>
          <a:p>
            <a:pPr marL="342900" indent="-342900">
              <a:buFont typeface="Arial" panose="020B0604020202020204" pitchFamily="34" charset="0"/>
              <a:buChar char="•"/>
              <a:tabLst>
                <a:tab pos="2286000" algn="l"/>
              </a:tabLst>
            </a:pPr>
            <a:r>
              <a:rPr lang="en-US" sz="2200" b="1" dirty="0">
                <a:latin typeface="+mj-lt"/>
              </a:rPr>
              <a:t>Prepared for that hour, day, month, year</a:t>
            </a:r>
          </a:p>
          <a:p>
            <a:pPr marL="342900" indent="-342900">
              <a:buFont typeface="Arial" panose="020B0604020202020204" pitchFamily="34" charset="0"/>
              <a:buChar char="•"/>
              <a:tabLst>
                <a:tab pos="2286000" algn="l"/>
              </a:tabLst>
            </a:pPr>
            <a:r>
              <a:rPr lang="en-US" sz="2200" b="1" dirty="0">
                <a:latin typeface="+mj-lt"/>
              </a:rPr>
              <a:t>Releases an army of 200,000,000 horsemen</a:t>
            </a:r>
          </a:p>
          <a:p>
            <a:pPr marL="342900" indent="-342900">
              <a:buFont typeface="Arial" panose="020B0604020202020204" pitchFamily="34" charset="0"/>
              <a:buChar char="•"/>
              <a:tabLst>
                <a:tab pos="2286000" algn="l"/>
              </a:tabLst>
            </a:pPr>
            <a:r>
              <a:rPr lang="en-US" sz="2200" b="1" dirty="0">
                <a:latin typeface="+mj-lt"/>
              </a:rPr>
              <a:t>Description of horses: breastplates, heads, mouths, fire and brimstone</a:t>
            </a:r>
          </a:p>
          <a:p>
            <a:pPr marL="342900" indent="-342900">
              <a:buFont typeface="Arial" panose="020B0604020202020204" pitchFamily="34" charset="0"/>
              <a:buChar char="•"/>
              <a:tabLst>
                <a:tab pos="2286000" algn="l"/>
              </a:tabLst>
            </a:pPr>
            <a:r>
              <a:rPr lang="en-US" sz="2200" b="1" dirty="0">
                <a:latin typeface="+mj-lt"/>
              </a:rPr>
              <a:t>Kill 1/3 of mankind with fire &amp; brimstone</a:t>
            </a:r>
          </a:p>
          <a:p>
            <a:pPr marL="342900" indent="-342900">
              <a:buFont typeface="Arial" panose="020B0604020202020204" pitchFamily="34" charset="0"/>
              <a:buChar char="•"/>
              <a:tabLst>
                <a:tab pos="2286000" algn="l"/>
              </a:tabLst>
            </a:pPr>
            <a:r>
              <a:rPr lang="en-US" sz="2200" b="1" dirty="0">
                <a:latin typeface="+mj-lt"/>
              </a:rPr>
              <a:t>Powerful mouths do harm</a:t>
            </a:r>
          </a:p>
          <a:p>
            <a:pPr marL="342900" indent="-342900">
              <a:buFont typeface="Arial" panose="020B0604020202020204" pitchFamily="34" charset="0"/>
              <a:buChar char="•"/>
              <a:tabLst>
                <a:tab pos="2286000" algn="l"/>
              </a:tabLst>
            </a:pPr>
            <a:r>
              <a:rPr lang="en-US" sz="2200" b="1" dirty="0">
                <a:latin typeface="+mj-lt"/>
              </a:rPr>
              <a:t>Rest of mankind (2/3) do not repent</a:t>
            </a:r>
          </a:p>
          <a:p>
            <a:pPr marL="342900" indent="-342900">
              <a:buFont typeface="Arial" panose="020B0604020202020204" pitchFamily="34" charset="0"/>
              <a:buChar char="•"/>
              <a:tabLst>
                <a:tab pos="2286000" algn="l"/>
              </a:tabLst>
            </a:pPr>
            <a:r>
              <a:rPr lang="en-US" sz="2200" b="1" dirty="0">
                <a:latin typeface="+mj-lt"/>
              </a:rPr>
              <a:t>Repent of works of hands, idolatry, murders, sorceries, sexual immorality or thefts</a:t>
            </a:r>
          </a:p>
        </p:txBody>
      </p:sp>
    </p:spTree>
    <p:extLst>
      <p:ext uri="{BB962C8B-B14F-4D97-AF65-F5344CB8AC3E}">
        <p14:creationId xmlns:p14="http://schemas.microsoft.com/office/powerpoint/2010/main" val="64179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HEADINGS FOR THE BOOK</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832092"/>
          </a:xfrm>
          <a:prstGeom prst="rect">
            <a:avLst/>
          </a:prstGeom>
          <a:noFill/>
        </p:spPr>
        <p:txBody>
          <a:bodyPr wrap="square" rtlCol="0">
            <a:spAutoFit/>
          </a:bodyPr>
          <a:lstStyle/>
          <a:p>
            <a:pPr marL="339725" indent="-339725">
              <a:spcAft>
                <a:spcPts val="600"/>
              </a:spcAft>
              <a:buFont typeface="Arial" panose="020B0604020202020204" pitchFamily="34" charset="0"/>
              <a:buChar char="•"/>
            </a:pPr>
            <a:r>
              <a:rPr lang="en-US" sz="2800" b="1" dirty="0">
                <a:latin typeface="+mj-lt"/>
              </a:rPr>
              <a:t>CHAPTER ONE—John sees Jesus on Patmos</a:t>
            </a:r>
          </a:p>
          <a:p>
            <a:pPr marL="339725" indent="-339725">
              <a:spcAft>
                <a:spcPts val="600"/>
              </a:spcAft>
              <a:buFont typeface="Arial" panose="020B0604020202020204" pitchFamily="34" charset="0"/>
              <a:buChar char="•"/>
            </a:pPr>
            <a:r>
              <a:rPr lang="en-US" sz="2800" b="1" dirty="0">
                <a:latin typeface="+mj-lt"/>
              </a:rPr>
              <a:t>CHAPTERS TWO &amp; THREE—Letters to the Seven Churches in Asia</a:t>
            </a:r>
          </a:p>
          <a:p>
            <a:pPr marL="339725" indent="-339725">
              <a:spcAft>
                <a:spcPts val="600"/>
              </a:spcAft>
              <a:buFont typeface="Arial" panose="020B0604020202020204" pitchFamily="34" charset="0"/>
              <a:buChar char="•"/>
            </a:pPr>
            <a:r>
              <a:rPr lang="en-US" sz="2800" b="1" dirty="0">
                <a:latin typeface="+mj-lt"/>
              </a:rPr>
              <a:t>CHAPTER FOUR—You believe in God . . .</a:t>
            </a:r>
          </a:p>
          <a:p>
            <a:pPr marL="339725" indent="-339725">
              <a:spcAft>
                <a:spcPts val="600"/>
              </a:spcAft>
              <a:buFont typeface="Arial" panose="020B0604020202020204" pitchFamily="34" charset="0"/>
              <a:buChar char="•"/>
            </a:pPr>
            <a:r>
              <a:rPr lang="en-US" sz="2800" b="1" dirty="0">
                <a:latin typeface="+mj-lt"/>
              </a:rPr>
              <a:t>CHAPTER FIVE— . . . Believe also in Me</a:t>
            </a:r>
          </a:p>
          <a:p>
            <a:pPr marL="339725" indent="-339725">
              <a:buFont typeface="Arial" panose="020B0604020202020204" pitchFamily="34" charset="0"/>
              <a:buChar char="•"/>
            </a:pPr>
            <a:r>
              <a:rPr lang="en-US" sz="2800" b="1" dirty="0">
                <a:latin typeface="+mj-lt"/>
              </a:rPr>
              <a:t>CHAPTER SIX—Opening of the Six Seals  </a:t>
            </a:r>
          </a:p>
          <a:p>
            <a:r>
              <a:rPr lang="en-US" sz="2800" b="1" dirty="0">
                <a:latin typeface="+mj-lt"/>
              </a:rPr>
              <a:t>          - </a:t>
            </a:r>
            <a:r>
              <a:rPr lang="en-US" sz="2000" b="1" dirty="0">
                <a:latin typeface="+mj-lt"/>
              </a:rPr>
              <a:t>White Horse</a:t>
            </a:r>
          </a:p>
          <a:p>
            <a:r>
              <a:rPr lang="en-US" sz="2000" b="1" dirty="0">
                <a:latin typeface="+mj-lt"/>
              </a:rPr>
              <a:t>              -  Red Horse</a:t>
            </a:r>
          </a:p>
          <a:p>
            <a:r>
              <a:rPr lang="en-US" sz="2000" b="1" dirty="0">
                <a:latin typeface="+mj-lt"/>
              </a:rPr>
              <a:t>              -  Black Horse</a:t>
            </a:r>
          </a:p>
          <a:p>
            <a:r>
              <a:rPr lang="en-US" sz="2000" b="1" dirty="0">
                <a:latin typeface="+mj-lt"/>
              </a:rPr>
              <a:t>              -  Pale Horse</a:t>
            </a:r>
          </a:p>
          <a:p>
            <a:r>
              <a:rPr lang="en-US" sz="2000" b="1" dirty="0">
                <a:latin typeface="+mj-lt"/>
              </a:rPr>
              <a:t>              -  Souls Under the Altar</a:t>
            </a:r>
          </a:p>
          <a:p>
            <a:r>
              <a:rPr lang="en-US" sz="2000" b="1" dirty="0">
                <a:latin typeface="+mj-lt"/>
              </a:rPr>
              <a:t>              -  Announcing that the Day of Lord Has Come—Who shall be able to stand</a:t>
            </a:r>
          </a:p>
          <a:p>
            <a:r>
              <a:rPr lang="en-US" sz="2000" b="1" dirty="0">
                <a:latin typeface="+mj-lt"/>
              </a:rPr>
              <a:t>              -  144,000 and other come out of great tribulation—they stand on day of His wrath</a:t>
            </a:r>
          </a:p>
        </p:txBody>
      </p:sp>
    </p:spTree>
    <p:extLst>
      <p:ext uri="{BB962C8B-B14F-4D97-AF65-F5344CB8AC3E}">
        <p14:creationId xmlns:p14="http://schemas.microsoft.com/office/powerpoint/2010/main" val="2005269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till we have sealed the servants of our God on their foreheads." </a:t>
            </a:r>
          </a:p>
          <a:p>
            <a:pPr algn="just"/>
            <a:r>
              <a:rPr lang="en-US" sz="2100" b="1" dirty="0">
                <a:solidFill>
                  <a:schemeClr val="bg1"/>
                </a:solidFill>
                <a:latin typeface="+mj-lt"/>
              </a:rPr>
              <a:t>  4-8  And I heard the number of those who were sealed. One hundred and forty-four thousand of all the tribes of the children of Israel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212365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p:txBody>
      </p:sp>
    </p:spTree>
    <p:extLst>
      <p:ext uri="{BB962C8B-B14F-4D97-AF65-F5344CB8AC3E}">
        <p14:creationId xmlns:p14="http://schemas.microsoft.com/office/powerpoint/2010/main" val="4220091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One hundred and forty-four thousand of all the tribes of the children of Israel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280076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p:txBody>
      </p:sp>
    </p:spTree>
    <p:extLst>
      <p:ext uri="{BB962C8B-B14F-4D97-AF65-F5344CB8AC3E}">
        <p14:creationId xmlns:p14="http://schemas.microsoft.com/office/powerpoint/2010/main" val="1627003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a:t>
            </a:r>
            <a:r>
              <a:rPr lang="en-US" sz="2100" b="1" dirty="0">
                <a:solidFill>
                  <a:srgbClr val="FFFF00"/>
                </a:solidFill>
                <a:latin typeface="+mj-lt"/>
              </a:rPr>
              <a:t>One hundred and forty-four thousand of all the tribes of the children of Israel</a:t>
            </a:r>
            <a:r>
              <a:rPr lang="en-US" sz="2100" b="1" dirty="0">
                <a:solidFill>
                  <a:schemeClr val="bg1"/>
                </a:solidFill>
                <a:latin typeface="+mj-lt"/>
              </a:rPr>
              <a:t>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313932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a:p>
            <a:pPr marL="342900" lvl="1" indent="-342900">
              <a:buFont typeface="Arial" panose="020B0604020202020204" pitchFamily="34" charset="0"/>
              <a:buChar char="•"/>
              <a:tabLst>
                <a:tab pos="2286000" algn="l"/>
              </a:tabLst>
            </a:pPr>
            <a:r>
              <a:rPr lang="en-US" sz="2200" b="1" dirty="0">
                <a:latin typeface="+mj-lt"/>
              </a:rPr>
              <a:t>The number sealed: 12,000 X 12= 144,000 </a:t>
            </a:r>
          </a:p>
        </p:txBody>
      </p:sp>
    </p:spTree>
    <p:extLst>
      <p:ext uri="{BB962C8B-B14F-4D97-AF65-F5344CB8AC3E}">
        <p14:creationId xmlns:p14="http://schemas.microsoft.com/office/powerpoint/2010/main" val="1980975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a:t>
            </a:r>
            <a:r>
              <a:rPr lang="en-US" sz="2100" b="1" dirty="0">
                <a:solidFill>
                  <a:srgbClr val="FFFF00"/>
                </a:solidFill>
                <a:latin typeface="+mj-lt"/>
              </a:rPr>
              <a:t>One hundred and forty-four thousand of all the tribes of the children of Israel</a:t>
            </a:r>
            <a:r>
              <a:rPr lang="en-US" sz="2100" b="1" dirty="0">
                <a:solidFill>
                  <a:schemeClr val="bg1"/>
                </a:solidFill>
                <a:latin typeface="+mj-lt"/>
              </a:rPr>
              <a:t>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15498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a:p>
            <a:pPr marL="342900" lvl="1" indent="-342900">
              <a:buFont typeface="Arial" panose="020B0604020202020204" pitchFamily="34" charset="0"/>
              <a:buChar char="•"/>
              <a:tabLst>
                <a:tab pos="2286000" algn="l"/>
              </a:tabLst>
            </a:pPr>
            <a:r>
              <a:rPr lang="en-US" sz="2200" b="1" dirty="0">
                <a:latin typeface="+mj-lt"/>
              </a:rPr>
              <a:t>The number sealed: 12,000 X 12= 144,000 </a:t>
            </a:r>
          </a:p>
          <a:p>
            <a:pPr marL="342900" lvl="1" indent="-342900">
              <a:buFont typeface="Arial" panose="020B0604020202020204" pitchFamily="34" charset="0"/>
              <a:buChar char="•"/>
              <a:tabLst>
                <a:tab pos="2286000" algn="l"/>
              </a:tabLst>
            </a:pPr>
            <a:endParaRPr lang="en-US" sz="2200" b="1" dirty="0">
              <a:latin typeface="+mj-lt"/>
            </a:endParaRPr>
          </a:p>
          <a:p>
            <a:pPr marL="342900" lvl="1" indent="-342900">
              <a:buFont typeface="Arial" panose="020B0604020202020204" pitchFamily="34" charset="0"/>
              <a:buChar char="•"/>
              <a:tabLst>
                <a:tab pos="2286000" algn="l"/>
              </a:tabLst>
            </a:pPr>
            <a:r>
              <a:rPr lang="en-US" sz="2200" b="1" dirty="0">
                <a:latin typeface="+mj-lt"/>
              </a:rPr>
              <a:t>To understand seal, read judgment of God which was about to come in Ezekiel 9:1-7</a:t>
            </a:r>
          </a:p>
        </p:txBody>
      </p:sp>
    </p:spTree>
    <p:extLst>
      <p:ext uri="{BB962C8B-B14F-4D97-AF65-F5344CB8AC3E}">
        <p14:creationId xmlns:p14="http://schemas.microsoft.com/office/powerpoint/2010/main" val="1882027094"/>
      </p:ext>
    </p:extLst>
  </p:cSld>
  <p:clrMapOvr>
    <a:masterClrMapping/>
  </p:clrMapOvr>
</p:sld>
</file>

<file path=ppt/theme/theme1.xml><?xml version="1.0" encoding="utf-8"?>
<a:theme xmlns:a="http://schemas.openxmlformats.org/drawingml/2006/main" name="Revelation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9749</Words>
  <Application>Microsoft Office PowerPoint</Application>
  <PresentationFormat>Widescreen</PresentationFormat>
  <Paragraphs>650</Paragraphs>
  <Slides>46</Slides>
  <Notes>46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46</vt:i4>
      </vt:variant>
    </vt:vector>
  </HeadingPairs>
  <TitlesOfParts>
    <vt:vector size="49" baseType="lpstr">
      <vt:lpstr>Arial</vt:lpstr>
      <vt:lpstr>Calibri</vt:lpstr>
      <vt:lpstr>Revelation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362</cp:revision>
  <cp:lastPrinted>2019-08-20T18:44:03Z</cp:lastPrinted>
  <dcterms:modified xsi:type="dcterms:W3CDTF">2020-02-16T20:07:47Z</dcterms:modified>
</cp:coreProperties>
</file>