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4" r:id="rId4"/>
    <p:sldId id="275" r:id="rId5"/>
    <p:sldId id="277" r:id="rId6"/>
    <p:sldId id="278" r:id="rId7"/>
    <p:sldId id="284" r:id="rId8"/>
    <p:sldId id="285" r:id="rId9"/>
    <p:sldId id="286" r:id="rId10"/>
    <p:sldId id="287" r:id="rId11"/>
    <p:sldId id="288" r:id="rId12"/>
    <p:sldId id="289" r:id="rId13"/>
    <p:sldId id="29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1E"/>
    <a:srgbClr val="FEF9BC"/>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11" d="100"/>
          <a:sy n="111" d="100"/>
        </p:scale>
        <p:origin x="30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8" name="Picture 7" descr="A close up of text on a black background&#10;&#10;Description automatically generated">
            <a:extLst>
              <a:ext uri="{FF2B5EF4-FFF2-40B4-BE49-F238E27FC236}">
                <a16:creationId xmlns:a16="http://schemas.microsoft.com/office/drawing/2014/main" id="{B8709F0B-D677-444C-8F93-27937008E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A picture containing sitting, green, table, yellow&#10;&#10;Description automatically generated">
            <a:extLst>
              <a:ext uri="{FF2B5EF4-FFF2-40B4-BE49-F238E27FC236}">
                <a16:creationId xmlns:a16="http://schemas.microsoft.com/office/drawing/2014/main" id="{44A1872C-2B71-4F11-81D0-3B9F0C52B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1/18/2020</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1/18/2020</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5ED88-BE16-4863-94EC-190C5B94D720}"/>
              </a:ext>
            </a:extLst>
          </p:cNvPr>
          <p:cNvSpPr txBox="1"/>
          <p:nvPr/>
        </p:nvSpPr>
        <p:spPr>
          <a:xfrm>
            <a:off x="137652" y="6184490"/>
            <a:ext cx="12054348" cy="584775"/>
          </a:xfrm>
          <a:prstGeom prst="rect">
            <a:avLst/>
          </a:prstGeom>
          <a:noFill/>
        </p:spPr>
        <p:txBody>
          <a:bodyPr wrap="square" rtlCol="0">
            <a:spAutoFit/>
          </a:bodyPr>
          <a:lstStyle/>
          <a:p>
            <a:r>
              <a:rPr lang="en-US" sz="3200" b="1" dirty="0">
                <a:solidFill>
                  <a:schemeClr val="bg1"/>
                </a:solidFill>
              </a:rPr>
              <a:t>Lesson 9:  The Work of the Holy Spirit in the Life of a Christian (Part 3)</a:t>
            </a:r>
          </a:p>
        </p:txBody>
      </p:sp>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A1532D3-2906-467F-972B-5DECB0CDE5D5}"/>
              </a:ext>
            </a:extLst>
          </p:cNvPr>
          <p:cNvGraphicFramePr>
            <a:graphicFrameLocks noGrp="1"/>
          </p:cNvGraphicFramePr>
          <p:nvPr>
            <p:extLst>
              <p:ext uri="{D42A27DB-BD31-4B8C-83A1-F6EECF244321}">
                <p14:modId xmlns:p14="http://schemas.microsoft.com/office/powerpoint/2010/main" val="3225390748"/>
              </p:ext>
            </p:extLst>
          </p:nvPr>
        </p:nvGraphicFramePr>
        <p:xfrm>
          <a:off x="419819" y="271038"/>
          <a:ext cx="11352362" cy="6405060"/>
        </p:xfrm>
        <a:graphic>
          <a:graphicData uri="http://schemas.openxmlformats.org/drawingml/2006/table">
            <a:tbl>
              <a:tblPr firstRow="1" firstCol="1" bandRow="1">
                <a:tableStyleId>{B301B821-A1FF-4177-AEE7-76D212191A09}</a:tableStyleId>
              </a:tblPr>
              <a:tblGrid>
                <a:gridCol w="5679538">
                  <a:extLst>
                    <a:ext uri="{9D8B030D-6E8A-4147-A177-3AD203B41FA5}">
                      <a16:colId xmlns:a16="http://schemas.microsoft.com/office/drawing/2014/main" val="1363606588"/>
                    </a:ext>
                  </a:extLst>
                </a:gridCol>
                <a:gridCol w="5672824">
                  <a:extLst>
                    <a:ext uri="{9D8B030D-6E8A-4147-A177-3AD203B41FA5}">
                      <a16:colId xmlns:a16="http://schemas.microsoft.com/office/drawing/2014/main" val="1617681158"/>
                    </a:ext>
                  </a:extLst>
                </a:gridCol>
              </a:tblGrid>
              <a:tr h="500955">
                <a:tc>
                  <a:txBody>
                    <a:bodyPr/>
                    <a:lstStyle/>
                    <a:p>
                      <a:pPr marL="0" marR="0">
                        <a:spcBef>
                          <a:spcPts val="0"/>
                        </a:spcBef>
                        <a:spcAft>
                          <a:spcPts val="0"/>
                        </a:spcAft>
                      </a:pPr>
                      <a:r>
                        <a:rPr lang="en-US" sz="2800" dirty="0">
                          <a:effectLst/>
                        </a:rPr>
                        <a:t>The Holy Spirit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The Word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411226"/>
                  </a:ext>
                </a:extLst>
              </a:tr>
              <a:tr h="393607">
                <a:tc>
                  <a:txBody>
                    <a:bodyPr/>
                    <a:lstStyle/>
                    <a:p>
                      <a:pPr>
                        <a:spcAft>
                          <a:spcPts val="300"/>
                        </a:spcAft>
                      </a:pPr>
                      <a:r>
                        <a:rPr lang="en-US" sz="2200" b="1" dirty="0">
                          <a:effectLst/>
                        </a:rPr>
                        <a:t>Witnesses/Testifies (Rom. 8:16; John 15:26)</a:t>
                      </a:r>
                      <a:endParaRPr lang="en-US" sz="2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a:effectLst/>
                        </a:rPr>
                        <a:t>Witnesses/Testifies (Jn. 5:39; Heb. 10:15-16)</a:t>
                      </a:r>
                      <a:endParaRPr lang="en-US" sz="2200" b="1">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854318"/>
                  </a:ext>
                </a:extLst>
              </a:tr>
              <a:tr h="393607">
                <a:tc>
                  <a:txBody>
                    <a:bodyPr/>
                    <a:lstStyle/>
                    <a:p>
                      <a:pPr>
                        <a:spcAft>
                          <a:spcPts val="300"/>
                        </a:spcAft>
                      </a:pPr>
                      <a:r>
                        <a:rPr lang="en-US" sz="2200" b="1" dirty="0">
                          <a:effectLst/>
                        </a:rPr>
                        <a:t>Instructs (Neh. 9:20)</a:t>
                      </a:r>
                      <a:endParaRPr lang="en-US" sz="2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a:effectLst/>
                        </a:rPr>
                        <a:t>Instructs (2 Tim. 3:14-17)</a:t>
                      </a:r>
                      <a:endParaRPr lang="en-US" sz="2200" b="1">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2159510"/>
                  </a:ext>
                </a:extLst>
              </a:tr>
              <a:tr h="393607">
                <a:tc>
                  <a:txBody>
                    <a:bodyPr/>
                    <a:lstStyle/>
                    <a:p>
                      <a:pPr>
                        <a:spcAft>
                          <a:spcPts val="300"/>
                        </a:spcAft>
                      </a:pPr>
                      <a:r>
                        <a:rPr lang="en-US" sz="2200" b="1" dirty="0">
                          <a:effectLst/>
                        </a:rPr>
                        <a:t>Gives life (John 6:63; 2 Cor. 3:6)</a:t>
                      </a:r>
                      <a:endParaRPr lang="en-US" sz="2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a:effectLst/>
                        </a:rPr>
                        <a:t>Gives life (Psa. 119:50)</a:t>
                      </a:r>
                      <a:endParaRPr lang="en-US" sz="2200" b="1">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406802"/>
                  </a:ext>
                </a:extLst>
              </a:tr>
              <a:tr h="393607">
                <a:tc>
                  <a:txBody>
                    <a:bodyPr/>
                    <a:lstStyle/>
                    <a:p>
                      <a:pPr>
                        <a:spcAft>
                          <a:spcPts val="300"/>
                        </a:spcAft>
                      </a:pPr>
                      <a:r>
                        <a:rPr lang="en-US" sz="2200" b="1" dirty="0">
                          <a:effectLst/>
                        </a:rPr>
                        <a:t>Teaches (John 14:26)</a:t>
                      </a:r>
                      <a:endParaRPr lang="en-US" sz="2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a:effectLst/>
                        </a:rPr>
                        <a:t>Teaches (John 6:45)</a:t>
                      </a:r>
                      <a:endParaRPr lang="en-US" sz="2200" b="1">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1409830"/>
                  </a:ext>
                </a:extLst>
              </a:tr>
              <a:tr h="393607">
                <a:tc>
                  <a:txBody>
                    <a:bodyPr/>
                    <a:lstStyle/>
                    <a:p>
                      <a:pPr>
                        <a:spcAft>
                          <a:spcPts val="300"/>
                        </a:spcAft>
                      </a:pPr>
                      <a:r>
                        <a:rPr lang="en-US" sz="2200" b="1" dirty="0">
                          <a:effectLst/>
                        </a:rPr>
                        <a:t>Convicts (John 16:8)</a:t>
                      </a:r>
                      <a:endParaRPr lang="en-US" sz="2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a:effectLst/>
                        </a:rPr>
                        <a:t>Convicts (Tit. 1:9)</a:t>
                      </a:r>
                      <a:endParaRPr lang="en-US" sz="2200" b="1">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5228056"/>
                  </a:ext>
                </a:extLst>
              </a:tr>
              <a:tr h="393607">
                <a:tc>
                  <a:txBody>
                    <a:bodyPr/>
                    <a:lstStyle/>
                    <a:p>
                      <a:pPr>
                        <a:spcAft>
                          <a:spcPts val="300"/>
                        </a:spcAft>
                      </a:pPr>
                      <a:r>
                        <a:rPr lang="en-US" sz="2200" b="1" dirty="0">
                          <a:effectLst/>
                        </a:rPr>
                        <a:t>Begets thru new birth (John 3:1-5)</a:t>
                      </a:r>
                      <a:endParaRPr lang="en-US" sz="2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spc="-20" dirty="0">
                          <a:effectLst/>
                        </a:rPr>
                        <a:t>Begets thru new birth (1 Pet. 1:23; 1 Cor. 4:15)</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309027"/>
                  </a:ext>
                </a:extLst>
              </a:tr>
              <a:tr h="393607">
                <a:tc>
                  <a:txBody>
                    <a:bodyPr/>
                    <a:lstStyle/>
                    <a:p>
                      <a:pPr>
                        <a:spcAft>
                          <a:spcPts val="300"/>
                        </a:spcAft>
                      </a:pPr>
                      <a:r>
                        <a:rPr lang="en-US" sz="2200" b="1" dirty="0">
                          <a:effectLst/>
                        </a:rPr>
                        <a:t>Saves (Tit. 3:5)</a:t>
                      </a:r>
                      <a:endParaRPr lang="en-US" sz="2200" b="1"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Saves (Jam. 1:21; Acts 11:14)</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2588967"/>
                  </a:ext>
                </a:extLst>
              </a:tr>
              <a:tr h="393607">
                <a:tc>
                  <a:txBody>
                    <a:bodyPr/>
                    <a:lstStyle/>
                    <a:p>
                      <a:pPr>
                        <a:spcAft>
                          <a:spcPts val="300"/>
                        </a:spcAft>
                      </a:pPr>
                      <a:r>
                        <a:rPr lang="en-US" sz="2200" b="1">
                          <a:effectLst/>
                        </a:rPr>
                        <a:t>Sanctifies (1 Cor. 6:11; 1 Pet. 1:2)</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Sanctifies (John 17:17)</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031139"/>
                  </a:ext>
                </a:extLst>
              </a:tr>
              <a:tr h="393607">
                <a:tc>
                  <a:txBody>
                    <a:bodyPr/>
                    <a:lstStyle/>
                    <a:p>
                      <a:pPr>
                        <a:spcAft>
                          <a:spcPts val="300"/>
                        </a:spcAft>
                      </a:pPr>
                      <a:r>
                        <a:rPr lang="en-US" sz="2200" b="1">
                          <a:effectLst/>
                        </a:rPr>
                        <a:t>Washes (1 Cor. 6:11)</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Washes (Eph. 5:26)</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3913771"/>
                  </a:ext>
                </a:extLst>
              </a:tr>
              <a:tr h="393607">
                <a:tc>
                  <a:txBody>
                    <a:bodyPr/>
                    <a:lstStyle/>
                    <a:p>
                      <a:pPr>
                        <a:spcAft>
                          <a:spcPts val="300"/>
                        </a:spcAft>
                      </a:pPr>
                      <a:r>
                        <a:rPr lang="en-US" sz="2200" b="1">
                          <a:effectLst/>
                        </a:rPr>
                        <a:t>Frees (Rom. 8:2)</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Frees (John 8:32)</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6866409"/>
                  </a:ext>
                </a:extLst>
              </a:tr>
              <a:tr h="393607">
                <a:tc>
                  <a:txBody>
                    <a:bodyPr/>
                    <a:lstStyle/>
                    <a:p>
                      <a:pPr>
                        <a:spcAft>
                          <a:spcPts val="300"/>
                        </a:spcAft>
                      </a:pPr>
                      <a:r>
                        <a:rPr lang="en-US" sz="2200" b="1">
                          <a:effectLst/>
                        </a:rPr>
                        <a:t>Comforts (Acts 9:31)</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Comforts (1 Thess. 4:18)</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77170"/>
                  </a:ext>
                </a:extLst>
              </a:tr>
              <a:tr h="393607">
                <a:tc>
                  <a:txBody>
                    <a:bodyPr/>
                    <a:lstStyle/>
                    <a:p>
                      <a:pPr>
                        <a:spcAft>
                          <a:spcPts val="300"/>
                        </a:spcAft>
                      </a:pPr>
                      <a:r>
                        <a:rPr lang="en-US" sz="2200" b="1">
                          <a:effectLst/>
                        </a:rPr>
                        <a:t>Gives love (Rom. 5:5)</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Gives love (1 John 2:5)</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7799996"/>
                  </a:ext>
                </a:extLst>
              </a:tr>
              <a:tr h="393607">
                <a:tc>
                  <a:txBody>
                    <a:bodyPr/>
                    <a:lstStyle/>
                    <a:p>
                      <a:pPr>
                        <a:spcAft>
                          <a:spcPts val="300"/>
                        </a:spcAft>
                      </a:pPr>
                      <a:r>
                        <a:rPr lang="en-US" sz="2200" b="1">
                          <a:effectLst/>
                        </a:rPr>
                        <a:t>Leads (Rom. 8:14)</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Leads (Psa. 119:105)</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5285032"/>
                  </a:ext>
                </a:extLst>
              </a:tr>
              <a:tr h="393607">
                <a:tc>
                  <a:txBody>
                    <a:bodyPr/>
                    <a:lstStyle/>
                    <a:p>
                      <a:pPr>
                        <a:spcAft>
                          <a:spcPts val="300"/>
                        </a:spcAft>
                      </a:pPr>
                      <a:r>
                        <a:rPr lang="en-US" sz="2200" b="1">
                          <a:effectLst/>
                        </a:rPr>
                        <a:t>Strengthens (Eph. 3:16)</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Strengthens (Acts 20:32; Deut. 11:8)</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525421"/>
                  </a:ext>
                </a:extLst>
              </a:tr>
              <a:tr h="393607">
                <a:tc>
                  <a:txBody>
                    <a:bodyPr/>
                    <a:lstStyle/>
                    <a:p>
                      <a:pPr>
                        <a:spcAft>
                          <a:spcPts val="300"/>
                        </a:spcAft>
                        <a:tabLst>
                          <a:tab pos="704215" algn="l"/>
                        </a:tabLst>
                      </a:pPr>
                      <a:r>
                        <a:rPr lang="en-US" sz="2200" b="1">
                          <a:effectLst/>
                        </a:rPr>
                        <a:t>Has power (Rom. 15:13)</a:t>
                      </a:r>
                      <a:endParaRPr lang="en-US" sz="2200" b="1">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300"/>
                        </a:spcAft>
                      </a:pPr>
                      <a:r>
                        <a:rPr lang="en-US" sz="2200" b="1" dirty="0">
                          <a:effectLst/>
                        </a:rPr>
                        <a:t>Has power (Heb. 4:12)</a:t>
                      </a:r>
                      <a:endParaRPr lang="en-US" sz="22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0764449"/>
                  </a:ext>
                </a:extLst>
              </a:tr>
            </a:tbl>
          </a:graphicData>
        </a:graphic>
      </p:graphicFrame>
    </p:spTree>
    <p:extLst>
      <p:ext uri="{BB962C8B-B14F-4D97-AF65-F5344CB8AC3E}">
        <p14:creationId xmlns:p14="http://schemas.microsoft.com/office/powerpoint/2010/main" val="1683870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Spirit’s Working in the Christian Imparts Blessings to Us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918534" cy="4782620"/>
          </a:xfrm>
        </p:spPr>
        <p:txBody>
          <a:bodyPr>
            <a:normAutofit lnSpcReduction="10000"/>
          </a:bodyPr>
          <a:lstStyle/>
          <a:p>
            <a:r>
              <a:rPr lang="en-US" dirty="0"/>
              <a:t>When the Spirit of God, through His Word, works in us:</a:t>
            </a:r>
          </a:p>
          <a:p>
            <a:pPr lvl="1"/>
            <a:r>
              <a:rPr lang="en-US" dirty="0"/>
              <a:t>He “transforms [us] into the image of the Lord” (2 Cor. 3:18)</a:t>
            </a:r>
          </a:p>
          <a:p>
            <a:pPr lvl="1"/>
            <a:r>
              <a:rPr lang="en-US" dirty="0"/>
              <a:t>He “strengthens us with might” (Eph. 3:16; Rom. 8:13)</a:t>
            </a:r>
          </a:p>
          <a:p>
            <a:pPr lvl="1"/>
            <a:r>
              <a:rPr lang="en-US" dirty="0"/>
              <a:t>He “pours out the love of God in our hearts” (Rom. 5:5)</a:t>
            </a:r>
          </a:p>
          <a:p>
            <a:pPr lvl="1"/>
            <a:r>
              <a:rPr lang="en-US" dirty="0"/>
              <a:t>He gives us “comfort” (Acts 9:31)</a:t>
            </a:r>
          </a:p>
          <a:p>
            <a:pPr lvl="1"/>
            <a:r>
              <a:rPr lang="en-US" dirty="0"/>
              <a:t>He causes “hope to abound” (Rom. 15:13)</a:t>
            </a:r>
          </a:p>
          <a:p>
            <a:pPr lvl="1"/>
            <a:r>
              <a:rPr lang="en-US" dirty="0"/>
              <a:t>He produces “peace and joy” (Rom. 14:17)</a:t>
            </a:r>
          </a:p>
          <a:p>
            <a:pPr lvl="1"/>
            <a:r>
              <a:rPr lang="en-US" dirty="0"/>
              <a:t>He helps us to “wait” on the Lord (Gal. 5:5)</a:t>
            </a:r>
          </a:p>
          <a:p>
            <a:pPr lvl="1"/>
            <a:r>
              <a:rPr lang="en-US" dirty="0"/>
              <a:t>He helps us to produce and bear the “fruit of the Spirit” (Gal. 5:22-23; cf. 5:16-25)</a:t>
            </a:r>
          </a:p>
          <a:p>
            <a:pPr lvl="1"/>
            <a:r>
              <a:rPr lang="en-US" dirty="0"/>
              <a:t>None of these things are done miraculously or mysteriously</a:t>
            </a:r>
          </a:p>
          <a:p>
            <a:pPr lvl="1"/>
            <a:r>
              <a:rPr lang="en-US" dirty="0"/>
              <a:t>None of these things can be proven to be done separate from God’s Word</a:t>
            </a:r>
          </a:p>
          <a:p>
            <a:pPr lvl="1"/>
            <a:r>
              <a:rPr lang="en-US" dirty="0"/>
              <a:t>All of this is done as we “behold” His Word (2 Cor. 3:18) &amp; let it “dwell in” us (Col. 3:16)</a:t>
            </a:r>
          </a:p>
        </p:txBody>
      </p:sp>
    </p:spTree>
    <p:extLst>
      <p:ext uri="{BB962C8B-B14F-4D97-AF65-F5344CB8AC3E}">
        <p14:creationId xmlns:p14="http://schemas.microsoft.com/office/powerpoint/2010/main" val="12232423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left)">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Spirit’s Working in the Christian Imparts Blessings to Us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918534" cy="4782620"/>
          </a:xfrm>
        </p:spPr>
        <p:txBody>
          <a:bodyPr>
            <a:normAutofit fontScale="92500"/>
          </a:bodyPr>
          <a:lstStyle/>
          <a:p>
            <a:r>
              <a:rPr lang="en-US" dirty="0"/>
              <a:t>The Holy Spirit “helps” us when He “makes intercession for the saints” (Ro. 8:26-27)</a:t>
            </a:r>
          </a:p>
          <a:p>
            <a:pPr lvl="1"/>
            <a:r>
              <a:rPr lang="en-US" dirty="0"/>
              <a:t>In the midst of suffering, trials, tribulation and distress (cf. 8:17-18, 35-36), there is hope (8:24-25); and no doubt, this hope is tied to the Spirit’s presence (8:9-11, 23)</a:t>
            </a:r>
          </a:p>
          <a:p>
            <a:pPr lvl="1"/>
            <a:r>
              <a:rPr lang="en-US" dirty="0"/>
              <a:t>The </a:t>
            </a:r>
            <a:r>
              <a:rPr lang="en-US" i="1" dirty="0"/>
              <a:t>presence</a:t>
            </a:r>
            <a:r>
              <a:rPr lang="en-US" dirty="0"/>
              <a:t> of the Spirit gives us “hope” – the </a:t>
            </a:r>
            <a:r>
              <a:rPr lang="en-US" i="1" dirty="0"/>
              <a:t>work</a:t>
            </a:r>
            <a:r>
              <a:rPr lang="en-US" dirty="0"/>
              <a:t> of the Spirit gives us “help”</a:t>
            </a:r>
          </a:p>
          <a:p>
            <a:pPr lvl="1"/>
            <a:r>
              <a:rPr lang="en-US" dirty="0"/>
              <a:t>There are times when a Christian experiences “weakness,” filled with his own “groanings which cannot be uttered,” and he does “not know what to pray for” (8:26)</a:t>
            </a:r>
          </a:p>
          <a:p>
            <a:pPr lvl="1"/>
            <a:r>
              <a:rPr lang="en-US" dirty="0"/>
              <a:t>“The Spirit helps us in our weakness”</a:t>
            </a:r>
          </a:p>
          <a:p>
            <a:pPr lvl="2"/>
            <a:r>
              <a:rPr lang="en-US" sz="2200" dirty="0"/>
              <a:t>The word “helps” is a compound Greek word: “to take up + with + facing”</a:t>
            </a:r>
          </a:p>
          <a:p>
            <a:pPr lvl="1"/>
            <a:r>
              <a:rPr lang="en-US" dirty="0"/>
              <a:t>“The Spirit Himself makes intercession for us”</a:t>
            </a:r>
          </a:p>
          <a:p>
            <a:pPr lvl="2"/>
            <a:r>
              <a:rPr lang="en-US" sz="2200" dirty="0"/>
              <a:t>“Rescue by one who ‘happens on’ one who is in trouble and ‘in his behalf’ pleads”</a:t>
            </a:r>
          </a:p>
          <a:p>
            <a:pPr lvl="1"/>
            <a:r>
              <a:rPr lang="en-US" dirty="0"/>
              <a:t>This is not something He does on earth “to” us, but something He does in heaven “for” us</a:t>
            </a:r>
          </a:p>
          <a:p>
            <a:pPr lvl="1"/>
            <a:r>
              <a:rPr lang="en-US" dirty="0"/>
              <a:t>This passage teaches the “fact” of the Spirit’s “help” and “intercession” – not the “how”</a:t>
            </a:r>
          </a:p>
          <a:p>
            <a:r>
              <a:rPr lang="en-US" dirty="0"/>
              <a:t>What a reassuring comfort to know the Lord is working in us and for us (Phil. 2:13)!</a:t>
            </a:r>
          </a:p>
        </p:txBody>
      </p:sp>
    </p:spTree>
    <p:extLst>
      <p:ext uri="{BB962C8B-B14F-4D97-AF65-F5344CB8AC3E}">
        <p14:creationId xmlns:p14="http://schemas.microsoft.com/office/powerpoint/2010/main" val="28133533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ipe(left)">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Conclusion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7"/>
          </a:xfrm>
        </p:spPr>
        <p:txBody>
          <a:bodyPr>
            <a:normAutofit fontScale="92500"/>
          </a:bodyPr>
          <a:lstStyle/>
          <a:p>
            <a:r>
              <a:rPr lang="en-US" dirty="0"/>
              <a:t>We must not speak or suppose or wander into realms where God has given no revelation!</a:t>
            </a:r>
          </a:p>
          <a:p>
            <a:r>
              <a:rPr lang="en-US" dirty="0"/>
              <a:t>Nevertheless, where God has spoken, we must learn, teach and abide!</a:t>
            </a:r>
          </a:p>
          <a:p>
            <a:pPr lvl="1"/>
            <a:r>
              <a:rPr lang="en-US" dirty="0"/>
              <a:t>We must gather all Biblical truth on the subject of the Holy Spirit (Psa. 119:160), handle it aright (2 Tim. 2:15) and teach it faithfully (Jas. 3:1)</a:t>
            </a:r>
          </a:p>
          <a:p>
            <a:pPr lvl="1"/>
            <a:r>
              <a:rPr lang="en-US" dirty="0"/>
              <a:t>We must be clear and precise in those areas where Scripture has explicitly spoken</a:t>
            </a:r>
          </a:p>
          <a:p>
            <a:pPr lvl="1"/>
            <a:r>
              <a:rPr lang="en-US" dirty="0"/>
              <a:t>We must not be dogmatic in areas where the Scripture has not seen fit to speak</a:t>
            </a:r>
          </a:p>
          <a:p>
            <a:r>
              <a:rPr lang="en-US" dirty="0"/>
              <a:t>To state that the Holy Spirit dwells in Christians &amp; works in Christians is not to say:</a:t>
            </a:r>
          </a:p>
          <a:p>
            <a:pPr lvl="1"/>
            <a:r>
              <a:rPr lang="en-US" dirty="0"/>
              <a:t>That the “fact” of the indwelling is the same as His “work” during His indwelling</a:t>
            </a:r>
          </a:p>
          <a:p>
            <a:pPr lvl="1"/>
            <a:r>
              <a:rPr lang="en-US" dirty="0"/>
              <a:t>That He “dwells in” us through the very same means that He “works” in us</a:t>
            </a:r>
          </a:p>
          <a:p>
            <a:pPr lvl="1"/>
            <a:r>
              <a:rPr lang="en-US" dirty="0"/>
              <a:t>That the Holy Spirit speaks to us or guides us in some way apart from God’s Word</a:t>
            </a:r>
          </a:p>
          <a:p>
            <a:pPr lvl="1"/>
            <a:r>
              <a:rPr lang="en-US" dirty="0"/>
              <a:t>That the Holy Spirit operates directly on our hearts apart from God’s Word</a:t>
            </a:r>
          </a:p>
          <a:p>
            <a:pPr lvl="1"/>
            <a:r>
              <a:rPr lang="en-US" dirty="0"/>
              <a:t>That the Holy Spirit is empowering us to perform miracles today</a:t>
            </a:r>
          </a:p>
        </p:txBody>
      </p:sp>
    </p:spTree>
    <p:extLst>
      <p:ext uri="{BB962C8B-B14F-4D97-AF65-F5344CB8AC3E}">
        <p14:creationId xmlns:p14="http://schemas.microsoft.com/office/powerpoint/2010/main" val="35379549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wipe(left)">
                                      <p:cBhvr>
                                        <p:cTn id="5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Conclusion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7"/>
          </a:xfrm>
        </p:spPr>
        <p:txBody>
          <a:bodyPr>
            <a:normAutofit lnSpcReduction="10000"/>
          </a:bodyPr>
          <a:lstStyle/>
          <a:p>
            <a:r>
              <a:rPr lang="en-US" dirty="0"/>
              <a:t>The Bible speaks to us, moves us and tells us what to do, for it is all-sufficient for the task!</a:t>
            </a:r>
          </a:p>
          <a:p>
            <a:pPr lvl="1"/>
            <a:r>
              <a:rPr lang="en-US" dirty="0"/>
              <a:t>We must not bind where God has not bound (Rev. 22:18; Deut. 4:2) or loose where God has not loosed (Rev. 22:19; Gal. 1:6-9)</a:t>
            </a:r>
          </a:p>
          <a:p>
            <a:r>
              <a:rPr lang="en-US" dirty="0"/>
              <a:t>How encouraging to know that as a Christian, we are not alone, but God is with us!</a:t>
            </a:r>
          </a:p>
          <a:p>
            <a:pPr lvl="1"/>
            <a:r>
              <a:rPr lang="en-US" dirty="0"/>
              <a:t>As Christians, we have a new relationship with the Father, the Son and the Holy Spirit, which the world does not have (Matt. 28:18-20)</a:t>
            </a:r>
          </a:p>
          <a:p>
            <a:pPr lvl="1"/>
            <a:r>
              <a:rPr lang="en-US" dirty="0"/>
              <a:t>The entire Godhead “dwells in” a Christian (1 John 4:12-16; Col. 1:27; Rom. 8:9-11), upon his conversion (Acts 2:38; 5:32) and his continued faithfulness (Rev. 3:20)</a:t>
            </a:r>
          </a:p>
          <a:p>
            <a:pPr lvl="1"/>
            <a:r>
              <a:rPr lang="en-US" dirty="0"/>
              <a:t>The entire Godhead is interested in us and is “for us” (Rom. 8:26, 31, 34)</a:t>
            </a:r>
          </a:p>
          <a:p>
            <a:r>
              <a:rPr lang="en-US" dirty="0"/>
              <a:t>When it comes to the work of the Holy Spirit, may God help us to:</a:t>
            </a:r>
          </a:p>
          <a:p>
            <a:pPr lvl="1"/>
            <a:r>
              <a:rPr lang="en-US" dirty="0"/>
              <a:t>Speak only where the Bible speaks, and </a:t>
            </a:r>
          </a:p>
          <a:p>
            <a:pPr lvl="1"/>
            <a:r>
              <a:rPr lang="en-US" dirty="0"/>
              <a:t>Live humbly and faithfully as “the temple of the Holy Spirit” (1 Cor. 6:19-20)</a:t>
            </a:r>
          </a:p>
        </p:txBody>
      </p:sp>
    </p:spTree>
    <p:extLst>
      <p:ext uri="{BB962C8B-B14F-4D97-AF65-F5344CB8AC3E}">
        <p14:creationId xmlns:p14="http://schemas.microsoft.com/office/powerpoint/2010/main" val="3173314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The Bible teaches that </a:t>
            </a:r>
            <a:r>
              <a:rPr lang="en-US" u="sng" dirty="0"/>
              <a:t>the Father</a:t>
            </a:r>
            <a:r>
              <a:rPr lang="en-US" dirty="0"/>
              <a:t> dwells in us </a:t>
            </a:r>
            <a:br>
              <a:rPr lang="en-US" dirty="0"/>
            </a:br>
            <a:r>
              <a:rPr lang="en-US" dirty="0"/>
              <a:t>(John 14:23; 1 John 4:12-16; Eph. 4:6)</a:t>
            </a:r>
          </a:p>
          <a:p>
            <a:r>
              <a:rPr lang="en-US" dirty="0"/>
              <a:t>The Bible teaches that </a:t>
            </a:r>
            <a:r>
              <a:rPr lang="en-US" u="sng" dirty="0"/>
              <a:t>the Son</a:t>
            </a:r>
            <a:r>
              <a:rPr lang="en-US" dirty="0"/>
              <a:t> dwells in us </a:t>
            </a:r>
            <a:br>
              <a:rPr lang="en-US" dirty="0"/>
            </a:br>
            <a:r>
              <a:rPr lang="en-US" dirty="0"/>
              <a:t>(Col. 1:27; 2 Cor. 13:5; Rom. 8:10; Eph. 3:17)</a:t>
            </a:r>
          </a:p>
          <a:p>
            <a:r>
              <a:rPr lang="en-US" dirty="0"/>
              <a:t>The Bible teaches that </a:t>
            </a:r>
            <a:r>
              <a:rPr lang="en-US" u="sng" dirty="0"/>
              <a:t>the Spirit</a:t>
            </a:r>
            <a:r>
              <a:rPr lang="en-US" dirty="0"/>
              <a:t> dwells in us</a:t>
            </a:r>
            <a:br>
              <a:rPr lang="en-US" dirty="0"/>
            </a:br>
            <a:r>
              <a:rPr lang="en-US" dirty="0"/>
              <a:t>(Rom. 8:9-11; Acts 2:38; 5:32)</a:t>
            </a:r>
          </a:p>
        </p:txBody>
      </p:sp>
    </p:spTree>
    <p:extLst>
      <p:ext uri="{BB962C8B-B14F-4D97-AF65-F5344CB8AC3E}">
        <p14:creationId xmlns:p14="http://schemas.microsoft.com/office/powerpoint/2010/main" val="919925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No passage in the Bible ever teaches that the indwelling of God is perceptible to one’s senses or that such gives anyone a certain “feeling” of His presence</a:t>
            </a:r>
          </a:p>
          <a:p>
            <a:pPr lvl="1">
              <a:lnSpc>
                <a:spcPct val="100000"/>
              </a:lnSpc>
            </a:pPr>
            <a:r>
              <a:rPr lang="en-US" dirty="0"/>
              <a:t>We only know that the Spirit dwells in us because the Bible tells us so</a:t>
            </a:r>
          </a:p>
          <a:p>
            <a:pPr lvl="1">
              <a:lnSpc>
                <a:spcPct val="100000"/>
              </a:lnSpc>
            </a:pPr>
            <a:r>
              <a:rPr lang="en-US" dirty="0"/>
              <a:t>The Scripture alone is our authority in this matter</a:t>
            </a:r>
          </a:p>
          <a:p>
            <a:pPr lvl="1">
              <a:lnSpc>
                <a:spcPct val="100000"/>
              </a:lnSpc>
            </a:pPr>
            <a:r>
              <a:rPr lang="en-US" dirty="0"/>
              <a:t>To claim that one has a “feeling” or a “thought” or an “inclination” because of the indwelling Spirit is to make a claim beyond and without any Scriptural authority</a:t>
            </a:r>
          </a:p>
          <a:p>
            <a:pPr>
              <a:lnSpc>
                <a:spcPct val="100000"/>
              </a:lnSpc>
            </a:pPr>
            <a:r>
              <a:rPr lang="en-US" dirty="0"/>
              <a:t>The exact “how” of the Spirit’s indwelling is not explained in Scripture</a:t>
            </a:r>
          </a:p>
          <a:p>
            <a:pPr lvl="1">
              <a:lnSpc>
                <a:spcPct val="100000"/>
              </a:lnSpc>
            </a:pPr>
            <a:endParaRPr lang="en-US" dirty="0"/>
          </a:p>
        </p:txBody>
      </p:sp>
    </p:spTree>
    <p:extLst>
      <p:ext uri="{BB962C8B-B14F-4D97-AF65-F5344CB8AC3E}">
        <p14:creationId xmlns:p14="http://schemas.microsoft.com/office/powerpoint/2010/main" val="4103235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Spirit’s Indwelling Is Essential for the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The indwelling of the Holy Spirit in a Christian:</a:t>
            </a:r>
          </a:p>
          <a:p>
            <a:pPr lvl="1">
              <a:lnSpc>
                <a:spcPct val="100000"/>
              </a:lnSpc>
            </a:pPr>
            <a:r>
              <a:rPr lang="en-US" dirty="0"/>
              <a:t>Authenticates that a Christian truly is a child of God (Gal. 4:6; Rom. 8:14-17)</a:t>
            </a:r>
          </a:p>
          <a:p>
            <a:pPr lvl="1">
              <a:lnSpc>
                <a:spcPct val="100000"/>
              </a:lnSpc>
            </a:pPr>
            <a:r>
              <a:rPr lang="en-US" dirty="0"/>
              <a:t>Distinguishes a child of God from a child of the devil (Rom. 8:9)</a:t>
            </a:r>
          </a:p>
          <a:p>
            <a:pPr lvl="1">
              <a:lnSpc>
                <a:spcPct val="100000"/>
              </a:lnSpc>
            </a:pPr>
            <a:r>
              <a:rPr lang="en-US" dirty="0"/>
              <a:t>Assures that the Christian belongs to Christ (Rom. 8:9; Eph. 1:13; 2 Cor. 1:22)</a:t>
            </a:r>
          </a:p>
          <a:p>
            <a:pPr lvl="1">
              <a:lnSpc>
                <a:spcPct val="100000"/>
              </a:lnSpc>
            </a:pPr>
            <a:r>
              <a:rPr lang="en-US" dirty="0"/>
              <a:t>Evidences that the Christian is in a proper relationship with God (1 John 3:24; 4:13)</a:t>
            </a:r>
          </a:p>
          <a:p>
            <a:pPr lvl="1">
              <a:lnSpc>
                <a:spcPct val="100000"/>
              </a:lnSpc>
            </a:pPr>
            <a:r>
              <a:rPr lang="en-US" dirty="0"/>
              <a:t>Confirms to God that a Christian is redeemed in Christ (Eph. 1:13; 4:30)</a:t>
            </a:r>
          </a:p>
          <a:p>
            <a:pPr lvl="1">
              <a:lnSpc>
                <a:spcPct val="100000"/>
              </a:lnSpc>
            </a:pPr>
            <a:r>
              <a:rPr lang="en-US" dirty="0"/>
              <a:t>Serves as a “guarantee of our inheritance” (Eph. 1:13-14; 2 Cor. 1:22; 5:1-5)</a:t>
            </a:r>
          </a:p>
          <a:p>
            <a:pPr lvl="1">
              <a:lnSpc>
                <a:spcPct val="100000"/>
              </a:lnSpc>
            </a:pPr>
            <a:r>
              <a:rPr lang="en-US" dirty="0"/>
              <a:t>Should motivate us to do right and to “flee” from sin (1 Cor. 6:18-20; Rom. 8:9, 13)</a:t>
            </a:r>
          </a:p>
          <a:p>
            <a:pPr>
              <a:lnSpc>
                <a:spcPct val="100000"/>
              </a:lnSpc>
            </a:pPr>
            <a:r>
              <a:rPr lang="en-US" dirty="0"/>
              <a:t>The indwelling of the Holy Spirit in a Christian is not unconditional</a:t>
            </a:r>
          </a:p>
          <a:p>
            <a:pPr lvl="1">
              <a:lnSpc>
                <a:spcPct val="100000"/>
              </a:lnSpc>
            </a:pPr>
            <a:r>
              <a:rPr lang="en-US" dirty="0"/>
              <a:t>It is possible for the Holy Spirit to be taken from a child of God (Psa. 51:10-11)</a:t>
            </a:r>
          </a:p>
          <a:p>
            <a:pPr>
              <a:lnSpc>
                <a:spcPct val="100000"/>
              </a:lnSpc>
            </a:pPr>
            <a:endParaRPr lang="en-US" dirty="0"/>
          </a:p>
        </p:txBody>
      </p:sp>
    </p:spTree>
    <p:extLst>
      <p:ext uri="{BB962C8B-B14F-4D97-AF65-F5344CB8AC3E}">
        <p14:creationId xmlns:p14="http://schemas.microsoft.com/office/powerpoint/2010/main" val="14642419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Spirit’s Indwelling Is Essential for the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Do not misunderstand or misapply the indwelling of the Spirit</a:t>
            </a:r>
          </a:p>
          <a:p>
            <a:pPr lvl="1">
              <a:lnSpc>
                <a:spcPct val="100000"/>
              </a:lnSpc>
            </a:pPr>
            <a:r>
              <a:rPr lang="en-US" dirty="0"/>
              <a:t>Keep these statements in the context of the fullness of New Testament revelation</a:t>
            </a:r>
          </a:p>
          <a:p>
            <a:pPr lvl="1">
              <a:lnSpc>
                <a:spcPct val="100000"/>
              </a:lnSpc>
            </a:pPr>
            <a:r>
              <a:rPr lang="en-US" dirty="0"/>
              <a:t>Keep these statements in the context of the “work” of the Spirit in the </a:t>
            </a:r>
            <a:r>
              <a:rPr lang="en-US"/>
              <a:t>next point</a:t>
            </a:r>
            <a:endParaRPr lang="en-US" dirty="0"/>
          </a:p>
          <a:p>
            <a:pPr lvl="1">
              <a:lnSpc>
                <a:spcPct val="100000"/>
              </a:lnSpc>
            </a:pPr>
            <a:r>
              <a:rPr lang="en-US" dirty="0"/>
              <a:t>There is a difference between the Spirit “dwelling” in and “working” in a Christian</a:t>
            </a:r>
          </a:p>
          <a:p>
            <a:pPr lvl="1">
              <a:lnSpc>
                <a:spcPct val="100000"/>
              </a:lnSpc>
            </a:pPr>
            <a:r>
              <a:rPr lang="en-US" dirty="0"/>
              <a:t>There is also a difference between what the Spirit does “for” and “to” a Christian</a:t>
            </a:r>
          </a:p>
        </p:txBody>
      </p:sp>
    </p:spTree>
    <p:extLst>
      <p:ext uri="{BB962C8B-B14F-4D97-AF65-F5344CB8AC3E}">
        <p14:creationId xmlns:p14="http://schemas.microsoft.com/office/powerpoint/2010/main" val="530900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Scripture plainly teaches that the Holy Spirit was responsible for revealing God’s will to mankind by means of written/spoken words (2 Sam. 23:2; 1 Cor. 2:10-13; 2 Pet. 1:20-21)</a:t>
            </a:r>
          </a:p>
          <a:p>
            <a:r>
              <a:rPr lang="en-US" dirty="0"/>
              <a:t>Scripture makes an obvious connection between the work of the Holy Spirit and His Word in the life of a Christian</a:t>
            </a:r>
          </a:p>
          <a:p>
            <a:r>
              <a:rPr lang="en-US" dirty="0"/>
              <a:t>There is a difference between the “fact” of the Spirit’s indwelling in the Christian and the “work” of the Spirit in the life of a Christian</a:t>
            </a:r>
          </a:p>
          <a:p>
            <a:endParaRPr lang="en-US" dirty="0"/>
          </a:p>
          <a:p>
            <a:endParaRPr lang="en-US" dirty="0"/>
          </a:p>
        </p:txBody>
      </p:sp>
    </p:spTree>
    <p:extLst>
      <p:ext uri="{BB962C8B-B14F-4D97-AF65-F5344CB8AC3E}">
        <p14:creationId xmlns:p14="http://schemas.microsoft.com/office/powerpoint/2010/main" val="10145082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fontScale="92500"/>
          </a:bodyPr>
          <a:lstStyle/>
          <a:p>
            <a:r>
              <a:rPr lang="en-US" dirty="0"/>
              <a:t>The Holy Spirit is present and active in the lives of Christians through the Word</a:t>
            </a:r>
          </a:p>
          <a:p>
            <a:pPr lvl="1"/>
            <a:r>
              <a:rPr lang="en-US" dirty="0"/>
              <a:t>As Christians, we are to “live in the Spirit” (Gal. 5:25a)</a:t>
            </a:r>
          </a:p>
          <a:p>
            <a:pPr lvl="1"/>
            <a:r>
              <a:rPr lang="en-US" dirty="0"/>
              <a:t>As Christians, we are to “walk in the Spirit” (Gal. 5:16, 25b)</a:t>
            </a:r>
          </a:p>
          <a:p>
            <a:pPr lvl="1"/>
            <a:r>
              <a:rPr lang="en-US" dirty="0"/>
              <a:t>As Christians, we are to be “led by the Spirit” (Gal. 5:18; Rom. 8:14)</a:t>
            </a:r>
          </a:p>
          <a:p>
            <a:pPr lvl="1"/>
            <a:r>
              <a:rPr lang="en-US" dirty="0"/>
              <a:t>As Christians, we are to bear and produce “the fruit of the Spirit” (Gal. 5:22-23)</a:t>
            </a:r>
          </a:p>
          <a:p>
            <a:pPr lvl="1"/>
            <a:r>
              <a:rPr lang="en-US" dirty="0"/>
              <a:t>As Christians, we are to “sow to the Spirit” (Gal. 6:8)</a:t>
            </a:r>
          </a:p>
          <a:p>
            <a:pPr lvl="1"/>
            <a:r>
              <a:rPr lang="en-US" dirty="0"/>
              <a:t>As Christians, we are to “set our minds on the things…of the Spirit” (Rom. 8:5-6)</a:t>
            </a:r>
          </a:p>
          <a:p>
            <a:pPr lvl="1"/>
            <a:r>
              <a:rPr lang="en-US" dirty="0"/>
              <a:t>As Christians, we are to “put to death the deeds of the body” “by the Spirit” (8:12-13)</a:t>
            </a:r>
          </a:p>
          <a:p>
            <a:pPr lvl="1"/>
            <a:r>
              <a:rPr lang="en-US" dirty="0"/>
              <a:t>As Christians, we enjoy “the fellowship of the Holy Spirit” (2 Cor. 13:14)</a:t>
            </a:r>
          </a:p>
          <a:p>
            <a:pPr lvl="1"/>
            <a:r>
              <a:rPr lang="en-US" dirty="0"/>
              <a:t>But, keep all of these things in the context of God’s Word – these activities and these responsibilities are accomplished through the Christian’s application of God’s Word</a:t>
            </a:r>
          </a:p>
          <a:p>
            <a:pPr lvl="1"/>
            <a:r>
              <a:rPr lang="en-US" dirty="0"/>
              <a:t>The book of Galatians itself begins with an affirmation that “the gospel” is God’s complete source of truth and it is “anathema” to turn to (or expect) any other (1:6-9)</a:t>
            </a:r>
          </a:p>
        </p:txBody>
      </p:sp>
    </p:spTree>
    <p:extLst>
      <p:ext uri="{BB962C8B-B14F-4D97-AF65-F5344CB8AC3E}">
        <p14:creationId xmlns:p14="http://schemas.microsoft.com/office/powerpoint/2010/main" val="3160462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 Holy Spirit does NOT directly speak to us, move us, nudge us or tell us what to do!</a:t>
            </a:r>
          </a:p>
          <a:p>
            <a:pPr lvl="1"/>
            <a:r>
              <a:rPr lang="en-US" dirty="0"/>
              <a:t>What then would be the purpose of the Bible, which claims to provide all things for life and godliness (2 Pet. 1:3)?</a:t>
            </a:r>
          </a:p>
          <a:p>
            <a:pPr lvl="1"/>
            <a:r>
              <a:rPr lang="en-US" dirty="0"/>
              <a:t>What then would a Christian do when led to do more than or less than what the Bible teaches (Rev. 22:18-19; Gal. 1:6-9)?</a:t>
            </a:r>
          </a:p>
          <a:p>
            <a:pPr lvl="1"/>
            <a:r>
              <a:rPr lang="en-US" dirty="0"/>
              <a:t>Would God then be showing partiality, when all Christians do not experience this direct activity alike (Acts 10:34; Rom. 2:11)?</a:t>
            </a:r>
          </a:p>
        </p:txBody>
      </p:sp>
    </p:spTree>
    <p:extLst>
      <p:ext uri="{BB962C8B-B14F-4D97-AF65-F5344CB8AC3E}">
        <p14:creationId xmlns:p14="http://schemas.microsoft.com/office/powerpoint/2010/main" val="3141618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the Work of the Holy Spirit in a Christian</a:t>
            </a:r>
            <a:br>
              <a:rPr lang="en-US" sz="3400" dirty="0"/>
            </a:br>
            <a:r>
              <a:rPr lang="en-US" sz="3400" dirty="0"/>
              <a:t>By Means of Synecdoche</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Synecdoche is figure used when a part is put for the whole or the whole for the part, or when part of an action is used to represent the entire action, or the entire action is used to represent the parts involved in the action</a:t>
            </a:r>
          </a:p>
          <a:p>
            <a:r>
              <a:rPr lang="en-US" dirty="0"/>
              <a:t>Synecdoche is used in the Bible with reference to the work of the Holy Spirit</a:t>
            </a:r>
          </a:p>
          <a:p>
            <a:pPr lvl="1"/>
            <a:r>
              <a:rPr lang="en-US" dirty="0"/>
              <a:t>The Spirit works powerfully in the conversion of men to Christ and in their spiritual growth as children of God</a:t>
            </a:r>
          </a:p>
          <a:p>
            <a:pPr lvl="1"/>
            <a:r>
              <a:rPr lang="en-US" dirty="0"/>
              <a:t>The Bible—described as “the sword of the Spirit” (Eph. 6:17)—is the implement that the Spirit uses to carry out His work</a:t>
            </a:r>
          </a:p>
        </p:txBody>
      </p:sp>
    </p:spTree>
    <p:extLst>
      <p:ext uri="{BB962C8B-B14F-4D97-AF65-F5344CB8AC3E}">
        <p14:creationId xmlns:p14="http://schemas.microsoft.com/office/powerpoint/2010/main" val="17729858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4377</TotalTime>
  <Words>2217</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The Bible Teaches That The Holy Spirit Dwells in Every Faithful Christian</vt:lpstr>
      <vt:lpstr>The Bible Teaches That The Holy Spirit Dwells in Every Faithful Christian</vt:lpstr>
      <vt:lpstr>The Bible Teaches That the Holy Spirit’s Indwelling Is Essential for the Christian</vt:lpstr>
      <vt:lpstr>The Bible Teaches That the Holy Spirit’s Indwelling Is Essential for the Christian</vt:lpstr>
      <vt:lpstr>The Bible Teaches That the Holy Spirit Works in a Christian in Conjunction with His Word</vt:lpstr>
      <vt:lpstr>The Bible Teaches That the Holy Spirit Works in a Christian in Conjunction with His Word</vt:lpstr>
      <vt:lpstr>The Bible Teaches That the Holy Spirit Works in a Christian in Conjunction with His Word</vt:lpstr>
      <vt:lpstr>The Bible Teaches the Work of the Holy Spirit in a Christian By Means of Synecdoche</vt:lpstr>
      <vt:lpstr>PowerPoint Presentation</vt:lpstr>
      <vt:lpstr>The Bible Teaches That the Holy Spirit’s Working in the Christian Imparts Blessings to Us</vt:lpstr>
      <vt:lpstr>The Bible Teaches That the Holy Spirit’s Working in the Christian Imparts Blessings to Us</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89</cp:revision>
  <dcterms:created xsi:type="dcterms:W3CDTF">2019-11-21T03:04:03Z</dcterms:created>
  <dcterms:modified xsi:type="dcterms:W3CDTF">2020-01-19T11:37:54Z</dcterms:modified>
</cp:coreProperties>
</file>