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9"/>
  </p:notesMasterIdLst>
  <p:handoutMasterIdLst>
    <p:handoutMasterId r:id="rId40"/>
  </p:handoutMasterIdLst>
  <p:sldIdLst>
    <p:sldId id="2514" r:id="rId2"/>
    <p:sldId id="2515" r:id="rId3"/>
    <p:sldId id="2516" r:id="rId4"/>
    <p:sldId id="2517" r:id="rId5"/>
    <p:sldId id="2518" r:id="rId6"/>
    <p:sldId id="2519" r:id="rId7"/>
    <p:sldId id="2581" r:id="rId8"/>
    <p:sldId id="2584" r:id="rId9"/>
    <p:sldId id="2601" r:id="rId10"/>
    <p:sldId id="2583" r:id="rId11"/>
    <p:sldId id="2587" r:id="rId12"/>
    <p:sldId id="2585" r:id="rId13"/>
    <p:sldId id="2590" r:id="rId14"/>
    <p:sldId id="2591" r:id="rId15"/>
    <p:sldId id="2603" r:id="rId16"/>
    <p:sldId id="2604" r:id="rId17"/>
    <p:sldId id="2605" r:id="rId18"/>
    <p:sldId id="2607" r:id="rId19"/>
    <p:sldId id="2609" r:id="rId20"/>
    <p:sldId id="2611" r:id="rId21"/>
    <p:sldId id="2613" r:id="rId22"/>
    <p:sldId id="2616" r:id="rId23"/>
    <p:sldId id="2619" r:id="rId24"/>
    <p:sldId id="2622" r:id="rId25"/>
    <p:sldId id="2623" r:id="rId26"/>
    <p:sldId id="2624" r:id="rId27"/>
    <p:sldId id="2575" r:id="rId28"/>
    <p:sldId id="2625" r:id="rId29"/>
    <p:sldId id="2627" r:id="rId30"/>
    <p:sldId id="2628" r:id="rId31"/>
    <p:sldId id="2630" r:id="rId32"/>
    <p:sldId id="2632" r:id="rId33"/>
    <p:sldId id="2635" r:id="rId34"/>
    <p:sldId id="2636" r:id="rId35"/>
    <p:sldId id="2637" r:id="rId36"/>
    <p:sldId id="2638" r:id="rId37"/>
    <p:sldId id="2576" r:id="rId38"/>
  </p:sldIdLst>
  <p:sldSz cx="12192000" cy="6858000"/>
  <p:notesSz cx="7099300" cy="93853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36" userDrawn="1">
          <p15:clr>
            <a:srgbClr val="A4A3A4"/>
          </p15:clr>
        </p15:guide>
        <p15:guide id="2" pos="3792"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5" clrIdx="0">
    <p:extLst>
      <p:ext uri="{19B8F6BF-5375-455C-9EA6-DF929625EA0E}">
        <p15:presenceInfo xmlns:p15="http://schemas.microsoft.com/office/powerpoint/2012/main" userId="D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4070C"/>
    <a:srgbClr val="152543"/>
    <a:srgbClr val="860A0A"/>
    <a:srgbClr val="90AAFE"/>
    <a:srgbClr val="0083E6"/>
    <a:srgbClr val="D9E2FF"/>
    <a:srgbClr val="E6E6E6"/>
    <a:srgbClr val="8FE2FF"/>
    <a:srgbClr val="D2A1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704" autoAdjust="0"/>
    <p:restoredTop sz="90226" autoAdjust="0"/>
  </p:normalViewPr>
  <p:slideViewPr>
    <p:cSldViewPr snapToGrid="0">
      <p:cViewPr varScale="1">
        <p:scale>
          <a:sx n="72" d="100"/>
          <a:sy n="72" d="100"/>
        </p:scale>
        <p:origin x="600" y="78"/>
      </p:cViewPr>
      <p:guideLst>
        <p:guide orient="horz" pos="2136"/>
        <p:guide pos="3792"/>
      </p:guideLst>
    </p:cSldViewPr>
  </p:slideViewPr>
  <p:notesTextViewPr>
    <p:cViewPr>
      <p:scale>
        <a:sx n="75" d="100"/>
        <a:sy n="75" d="100"/>
      </p:scale>
      <p:origin x="0" y="0"/>
    </p:cViewPr>
  </p:notesTextViewPr>
  <p:sorterViewPr>
    <p:cViewPr>
      <p:scale>
        <a:sx n="100" d="100"/>
        <a:sy n="100" d="100"/>
      </p:scale>
      <p:origin x="0" y="-4598"/>
    </p:cViewPr>
  </p:sorterViewPr>
  <p:notesViewPr>
    <p:cSldViewPr snapToGrid="0" showGuides="1">
      <p:cViewPr varScale="1">
        <p:scale>
          <a:sx n="61" d="100"/>
          <a:sy n="61" d="100"/>
        </p:scale>
        <p:origin x="3125"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DC05C11-85CC-4A72-8840-09EA5F247F0F}"/>
              </a:ext>
            </a:extLst>
          </p:cNvPr>
          <p:cNvSpPr>
            <a:spLocks noGrp="1"/>
          </p:cNvSpPr>
          <p:nvPr>
            <p:ph type="hdr" sz="quarter"/>
          </p:nvPr>
        </p:nvSpPr>
        <p:spPr>
          <a:xfrm>
            <a:off x="2" y="0"/>
            <a:ext cx="3076787" cy="469741"/>
          </a:xfrm>
          <a:prstGeom prst="rect">
            <a:avLst/>
          </a:prstGeom>
        </p:spPr>
        <p:txBody>
          <a:bodyPr vert="horz" lIns="91395" tIns="45698" rIns="91395" bIns="45698" rtlCol="0"/>
          <a:lstStyle>
            <a:lvl1pPr algn="l">
              <a:defRPr sz="1200"/>
            </a:lvl1pPr>
          </a:lstStyle>
          <a:p>
            <a:endParaRPr lang="en-US" dirty="0"/>
          </a:p>
        </p:txBody>
      </p:sp>
      <p:sp>
        <p:nvSpPr>
          <p:cNvPr id="3" name="Date Placeholder 2">
            <a:extLst>
              <a:ext uri="{FF2B5EF4-FFF2-40B4-BE49-F238E27FC236}">
                <a16:creationId xmlns:a16="http://schemas.microsoft.com/office/drawing/2014/main" id="{11ABB54F-94B3-489C-836B-EE56E076C80A}"/>
              </a:ext>
            </a:extLst>
          </p:cNvPr>
          <p:cNvSpPr>
            <a:spLocks noGrp="1"/>
          </p:cNvSpPr>
          <p:nvPr>
            <p:ph type="dt" sz="quarter" idx="1"/>
          </p:nvPr>
        </p:nvSpPr>
        <p:spPr>
          <a:xfrm>
            <a:off x="4020928" y="0"/>
            <a:ext cx="3076787" cy="469741"/>
          </a:xfrm>
          <a:prstGeom prst="rect">
            <a:avLst/>
          </a:prstGeom>
        </p:spPr>
        <p:txBody>
          <a:bodyPr vert="horz" lIns="91395" tIns="45698" rIns="91395" bIns="45698" rtlCol="0"/>
          <a:lstStyle>
            <a:lvl1pPr algn="r">
              <a:defRPr sz="1200"/>
            </a:lvl1pPr>
          </a:lstStyle>
          <a:p>
            <a:fld id="{E394A81C-ADBD-4272-AFB6-C20F19B759A6}" type="datetimeFigureOut">
              <a:rPr lang="en-US" smtClean="0"/>
              <a:t>1/19/2020</a:t>
            </a:fld>
            <a:endParaRPr lang="en-US" dirty="0"/>
          </a:p>
        </p:txBody>
      </p:sp>
      <p:sp>
        <p:nvSpPr>
          <p:cNvPr id="4" name="Footer Placeholder 3">
            <a:extLst>
              <a:ext uri="{FF2B5EF4-FFF2-40B4-BE49-F238E27FC236}">
                <a16:creationId xmlns:a16="http://schemas.microsoft.com/office/drawing/2014/main" id="{FE42178E-8AB7-47FE-B318-6C37AEC248CF}"/>
              </a:ext>
            </a:extLst>
          </p:cNvPr>
          <p:cNvSpPr>
            <a:spLocks noGrp="1"/>
          </p:cNvSpPr>
          <p:nvPr>
            <p:ph type="ftr" sz="quarter" idx="2"/>
          </p:nvPr>
        </p:nvSpPr>
        <p:spPr>
          <a:xfrm>
            <a:off x="2" y="8915560"/>
            <a:ext cx="3076787" cy="469741"/>
          </a:xfrm>
          <a:prstGeom prst="rect">
            <a:avLst/>
          </a:prstGeom>
        </p:spPr>
        <p:txBody>
          <a:bodyPr vert="horz" lIns="91395" tIns="45698" rIns="91395" bIns="45698"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5860AB7-3333-4EF5-BA29-252D24B81CBB}"/>
              </a:ext>
            </a:extLst>
          </p:cNvPr>
          <p:cNvSpPr>
            <a:spLocks noGrp="1"/>
          </p:cNvSpPr>
          <p:nvPr>
            <p:ph type="sldNum" sz="quarter" idx="3"/>
          </p:nvPr>
        </p:nvSpPr>
        <p:spPr>
          <a:xfrm>
            <a:off x="4020928" y="8915560"/>
            <a:ext cx="3076787" cy="469741"/>
          </a:xfrm>
          <a:prstGeom prst="rect">
            <a:avLst/>
          </a:prstGeom>
        </p:spPr>
        <p:txBody>
          <a:bodyPr vert="horz" lIns="91395" tIns="45698" rIns="91395" bIns="45698" rtlCol="0" anchor="b"/>
          <a:lstStyle>
            <a:lvl1pPr algn="r">
              <a:defRPr sz="1200"/>
            </a:lvl1pPr>
          </a:lstStyle>
          <a:p>
            <a:fld id="{FF1C3FAF-1055-4D9E-94CE-AB3C222662F3}" type="slidenum">
              <a:rPr lang="en-US" smtClean="0"/>
              <a:t>‹#›</a:t>
            </a:fld>
            <a:endParaRPr lang="en-US" dirty="0"/>
          </a:p>
        </p:txBody>
      </p:sp>
    </p:spTree>
    <p:extLst>
      <p:ext uri="{BB962C8B-B14F-4D97-AF65-F5344CB8AC3E}">
        <p14:creationId xmlns:p14="http://schemas.microsoft.com/office/powerpoint/2010/main" val="33090901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2275" y="704850"/>
            <a:ext cx="6256338"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9930" y="4458019"/>
            <a:ext cx="5679440" cy="4223385"/>
          </a:xfrm>
          <a:prstGeom prst="rect">
            <a:avLst/>
          </a:prstGeom>
          <a:noFill/>
          <a:ln>
            <a:noFill/>
          </a:ln>
        </p:spPr>
        <p:txBody>
          <a:bodyPr spcFirstLastPara="1" wrap="square" lIns="94167" tIns="94167" rIns="94167" bIns="94167"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19"/>
            <a:ext cx="5679440" cy="4223385"/>
          </a:xfrm>
          <a:prstGeom prst="rect">
            <a:avLst/>
          </a:prstGeom>
        </p:spPr>
        <p:txBody>
          <a:bodyPr spcFirstLastPara="1" wrap="square" lIns="94167" tIns="94167" rIns="94167" bIns="94167"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310668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90091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104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409383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24716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61913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734484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685320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239762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461606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14110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19"/>
            <a:ext cx="5679440" cy="4223385"/>
          </a:xfrm>
          <a:prstGeom prst="rect">
            <a:avLst/>
          </a:prstGeom>
        </p:spPr>
        <p:txBody>
          <a:bodyPr spcFirstLastPara="1" wrap="square" lIns="94167" tIns="94167" rIns="94167" bIns="94167"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830855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608562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0628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908759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58878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061593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794660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93170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90089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281198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335145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19"/>
            <a:ext cx="5679440" cy="4223385"/>
          </a:xfrm>
          <a:prstGeom prst="rect">
            <a:avLst/>
          </a:prstGeom>
        </p:spPr>
        <p:txBody>
          <a:bodyPr spcFirstLastPara="1" wrap="square" lIns="94167" tIns="94167" rIns="94167" bIns="94167"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751195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7225250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681024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275403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698537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083458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9339875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334832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707383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19"/>
            <a:ext cx="5679440" cy="4223385"/>
          </a:xfrm>
          <a:prstGeom prst="rect">
            <a:avLst/>
          </a:prstGeom>
        </p:spPr>
        <p:txBody>
          <a:bodyPr spcFirstLastPara="1" wrap="square" lIns="94167" tIns="94167" rIns="94167" bIns="94167"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679272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19"/>
            <a:ext cx="5679440" cy="4223385"/>
          </a:xfrm>
          <a:prstGeom prst="rect">
            <a:avLst/>
          </a:prstGeom>
        </p:spPr>
        <p:txBody>
          <a:bodyPr spcFirstLastPara="1" wrap="square" lIns="94167" tIns="94167" rIns="94167" bIns="94167"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725266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87743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352378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90585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822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reserve="1" userDrawn="1">
  <p:cSld name="1_Title Slide">
    <p:spTree>
      <p:nvGrpSpPr>
        <p:cNvPr id="1" name="Shape 11"/>
        <p:cNvGrpSpPr/>
        <p:nvPr/>
      </p:nvGrpSpPr>
      <p:grpSpPr>
        <a:xfrm>
          <a:off x="0" y="0"/>
          <a:ext cx="0" cy="0"/>
          <a:chOff x="0" y="0"/>
          <a:chExt cx="0" cy="0"/>
        </a:xfrm>
      </p:grpSpPr>
    </p:spTree>
    <p:extLst>
      <p:ext uri="{BB962C8B-B14F-4D97-AF65-F5344CB8AC3E}">
        <p14:creationId xmlns:p14="http://schemas.microsoft.com/office/powerpoint/2010/main" val="417707501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53CB6-AF62-434C-9786-F9FADCA56963}"/>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073008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7871774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83E6"/>
        </a:solidFill>
        <a:effectLst/>
      </p:bgPr>
    </p:bg>
    <p:spTree>
      <p:nvGrpSpPr>
        <p:cNvPr id="1" name="Shape 5"/>
        <p:cNvGrpSpPr/>
        <p:nvPr/>
      </p:nvGrpSpPr>
      <p:grpSpPr>
        <a:xfrm>
          <a:off x="0" y="0"/>
          <a:ext cx="0" cy="0"/>
          <a:chOff x="0" y="0"/>
          <a:chExt cx="0" cy="0"/>
        </a:xfrm>
      </p:grpSpPr>
      <p:sp>
        <p:nvSpPr>
          <p:cNvPr id="3" name="Rectangle 2">
            <a:extLst>
              <a:ext uri="{FF2B5EF4-FFF2-40B4-BE49-F238E27FC236}">
                <a16:creationId xmlns:a16="http://schemas.microsoft.com/office/drawing/2014/main" id="{C3F484DE-E094-48E8-B50F-5F896E155CA5}"/>
              </a:ext>
            </a:extLst>
          </p:cNvPr>
          <p:cNvSpPr/>
          <p:nvPr userDrawn="1"/>
        </p:nvSpPr>
        <p:spPr>
          <a:xfrm>
            <a:off x="193687" y="180753"/>
            <a:ext cx="11760547" cy="6475201"/>
          </a:xfrm>
          <a:prstGeom prst="rect">
            <a:avLst/>
          </a:prstGeom>
          <a:solidFill>
            <a:srgbClr val="90AAFE"/>
          </a:solidFill>
          <a:ln>
            <a:solidFill>
              <a:srgbClr val="860A0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22E13BB5-6638-4196-A0A5-A9DB00C3B2C2}"/>
              </a:ext>
            </a:extLst>
          </p:cNvPr>
          <p:cNvSpPr/>
          <p:nvPr userDrawn="1"/>
        </p:nvSpPr>
        <p:spPr>
          <a:xfrm>
            <a:off x="0" y="-11723"/>
            <a:ext cx="12160155" cy="6858000"/>
          </a:xfrm>
          <a:prstGeom prst="rect">
            <a:avLst/>
          </a:prstGeom>
          <a:noFill/>
          <a:ln w="228600">
            <a:solidFill>
              <a:srgbClr val="1525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76200">
                <a:solidFill>
                  <a:schemeClr val="tx1"/>
                </a:solidFill>
              </a:ln>
              <a:noFill/>
            </a:endParaRPr>
          </a:p>
        </p:txBody>
      </p:sp>
    </p:spTree>
  </p:cSld>
  <p:clrMap bg1="lt1" tx1="dk1" bg2="dk2" tx2="lt2" accent1="accent1" accent2="accent2" accent3="accent3" accent4="accent4" accent5="accent5" accent6="accent6" hlink="hlink" folHlink="folHlink"/>
  <p:sldLayoutIdLst>
    <p:sldLayoutId id="2147483663" r:id="rId1"/>
    <p:sldLayoutId id="2147483661" r:id="rId2"/>
    <p:sldLayoutId id="2147483662"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10" name="Rectangle 9">
            <a:extLst>
              <a:ext uri="{FF2B5EF4-FFF2-40B4-BE49-F238E27FC236}">
                <a16:creationId xmlns:a16="http://schemas.microsoft.com/office/drawing/2014/main" id="{A531CFB9-2425-45F6-AA69-6D30A8332E29}"/>
              </a:ext>
            </a:extLst>
          </p:cNvPr>
          <p:cNvSpPr/>
          <p:nvPr/>
        </p:nvSpPr>
        <p:spPr>
          <a:xfrm>
            <a:off x="281353" y="211015"/>
            <a:ext cx="11652739" cy="7648248"/>
          </a:xfrm>
          <a:prstGeom prst="rect">
            <a:avLst/>
          </a:prstGeom>
        </p:spPr>
        <p:txBody>
          <a:bodyPr wrap="square">
            <a:spAutoFit/>
          </a:bodyPr>
          <a:lstStyle/>
          <a:p>
            <a:pPr algn="ctr"/>
            <a:endParaRPr lang="en-US" sz="4400" b="1" dirty="0">
              <a:latin typeface="+mj-lt"/>
            </a:endParaRPr>
          </a:p>
          <a:p>
            <a:pPr algn="ctr"/>
            <a:r>
              <a:rPr lang="en-US" sz="8000" b="1" dirty="0">
                <a:latin typeface="+mj-lt"/>
              </a:rPr>
              <a:t>A Study of Revelation</a:t>
            </a:r>
          </a:p>
          <a:p>
            <a:pPr algn="ctr"/>
            <a:endParaRPr lang="en-US" sz="900" b="1" dirty="0">
              <a:latin typeface="+mj-lt"/>
            </a:endParaRPr>
          </a:p>
          <a:p>
            <a:pPr algn="ctr"/>
            <a:r>
              <a:rPr lang="en-US" sz="2400" b="1" dirty="0">
                <a:latin typeface="+mj-lt"/>
              </a:rPr>
              <a:t>CLASS EIGHT</a:t>
            </a:r>
          </a:p>
          <a:p>
            <a:pPr algn="ctr"/>
            <a:endParaRPr lang="en-US" sz="2400" b="1" dirty="0">
              <a:latin typeface="+mj-lt"/>
            </a:endParaRPr>
          </a:p>
          <a:p>
            <a:pPr algn="ctr"/>
            <a:r>
              <a:rPr lang="en-US" sz="3800" b="1" dirty="0">
                <a:latin typeface="+mj-lt"/>
              </a:rPr>
              <a:t>144,000 </a:t>
            </a:r>
            <a:r>
              <a:rPr lang="en-US" sz="3800" b="1">
                <a:latin typeface="+mj-lt"/>
              </a:rPr>
              <a:t>and Others </a:t>
            </a:r>
            <a:r>
              <a:rPr lang="en-US" sz="3800" b="1" dirty="0">
                <a:latin typeface="+mj-lt"/>
              </a:rPr>
              <a:t>Coming Out of the Great  Tribulation</a:t>
            </a:r>
          </a:p>
          <a:p>
            <a:pPr algn="ctr"/>
            <a:endParaRPr lang="en-US" sz="4000" b="1" dirty="0">
              <a:latin typeface="+mj-lt"/>
            </a:endParaRPr>
          </a:p>
          <a:p>
            <a:pPr algn="ctr"/>
            <a:endParaRPr lang="en-US" sz="3600" b="1" dirty="0">
              <a:latin typeface="+mj-lt"/>
            </a:endParaRPr>
          </a:p>
          <a:p>
            <a:pPr algn="ctr"/>
            <a:r>
              <a:rPr lang="en-US" sz="3600" b="1" dirty="0">
                <a:latin typeface="+mj-lt"/>
              </a:rPr>
              <a:t>Palm Beach Lakes</a:t>
            </a:r>
          </a:p>
          <a:p>
            <a:pPr algn="ctr"/>
            <a:endParaRPr lang="en-US" sz="1600" b="1" dirty="0">
              <a:latin typeface="+mj-lt"/>
            </a:endParaRPr>
          </a:p>
          <a:p>
            <a:pPr algn="ctr"/>
            <a:r>
              <a:rPr lang="en-US" sz="2400" b="1" dirty="0">
                <a:latin typeface="+mj-lt"/>
              </a:rPr>
              <a:t>Dan Jenkins</a:t>
            </a:r>
          </a:p>
          <a:p>
            <a:pPr algn="ctr"/>
            <a:endParaRPr lang="en-US" sz="2400" b="1" dirty="0">
              <a:latin typeface="+mj-lt"/>
            </a:endParaRPr>
          </a:p>
          <a:p>
            <a:pPr algn="ctr"/>
            <a:r>
              <a:rPr lang="en-US" sz="2400" b="1" dirty="0"/>
              <a:t>January 19, 2020</a:t>
            </a:r>
          </a:p>
          <a:p>
            <a:pPr algn="ctr"/>
            <a:endParaRPr lang="en-US" sz="2400" b="1" dirty="0">
              <a:latin typeface="+mj-lt"/>
            </a:endParaRPr>
          </a:p>
          <a:p>
            <a:pPr algn="ctr"/>
            <a:endParaRPr lang="en-US" sz="2400" b="1" dirty="0">
              <a:latin typeface="+mj-lt"/>
            </a:endParaRPr>
          </a:p>
          <a:p>
            <a:pPr algn="ctr"/>
            <a:endParaRPr lang="en-US" sz="2400" b="1" dirty="0">
              <a:latin typeface="+mj-lt"/>
            </a:endParaRPr>
          </a:p>
        </p:txBody>
      </p:sp>
    </p:spTree>
    <p:extLst>
      <p:ext uri="{BB962C8B-B14F-4D97-AF65-F5344CB8AC3E}">
        <p14:creationId xmlns:p14="http://schemas.microsoft.com/office/powerpoint/2010/main" val="25636531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  After these things I saw four angels standing at the four corners of the earth, holding the four winds of the earth, that </a:t>
            </a:r>
            <a:r>
              <a:rPr lang="en-US" sz="2100" b="1" dirty="0">
                <a:solidFill>
                  <a:srgbClr val="FFFF00"/>
                </a:solidFill>
                <a:latin typeface="+mj-lt"/>
              </a:rPr>
              <a:t>the wind </a:t>
            </a:r>
            <a:r>
              <a:rPr lang="en-US" sz="2100" b="1" dirty="0">
                <a:solidFill>
                  <a:schemeClr val="bg1"/>
                </a:solidFill>
                <a:latin typeface="+mj-lt"/>
              </a:rPr>
              <a:t>should not blow on the </a:t>
            </a:r>
            <a:r>
              <a:rPr lang="en-US" sz="2100" b="1" dirty="0">
                <a:solidFill>
                  <a:srgbClr val="FFFF00"/>
                </a:solidFill>
                <a:latin typeface="+mj-lt"/>
              </a:rPr>
              <a:t>earth</a:t>
            </a:r>
            <a:r>
              <a:rPr lang="en-US" sz="2100" b="1" dirty="0">
                <a:solidFill>
                  <a:schemeClr val="bg1"/>
                </a:solidFill>
                <a:latin typeface="+mj-lt"/>
              </a:rPr>
              <a:t>, on </a:t>
            </a:r>
            <a:r>
              <a:rPr lang="en-US" sz="2100" b="1" dirty="0">
                <a:solidFill>
                  <a:srgbClr val="FFFF00"/>
                </a:solidFill>
                <a:latin typeface="+mj-lt"/>
              </a:rPr>
              <a:t>the sea</a:t>
            </a:r>
            <a:r>
              <a:rPr lang="en-US" sz="2100" b="1" dirty="0">
                <a:solidFill>
                  <a:schemeClr val="bg1"/>
                </a:solidFill>
                <a:latin typeface="+mj-lt"/>
              </a:rPr>
              <a:t>, or on </a:t>
            </a:r>
            <a:r>
              <a:rPr lang="en-US" sz="2100" b="1" dirty="0">
                <a:solidFill>
                  <a:srgbClr val="FFFF00"/>
                </a:solidFill>
                <a:latin typeface="+mj-lt"/>
              </a:rPr>
              <a:t>any tree</a:t>
            </a:r>
            <a:r>
              <a:rPr lang="en-US" sz="2100" b="1" dirty="0">
                <a:solidFill>
                  <a:schemeClr val="bg1"/>
                </a:solidFill>
                <a:latin typeface="+mj-lt"/>
              </a:rPr>
              <a:t>. </a:t>
            </a:r>
          </a:p>
          <a:p>
            <a:pPr algn="just"/>
            <a:r>
              <a:rPr lang="en-US" sz="2100" b="1" dirty="0">
                <a:solidFill>
                  <a:schemeClr val="bg1"/>
                </a:solidFill>
                <a:latin typeface="+mj-lt"/>
              </a:rPr>
              <a:t>  2  Then I saw another angel ascending from the east, having the seal of the living God. And he cried with a loud voice to the four angels to whom it was granted to </a:t>
            </a:r>
            <a:r>
              <a:rPr lang="en-US" sz="2100" b="1" dirty="0">
                <a:solidFill>
                  <a:srgbClr val="FFFF00"/>
                </a:solidFill>
                <a:latin typeface="+mj-lt"/>
              </a:rPr>
              <a:t>harm the earth and the sea,</a:t>
            </a:r>
            <a:r>
              <a:rPr lang="en-US" sz="2100" b="1" dirty="0">
                <a:solidFill>
                  <a:schemeClr val="bg1"/>
                </a:solidFill>
                <a:latin typeface="+mj-lt"/>
              </a:rPr>
              <a:t> </a:t>
            </a:r>
          </a:p>
          <a:p>
            <a:pPr algn="just"/>
            <a:r>
              <a:rPr lang="en-US" sz="2100" b="1" dirty="0">
                <a:solidFill>
                  <a:schemeClr val="bg1"/>
                </a:solidFill>
                <a:latin typeface="+mj-lt"/>
              </a:rPr>
              <a:t>  3  saying, "Do not harm the earth, the sea, or the trees </a:t>
            </a:r>
            <a:r>
              <a:rPr lang="en-US" sz="2100" b="1" dirty="0">
                <a:solidFill>
                  <a:srgbClr val="FFFF00"/>
                </a:solidFill>
                <a:latin typeface="+mj-lt"/>
              </a:rPr>
              <a:t>till we have sealed the servants of our God on their foreheads</a:t>
            </a:r>
            <a:r>
              <a:rPr lang="en-US" sz="2100" b="1" dirty="0">
                <a:solidFill>
                  <a:schemeClr val="bg1"/>
                </a:solidFill>
                <a:latin typeface="+mj-lt"/>
              </a:rPr>
              <a:t>." </a:t>
            </a:r>
          </a:p>
          <a:p>
            <a:pPr algn="just"/>
            <a:r>
              <a:rPr lang="en-US" sz="2100" b="1" dirty="0">
                <a:solidFill>
                  <a:schemeClr val="bg1"/>
                </a:solidFill>
                <a:latin typeface="+mj-lt"/>
              </a:rPr>
              <a:t>  4-8  And I heard the number of those who were sealed. </a:t>
            </a:r>
            <a:r>
              <a:rPr lang="en-US" sz="2100" b="1" dirty="0">
                <a:solidFill>
                  <a:srgbClr val="FFFF00"/>
                </a:solidFill>
                <a:latin typeface="+mj-lt"/>
              </a:rPr>
              <a:t>One hundred and forty-four thousand of all the tribes of the children of Israel</a:t>
            </a:r>
            <a:r>
              <a:rPr lang="en-US" sz="2100" b="1" dirty="0">
                <a:solidFill>
                  <a:schemeClr val="bg1"/>
                </a:solidFill>
                <a:latin typeface="+mj-lt"/>
              </a:rPr>
              <a:t> were sealed: of tribe of Judah 12,000; Reuben 12,000, Gad 12,000, Asher 12,000, Naphtali 12,000, Manasseh 12,000, Simeon 12,000, Levi 12,000, Issachar 12,000, Zebulun 12.000, Joseph 12,000, Benjamin  12,000 were sealed.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4493538"/>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Question in Rev.6:17, answered this chapter</a:t>
            </a:r>
          </a:p>
          <a:p>
            <a:pPr marL="342900" indent="-342900">
              <a:buFont typeface="Arial" panose="020B0604020202020204" pitchFamily="34" charset="0"/>
              <a:buChar char="•"/>
              <a:tabLst>
                <a:tab pos="2286000" algn="l"/>
              </a:tabLst>
            </a:pPr>
            <a:r>
              <a:rPr lang="en-US" sz="2200" b="1" dirty="0">
                <a:latin typeface="+mj-lt"/>
              </a:rPr>
              <a:t>Day of His wrath has come</a:t>
            </a:r>
          </a:p>
          <a:p>
            <a:pPr marL="342900" indent="-342900">
              <a:buFont typeface="Arial" panose="020B0604020202020204" pitchFamily="34" charset="0"/>
              <a:buChar char="•"/>
              <a:tabLst>
                <a:tab pos="2286000" algn="l"/>
              </a:tabLst>
            </a:pPr>
            <a:r>
              <a:rPr lang="en-US" sz="2200" b="1" dirty="0">
                <a:latin typeface="+mj-lt"/>
              </a:rPr>
              <a:t>This wrath about to come:</a:t>
            </a:r>
          </a:p>
          <a:p>
            <a:pPr lvl="1">
              <a:tabLst>
                <a:tab pos="2286000" algn="l"/>
              </a:tabLst>
            </a:pPr>
            <a:r>
              <a:rPr lang="en-US" sz="2200" b="1" dirty="0">
                <a:latin typeface="+mj-lt"/>
              </a:rPr>
              <a:t>     - On earth</a:t>
            </a:r>
          </a:p>
          <a:p>
            <a:pPr lvl="1">
              <a:tabLst>
                <a:tab pos="2286000" algn="l"/>
              </a:tabLst>
            </a:pPr>
            <a:r>
              <a:rPr lang="en-US" sz="2200" b="1" dirty="0">
                <a:latin typeface="+mj-lt"/>
              </a:rPr>
              <a:t>     - On sea</a:t>
            </a:r>
          </a:p>
          <a:p>
            <a:pPr lvl="1">
              <a:tabLst>
                <a:tab pos="2286000" algn="l"/>
              </a:tabLst>
            </a:pPr>
            <a:r>
              <a:rPr lang="en-US" sz="2200" b="1" dirty="0">
                <a:latin typeface="+mj-lt"/>
              </a:rPr>
              <a:t>     - On any tree</a:t>
            </a:r>
          </a:p>
          <a:p>
            <a:pPr marL="342900" lvl="1" indent="-342900">
              <a:buFont typeface="Arial" panose="020B0604020202020204" pitchFamily="34" charset="0"/>
              <a:buChar char="•"/>
              <a:tabLst>
                <a:tab pos="2286000" algn="l"/>
              </a:tabLst>
            </a:pPr>
            <a:r>
              <a:rPr lang="en-US" sz="2200" b="1" dirty="0">
                <a:latin typeface="+mj-lt"/>
              </a:rPr>
              <a:t>Before His wrath comes, one thing must be done. His servants sealed on the forehead</a:t>
            </a:r>
          </a:p>
          <a:p>
            <a:pPr marL="342900" lvl="1" indent="-342900">
              <a:buFont typeface="Arial" panose="020B0604020202020204" pitchFamily="34" charset="0"/>
              <a:buChar char="•"/>
              <a:tabLst>
                <a:tab pos="2286000" algn="l"/>
              </a:tabLst>
            </a:pPr>
            <a:r>
              <a:rPr lang="en-US" sz="2200" b="1" dirty="0">
                <a:latin typeface="+mj-lt"/>
              </a:rPr>
              <a:t>The number sealed: 12,000 X 12= 144,000 </a:t>
            </a:r>
          </a:p>
          <a:p>
            <a:pPr marL="342900" lvl="1" indent="-342900">
              <a:buFont typeface="Arial" panose="020B0604020202020204" pitchFamily="34" charset="0"/>
              <a:buChar char="•"/>
              <a:tabLst>
                <a:tab pos="2286000" algn="l"/>
              </a:tabLst>
            </a:pPr>
            <a:endParaRPr lang="en-US" sz="2200" b="1" dirty="0">
              <a:latin typeface="+mj-lt"/>
            </a:endParaRPr>
          </a:p>
          <a:p>
            <a:pPr marL="342900" lvl="1" indent="-342900">
              <a:buFont typeface="Arial" panose="020B0604020202020204" pitchFamily="34" charset="0"/>
              <a:buChar char="•"/>
              <a:tabLst>
                <a:tab pos="2286000" algn="l"/>
              </a:tabLst>
            </a:pPr>
            <a:r>
              <a:rPr lang="en-US" sz="2200" b="1" dirty="0">
                <a:latin typeface="+mj-lt"/>
              </a:rPr>
              <a:t>To understand seal, read judgment of God which was about to come in Ezekiel 9:1-7</a:t>
            </a:r>
          </a:p>
          <a:p>
            <a:pPr marL="342900" lvl="1" indent="-342900">
              <a:buFont typeface="Arial" panose="020B0604020202020204" pitchFamily="34" charset="0"/>
              <a:buChar char="•"/>
              <a:tabLst>
                <a:tab pos="2286000" algn="l"/>
              </a:tabLst>
            </a:pPr>
            <a:r>
              <a:rPr lang="en-US" sz="2200" b="1" dirty="0">
                <a:latin typeface="+mj-lt"/>
              </a:rPr>
              <a:t>Is the number literal? </a:t>
            </a:r>
          </a:p>
        </p:txBody>
      </p:sp>
    </p:spTree>
    <p:extLst>
      <p:ext uri="{BB962C8B-B14F-4D97-AF65-F5344CB8AC3E}">
        <p14:creationId xmlns:p14="http://schemas.microsoft.com/office/powerpoint/2010/main" val="16979680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  After these things I saw four angels standing at the four corners of the earth, holding the four winds of the earth, that </a:t>
            </a:r>
            <a:r>
              <a:rPr lang="en-US" sz="2100" b="1" dirty="0">
                <a:solidFill>
                  <a:srgbClr val="FFFF00"/>
                </a:solidFill>
                <a:latin typeface="+mj-lt"/>
              </a:rPr>
              <a:t>the wind </a:t>
            </a:r>
            <a:r>
              <a:rPr lang="en-US" sz="2100" b="1" dirty="0">
                <a:solidFill>
                  <a:schemeClr val="bg1"/>
                </a:solidFill>
                <a:latin typeface="+mj-lt"/>
              </a:rPr>
              <a:t>should not blow on the </a:t>
            </a:r>
            <a:r>
              <a:rPr lang="en-US" sz="2100" b="1" dirty="0">
                <a:solidFill>
                  <a:srgbClr val="FFFF00"/>
                </a:solidFill>
                <a:latin typeface="+mj-lt"/>
              </a:rPr>
              <a:t>earth</a:t>
            </a:r>
            <a:r>
              <a:rPr lang="en-US" sz="2100" b="1" dirty="0">
                <a:solidFill>
                  <a:schemeClr val="bg1"/>
                </a:solidFill>
                <a:latin typeface="+mj-lt"/>
              </a:rPr>
              <a:t>, on </a:t>
            </a:r>
            <a:r>
              <a:rPr lang="en-US" sz="2100" b="1" dirty="0">
                <a:solidFill>
                  <a:srgbClr val="FFFF00"/>
                </a:solidFill>
                <a:latin typeface="+mj-lt"/>
              </a:rPr>
              <a:t>the sea</a:t>
            </a:r>
            <a:r>
              <a:rPr lang="en-US" sz="2100" b="1" dirty="0">
                <a:solidFill>
                  <a:schemeClr val="bg1"/>
                </a:solidFill>
                <a:latin typeface="+mj-lt"/>
              </a:rPr>
              <a:t>, or on </a:t>
            </a:r>
            <a:r>
              <a:rPr lang="en-US" sz="2100" b="1" dirty="0">
                <a:solidFill>
                  <a:srgbClr val="FFFF00"/>
                </a:solidFill>
                <a:latin typeface="+mj-lt"/>
              </a:rPr>
              <a:t>any tree</a:t>
            </a:r>
            <a:r>
              <a:rPr lang="en-US" sz="2100" b="1" dirty="0">
                <a:solidFill>
                  <a:schemeClr val="bg1"/>
                </a:solidFill>
                <a:latin typeface="+mj-lt"/>
              </a:rPr>
              <a:t>. </a:t>
            </a:r>
          </a:p>
          <a:p>
            <a:pPr algn="just"/>
            <a:r>
              <a:rPr lang="en-US" sz="2100" b="1" dirty="0">
                <a:solidFill>
                  <a:schemeClr val="bg1"/>
                </a:solidFill>
                <a:latin typeface="+mj-lt"/>
              </a:rPr>
              <a:t>  2  Then I saw another angel ascending from the east, having the seal of the living God. And he cried with a loud voice to the four angels to whom it was granted to </a:t>
            </a:r>
            <a:r>
              <a:rPr lang="en-US" sz="2100" b="1" dirty="0">
                <a:solidFill>
                  <a:srgbClr val="FFFF00"/>
                </a:solidFill>
                <a:latin typeface="+mj-lt"/>
              </a:rPr>
              <a:t>harm the earth and the sea,</a:t>
            </a:r>
            <a:r>
              <a:rPr lang="en-US" sz="2100" b="1" dirty="0">
                <a:solidFill>
                  <a:schemeClr val="bg1"/>
                </a:solidFill>
                <a:latin typeface="+mj-lt"/>
              </a:rPr>
              <a:t> </a:t>
            </a:r>
          </a:p>
          <a:p>
            <a:pPr algn="just"/>
            <a:r>
              <a:rPr lang="en-US" sz="2100" b="1" dirty="0">
                <a:solidFill>
                  <a:schemeClr val="bg1"/>
                </a:solidFill>
                <a:latin typeface="+mj-lt"/>
              </a:rPr>
              <a:t>  3  saying, "Do not harm the earth, the sea, or the trees </a:t>
            </a:r>
            <a:r>
              <a:rPr lang="en-US" sz="2100" b="1" dirty="0">
                <a:solidFill>
                  <a:srgbClr val="FFFF00"/>
                </a:solidFill>
                <a:latin typeface="+mj-lt"/>
              </a:rPr>
              <a:t>till we have sealed the servants of our God on their foreheads</a:t>
            </a:r>
            <a:r>
              <a:rPr lang="en-US" sz="2100" b="1" dirty="0">
                <a:solidFill>
                  <a:schemeClr val="bg1"/>
                </a:solidFill>
                <a:latin typeface="+mj-lt"/>
              </a:rPr>
              <a:t>." </a:t>
            </a:r>
          </a:p>
          <a:p>
            <a:pPr algn="just"/>
            <a:r>
              <a:rPr lang="en-US" sz="2100" b="1" dirty="0">
                <a:solidFill>
                  <a:schemeClr val="bg1"/>
                </a:solidFill>
                <a:latin typeface="+mj-lt"/>
              </a:rPr>
              <a:t>  4-8  And I heard the number of those who were sealed. </a:t>
            </a:r>
            <a:r>
              <a:rPr lang="en-US" sz="2100" b="1" dirty="0">
                <a:solidFill>
                  <a:srgbClr val="FFFF00"/>
                </a:solidFill>
                <a:latin typeface="+mj-lt"/>
              </a:rPr>
              <a:t>One hundred and forty-four thousand of all the tribes of the children of Israel</a:t>
            </a:r>
            <a:r>
              <a:rPr lang="en-US" sz="2100" b="1" dirty="0">
                <a:solidFill>
                  <a:schemeClr val="bg1"/>
                </a:solidFill>
                <a:latin typeface="+mj-lt"/>
              </a:rPr>
              <a:t> were sealed: of tribe of Judah 12,000; Reuben 12,000, Gad 12,000, Asher 12,000, Naphtali 12,000, Manasseh 12,000, Simeon 12,000, Levi 12,000, Issachar 12,000, Zebulun 12.000, Joseph 12,000, Benjamin  12,000 were sealed.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4832092"/>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Question in Rev.6:17, answered this chapter</a:t>
            </a:r>
          </a:p>
          <a:p>
            <a:pPr marL="342900" indent="-342900">
              <a:buFont typeface="Arial" panose="020B0604020202020204" pitchFamily="34" charset="0"/>
              <a:buChar char="•"/>
              <a:tabLst>
                <a:tab pos="2286000" algn="l"/>
              </a:tabLst>
            </a:pPr>
            <a:r>
              <a:rPr lang="en-US" sz="2200" b="1" dirty="0">
                <a:latin typeface="+mj-lt"/>
              </a:rPr>
              <a:t>Day of His wrath has come</a:t>
            </a:r>
          </a:p>
          <a:p>
            <a:pPr marL="342900" indent="-342900">
              <a:buFont typeface="Arial" panose="020B0604020202020204" pitchFamily="34" charset="0"/>
              <a:buChar char="•"/>
              <a:tabLst>
                <a:tab pos="2286000" algn="l"/>
              </a:tabLst>
            </a:pPr>
            <a:r>
              <a:rPr lang="en-US" sz="2200" b="1" dirty="0">
                <a:latin typeface="+mj-lt"/>
              </a:rPr>
              <a:t>This wrath about to come:</a:t>
            </a:r>
          </a:p>
          <a:p>
            <a:pPr lvl="1">
              <a:tabLst>
                <a:tab pos="2286000" algn="l"/>
              </a:tabLst>
            </a:pPr>
            <a:r>
              <a:rPr lang="en-US" sz="2200" b="1" dirty="0">
                <a:latin typeface="+mj-lt"/>
              </a:rPr>
              <a:t>     - On earth</a:t>
            </a:r>
          </a:p>
          <a:p>
            <a:pPr lvl="1">
              <a:tabLst>
                <a:tab pos="2286000" algn="l"/>
              </a:tabLst>
            </a:pPr>
            <a:r>
              <a:rPr lang="en-US" sz="2200" b="1" dirty="0">
                <a:latin typeface="+mj-lt"/>
              </a:rPr>
              <a:t>     - On sea</a:t>
            </a:r>
          </a:p>
          <a:p>
            <a:pPr lvl="1">
              <a:tabLst>
                <a:tab pos="2286000" algn="l"/>
              </a:tabLst>
            </a:pPr>
            <a:r>
              <a:rPr lang="en-US" sz="2200" b="1" dirty="0">
                <a:latin typeface="+mj-lt"/>
              </a:rPr>
              <a:t>     - On any tree</a:t>
            </a:r>
          </a:p>
          <a:p>
            <a:pPr marL="342900" lvl="1" indent="-342900">
              <a:buFont typeface="Arial" panose="020B0604020202020204" pitchFamily="34" charset="0"/>
              <a:buChar char="•"/>
              <a:tabLst>
                <a:tab pos="2286000" algn="l"/>
              </a:tabLst>
            </a:pPr>
            <a:r>
              <a:rPr lang="en-US" sz="2200" b="1" dirty="0">
                <a:latin typeface="+mj-lt"/>
              </a:rPr>
              <a:t>Before His wrath comes, one thing must be done. His servants sealed on the forehead</a:t>
            </a:r>
          </a:p>
          <a:p>
            <a:pPr marL="342900" lvl="1" indent="-342900">
              <a:buFont typeface="Arial" panose="020B0604020202020204" pitchFamily="34" charset="0"/>
              <a:buChar char="•"/>
              <a:tabLst>
                <a:tab pos="2286000" algn="l"/>
              </a:tabLst>
            </a:pPr>
            <a:r>
              <a:rPr lang="en-US" sz="2200" b="1" dirty="0">
                <a:latin typeface="+mj-lt"/>
              </a:rPr>
              <a:t>The number sealed: 12,000 X 12= 144,000 </a:t>
            </a:r>
          </a:p>
          <a:p>
            <a:pPr marL="342900" lvl="1" indent="-342900">
              <a:buFont typeface="Arial" panose="020B0604020202020204" pitchFamily="34" charset="0"/>
              <a:buChar char="•"/>
              <a:tabLst>
                <a:tab pos="2286000" algn="l"/>
              </a:tabLst>
            </a:pPr>
            <a:endParaRPr lang="en-US" sz="2200" b="1" dirty="0">
              <a:latin typeface="+mj-lt"/>
            </a:endParaRPr>
          </a:p>
          <a:p>
            <a:pPr marL="342900" lvl="1" indent="-342900">
              <a:buFont typeface="Arial" panose="020B0604020202020204" pitchFamily="34" charset="0"/>
              <a:buChar char="•"/>
              <a:tabLst>
                <a:tab pos="2286000" algn="l"/>
              </a:tabLst>
            </a:pPr>
            <a:r>
              <a:rPr lang="en-US" sz="2200" b="1" dirty="0">
                <a:latin typeface="+mj-lt"/>
              </a:rPr>
              <a:t>To understand seal, read judgment of God which was about to come in Ezekiel 9:1-7</a:t>
            </a:r>
          </a:p>
          <a:p>
            <a:pPr marL="342900" lvl="1" indent="-342900">
              <a:buFont typeface="Arial" panose="020B0604020202020204" pitchFamily="34" charset="0"/>
              <a:buChar char="•"/>
              <a:tabLst>
                <a:tab pos="2286000" algn="l"/>
              </a:tabLst>
            </a:pPr>
            <a:r>
              <a:rPr lang="en-US" sz="2200" b="1" dirty="0">
                <a:latin typeface="+mj-lt"/>
              </a:rPr>
              <a:t>Is the number literal? </a:t>
            </a:r>
          </a:p>
          <a:p>
            <a:pPr lvl="1">
              <a:tabLst>
                <a:tab pos="2286000" algn="l"/>
              </a:tabLst>
            </a:pPr>
            <a:r>
              <a:rPr lang="en-US" sz="2200" b="1" dirty="0">
                <a:latin typeface="+mj-lt"/>
              </a:rPr>
              <a:t>     - Odd that same number from each tribe</a:t>
            </a:r>
          </a:p>
        </p:txBody>
      </p:sp>
    </p:spTree>
    <p:extLst>
      <p:ext uri="{BB962C8B-B14F-4D97-AF65-F5344CB8AC3E}">
        <p14:creationId xmlns:p14="http://schemas.microsoft.com/office/powerpoint/2010/main" val="7737691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  After these things I saw four angels standing at the four corners of the earth, holding the four winds of the earth, that </a:t>
            </a:r>
            <a:r>
              <a:rPr lang="en-US" sz="2100" b="1" dirty="0">
                <a:solidFill>
                  <a:srgbClr val="FFFF00"/>
                </a:solidFill>
                <a:latin typeface="+mj-lt"/>
              </a:rPr>
              <a:t>the wind </a:t>
            </a:r>
            <a:r>
              <a:rPr lang="en-US" sz="2100" b="1" dirty="0">
                <a:solidFill>
                  <a:schemeClr val="bg1"/>
                </a:solidFill>
                <a:latin typeface="+mj-lt"/>
              </a:rPr>
              <a:t>should not blow on the </a:t>
            </a:r>
            <a:r>
              <a:rPr lang="en-US" sz="2100" b="1" dirty="0">
                <a:solidFill>
                  <a:srgbClr val="FFFF00"/>
                </a:solidFill>
                <a:latin typeface="+mj-lt"/>
              </a:rPr>
              <a:t>earth</a:t>
            </a:r>
            <a:r>
              <a:rPr lang="en-US" sz="2100" b="1" dirty="0">
                <a:solidFill>
                  <a:schemeClr val="bg1"/>
                </a:solidFill>
                <a:latin typeface="+mj-lt"/>
              </a:rPr>
              <a:t>, on </a:t>
            </a:r>
            <a:r>
              <a:rPr lang="en-US" sz="2100" b="1" dirty="0">
                <a:solidFill>
                  <a:srgbClr val="FFFF00"/>
                </a:solidFill>
                <a:latin typeface="+mj-lt"/>
              </a:rPr>
              <a:t>the sea</a:t>
            </a:r>
            <a:r>
              <a:rPr lang="en-US" sz="2100" b="1" dirty="0">
                <a:solidFill>
                  <a:schemeClr val="bg1"/>
                </a:solidFill>
                <a:latin typeface="+mj-lt"/>
              </a:rPr>
              <a:t>, or on </a:t>
            </a:r>
            <a:r>
              <a:rPr lang="en-US" sz="2100" b="1" dirty="0">
                <a:solidFill>
                  <a:srgbClr val="FFFF00"/>
                </a:solidFill>
                <a:latin typeface="+mj-lt"/>
              </a:rPr>
              <a:t>any tree</a:t>
            </a:r>
            <a:r>
              <a:rPr lang="en-US" sz="2100" b="1" dirty="0">
                <a:solidFill>
                  <a:schemeClr val="bg1"/>
                </a:solidFill>
                <a:latin typeface="+mj-lt"/>
              </a:rPr>
              <a:t>. </a:t>
            </a:r>
          </a:p>
          <a:p>
            <a:pPr algn="just"/>
            <a:r>
              <a:rPr lang="en-US" sz="2100" b="1" dirty="0">
                <a:solidFill>
                  <a:schemeClr val="bg1"/>
                </a:solidFill>
                <a:latin typeface="+mj-lt"/>
              </a:rPr>
              <a:t>  2  Then I saw another angel ascending from the east, having the seal of the living God. And he cried with a loud voice to the four angels to whom it was granted to </a:t>
            </a:r>
            <a:r>
              <a:rPr lang="en-US" sz="2100" b="1" dirty="0">
                <a:solidFill>
                  <a:srgbClr val="FFFF00"/>
                </a:solidFill>
                <a:latin typeface="+mj-lt"/>
              </a:rPr>
              <a:t>harm the earth and the sea,</a:t>
            </a:r>
            <a:r>
              <a:rPr lang="en-US" sz="2100" b="1" dirty="0">
                <a:solidFill>
                  <a:schemeClr val="bg1"/>
                </a:solidFill>
                <a:latin typeface="+mj-lt"/>
              </a:rPr>
              <a:t> </a:t>
            </a:r>
          </a:p>
          <a:p>
            <a:pPr algn="just"/>
            <a:r>
              <a:rPr lang="en-US" sz="2100" b="1" dirty="0">
                <a:solidFill>
                  <a:schemeClr val="bg1"/>
                </a:solidFill>
                <a:latin typeface="+mj-lt"/>
              </a:rPr>
              <a:t>  3  saying, "Do not harm the earth, the sea, or the trees </a:t>
            </a:r>
            <a:r>
              <a:rPr lang="en-US" sz="2100" b="1" dirty="0">
                <a:solidFill>
                  <a:srgbClr val="FFFF00"/>
                </a:solidFill>
                <a:latin typeface="+mj-lt"/>
              </a:rPr>
              <a:t>till we have sealed the servants of our God on their foreheads</a:t>
            </a:r>
            <a:r>
              <a:rPr lang="en-US" sz="2100" b="1" dirty="0">
                <a:solidFill>
                  <a:schemeClr val="bg1"/>
                </a:solidFill>
                <a:latin typeface="+mj-lt"/>
              </a:rPr>
              <a:t>." </a:t>
            </a:r>
          </a:p>
          <a:p>
            <a:pPr algn="just"/>
            <a:r>
              <a:rPr lang="en-US" sz="2100" b="1" dirty="0">
                <a:solidFill>
                  <a:schemeClr val="bg1"/>
                </a:solidFill>
                <a:latin typeface="+mj-lt"/>
              </a:rPr>
              <a:t>  4-8  And I heard the number of those who were sealed. </a:t>
            </a:r>
            <a:r>
              <a:rPr lang="en-US" sz="2100" b="1" dirty="0">
                <a:solidFill>
                  <a:srgbClr val="FFFF00"/>
                </a:solidFill>
                <a:latin typeface="+mj-lt"/>
              </a:rPr>
              <a:t>One hundred and forty-four thousand of all the tribes of the children of Israel</a:t>
            </a:r>
            <a:r>
              <a:rPr lang="en-US" sz="2100" b="1" dirty="0">
                <a:solidFill>
                  <a:schemeClr val="bg1"/>
                </a:solidFill>
                <a:latin typeface="+mj-lt"/>
              </a:rPr>
              <a:t> were sealed: of tribe of Judah 12,000; Reuben 12,000, Gad 12,000, Asher 12,000, Naphtali 12,000, Manasseh 12,000, Simeon 12,000, Levi 12,000, Issachar 12,000, Zebulun 12.000, Joseph 12,000, Benjamin  12,000 were sealed.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5509200"/>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Question in Rev.6:17, answered this chapter</a:t>
            </a:r>
          </a:p>
          <a:p>
            <a:pPr marL="342900" indent="-342900">
              <a:buFont typeface="Arial" panose="020B0604020202020204" pitchFamily="34" charset="0"/>
              <a:buChar char="•"/>
              <a:tabLst>
                <a:tab pos="2286000" algn="l"/>
              </a:tabLst>
            </a:pPr>
            <a:r>
              <a:rPr lang="en-US" sz="2200" b="1" dirty="0">
                <a:latin typeface="+mj-lt"/>
              </a:rPr>
              <a:t>Day of His wrath has come</a:t>
            </a:r>
          </a:p>
          <a:p>
            <a:pPr marL="342900" indent="-342900">
              <a:buFont typeface="Arial" panose="020B0604020202020204" pitchFamily="34" charset="0"/>
              <a:buChar char="•"/>
              <a:tabLst>
                <a:tab pos="2286000" algn="l"/>
              </a:tabLst>
            </a:pPr>
            <a:r>
              <a:rPr lang="en-US" sz="2200" b="1" dirty="0">
                <a:latin typeface="+mj-lt"/>
              </a:rPr>
              <a:t>This wrath about to come:</a:t>
            </a:r>
          </a:p>
          <a:p>
            <a:pPr lvl="1">
              <a:tabLst>
                <a:tab pos="2286000" algn="l"/>
              </a:tabLst>
            </a:pPr>
            <a:r>
              <a:rPr lang="en-US" sz="2200" b="1" dirty="0">
                <a:latin typeface="+mj-lt"/>
              </a:rPr>
              <a:t>     - On earth</a:t>
            </a:r>
          </a:p>
          <a:p>
            <a:pPr lvl="1">
              <a:tabLst>
                <a:tab pos="2286000" algn="l"/>
              </a:tabLst>
            </a:pPr>
            <a:r>
              <a:rPr lang="en-US" sz="2200" b="1" dirty="0">
                <a:latin typeface="+mj-lt"/>
              </a:rPr>
              <a:t>     - On sea</a:t>
            </a:r>
          </a:p>
          <a:p>
            <a:pPr lvl="1">
              <a:tabLst>
                <a:tab pos="2286000" algn="l"/>
              </a:tabLst>
            </a:pPr>
            <a:r>
              <a:rPr lang="en-US" sz="2200" b="1" dirty="0">
                <a:latin typeface="+mj-lt"/>
              </a:rPr>
              <a:t>     - On any tree</a:t>
            </a:r>
          </a:p>
          <a:p>
            <a:pPr marL="342900" lvl="1" indent="-342900">
              <a:buFont typeface="Arial" panose="020B0604020202020204" pitchFamily="34" charset="0"/>
              <a:buChar char="•"/>
              <a:tabLst>
                <a:tab pos="2286000" algn="l"/>
              </a:tabLst>
            </a:pPr>
            <a:r>
              <a:rPr lang="en-US" sz="2200" b="1" dirty="0">
                <a:latin typeface="+mj-lt"/>
              </a:rPr>
              <a:t>Before His wrath comes, one thing must be done. His servants sealed on the forehead</a:t>
            </a:r>
          </a:p>
          <a:p>
            <a:pPr marL="342900" lvl="1" indent="-342900">
              <a:buFont typeface="Arial" panose="020B0604020202020204" pitchFamily="34" charset="0"/>
              <a:buChar char="•"/>
              <a:tabLst>
                <a:tab pos="2286000" algn="l"/>
              </a:tabLst>
            </a:pPr>
            <a:r>
              <a:rPr lang="en-US" sz="2200" b="1" dirty="0">
                <a:latin typeface="+mj-lt"/>
              </a:rPr>
              <a:t>The number sealed: 12,000 X 12= 144,000 </a:t>
            </a:r>
          </a:p>
          <a:p>
            <a:pPr marL="342900" lvl="1" indent="-342900">
              <a:buFont typeface="Arial" panose="020B0604020202020204" pitchFamily="34" charset="0"/>
              <a:buChar char="•"/>
              <a:tabLst>
                <a:tab pos="2286000" algn="l"/>
              </a:tabLst>
            </a:pPr>
            <a:endParaRPr lang="en-US" sz="2200" b="1" dirty="0">
              <a:latin typeface="+mj-lt"/>
            </a:endParaRPr>
          </a:p>
          <a:p>
            <a:pPr marL="342900" lvl="1" indent="-342900">
              <a:buFont typeface="Arial" panose="020B0604020202020204" pitchFamily="34" charset="0"/>
              <a:buChar char="•"/>
              <a:tabLst>
                <a:tab pos="2286000" algn="l"/>
              </a:tabLst>
            </a:pPr>
            <a:r>
              <a:rPr lang="en-US" sz="2200" b="1" dirty="0">
                <a:latin typeface="+mj-lt"/>
              </a:rPr>
              <a:t>To understand seal, read judgment of God which was about to come in Ezekiel 9:1-7</a:t>
            </a:r>
          </a:p>
          <a:p>
            <a:pPr marL="342900" lvl="1" indent="-342900">
              <a:buFont typeface="Arial" panose="020B0604020202020204" pitchFamily="34" charset="0"/>
              <a:buChar char="•"/>
              <a:tabLst>
                <a:tab pos="2286000" algn="l"/>
              </a:tabLst>
            </a:pPr>
            <a:r>
              <a:rPr lang="en-US" sz="2200" b="1" dirty="0">
                <a:latin typeface="+mj-lt"/>
              </a:rPr>
              <a:t>Is the number literal? </a:t>
            </a:r>
          </a:p>
          <a:p>
            <a:pPr lvl="1">
              <a:tabLst>
                <a:tab pos="2286000" algn="l"/>
              </a:tabLst>
            </a:pPr>
            <a:r>
              <a:rPr lang="en-US" sz="2200" b="1" dirty="0">
                <a:latin typeface="+mj-lt"/>
              </a:rPr>
              <a:t>     - Odd that same number from each tribe</a:t>
            </a:r>
          </a:p>
          <a:p>
            <a:pPr lvl="1">
              <a:tabLst>
                <a:tab pos="2286000" algn="l"/>
              </a:tabLst>
            </a:pPr>
            <a:r>
              <a:rPr lang="en-US" sz="2200" b="1" dirty="0">
                <a:latin typeface="+mj-lt"/>
              </a:rPr>
              <a:t>     - No Gentiles (in heaven-Jehovah Witnesses)</a:t>
            </a:r>
          </a:p>
          <a:p>
            <a:pPr lvl="1">
              <a:tabLst>
                <a:tab pos="2286000" algn="l"/>
              </a:tabLst>
            </a:pPr>
            <a:r>
              <a:rPr lang="en-US" sz="2200" b="1" dirty="0">
                <a:latin typeface="+mj-lt"/>
              </a:rPr>
              <a:t>     </a:t>
            </a:r>
          </a:p>
        </p:txBody>
      </p:sp>
    </p:spTree>
    <p:extLst>
      <p:ext uri="{BB962C8B-B14F-4D97-AF65-F5344CB8AC3E}">
        <p14:creationId xmlns:p14="http://schemas.microsoft.com/office/powerpoint/2010/main" val="28700901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  After these things I saw four angels standing at the four corners of the earth, holding the four winds of the earth, that </a:t>
            </a:r>
            <a:r>
              <a:rPr lang="en-US" sz="2100" b="1" dirty="0">
                <a:solidFill>
                  <a:srgbClr val="FFFF00"/>
                </a:solidFill>
                <a:latin typeface="+mj-lt"/>
              </a:rPr>
              <a:t>the wind </a:t>
            </a:r>
            <a:r>
              <a:rPr lang="en-US" sz="2100" b="1" dirty="0">
                <a:solidFill>
                  <a:schemeClr val="bg1"/>
                </a:solidFill>
                <a:latin typeface="+mj-lt"/>
              </a:rPr>
              <a:t>should not blow on the </a:t>
            </a:r>
            <a:r>
              <a:rPr lang="en-US" sz="2100" b="1" dirty="0">
                <a:solidFill>
                  <a:srgbClr val="FFFF00"/>
                </a:solidFill>
                <a:latin typeface="+mj-lt"/>
              </a:rPr>
              <a:t>earth</a:t>
            </a:r>
            <a:r>
              <a:rPr lang="en-US" sz="2100" b="1" dirty="0">
                <a:solidFill>
                  <a:schemeClr val="bg1"/>
                </a:solidFill>
                <a:latin typeface="+mj-lt"/>
              </a:rPr>
              <a:t>, on </a:t>
            </a:r>
            <a:r>
              <a:rPr lang="en-US" sz="2100" b="1" dirty="0">
                <a:solidFill>
                  <a:srgbClr val="FFFF00"/>
                </a:solidFill>
                <a:latin typeface="+mj-lt"/>
              </a:rPr>
              <a:t>the sea</a:t>
            </a:r>
            <a:r>
              <a:rPr lang="en-US" sz="2100" b="1" dirty="0">
                <a:solidFill>
                  <a:schemeClr val="bg1"/>
                </a:solidFill>
                <a:latin typeface="+mj-lt"/>
              </a:rPr>
              <a:t>, or on </a:t>
            </a:r>
            <a:r>
              <a:rPr lang="en-US" sz="2100" b="1" dirty="0">
                <a:solidFill>
                  <a:srgbClr val="FFFF00"/>
                </a:solidFill>
                <a:latin typeface="+mj-lt"/>
              </a:rPr>
              <a:t>any tree</a:t>
            </a:r>
            <a:r>
              <a:rPr lang="en-US" sz="2100" b="1" dirty="0">
                <a:solidFill>
                  <a:schemeClr val="bg1"/>
                </a:solidFill>
                <a:latin typeface="+mj-lt"/>
              </a:rPr>
              <a:t>. </a:t>
            </a:r>
          </a:p>
          <a:p>
            <a:pPr algn="just"/>
            <a:r>
              <a:rPr lang="en-US" sz="2100" b="1" dirty="0">
                <a:solidFill>
                  <a:schemeClr val="bg1"/>
                </a:solidFill>
                <a:latin typeface="+mj-lt"/>
              </a:rPr>
              <a:t>  2  Then I saw another angel ascending from the east, having the seal of the living God. And he cried with a loud voice to the four angels to whom it was granted to </a:t>
            </a:r>
            <a:r>
              <a:rPr lang="en-US" sz="2100" b="1" dirty="0">
                <a:solidFill>
                  <a:srgbClr val="FFFF00"/>
                </a:solidFill>
                <a:latin typeface="+mj-lt"/>
              </a:rPr>
              <a:t>harm the earth and the sea,</a:t>
            </a:r>
            <a:r>
              <a:rPr lang="en-US" sz="2100" b="1" dirty="0">
                <a:solidFill>
                  <a:schemeClr val="bg1"/>
                </a:solidFill>
                <a:latin typeface="+mj-lt"/>
              </a:rPr>
              <a:t> </a:t>
            </a:r>
          </a:p>
          <a:p>
            <a:pPr algn="just"/>
            <a:r>
              <a:rPr lang="en-US" sz="2100" b="1" dirty="0">
                <a:solidFill>
                  <a:schemeClr val="bg1"/>
                </a:solidFill>
                <a:latin typeface="+mj-lt"/>
              </a:rPr>
              <a:t>  3  saying, "Do not harm the earth, the sea, or the trees </a:t>
            </a:r>
            <a:r>
              <a:rPr lang="en-US" sz="2100" b="1" dirty="0">
                <a:solidFill>
                  <a:srgbClr val="FFFF00"/>
                </a:solidFill>
                <a:latin typeface="+mj-lt"/>
              </a:rPr>
              <a:t>till we have sealed the servants of our God on their foreheads</a:t>
            </a:r>
            <a:r>
              <a:rPr lang="en-US" sz="2100" b="1" dirty="0">
                <a:solidFill>
                  <a:schemeClr val="bg1"/>
                </a:solidFill>
                <a:latin typeface="+mj-lt"/>
              </a:rPr>
              <a:t>." </a:t>
            </a:r>
          </a:p>
          <a:p>
            <a:pPr algn="just"/>
            <a:r>
              <a:rPr lang="en-US" sz="2100" b="1" dirty="0">
                <a:solidFill>
                  <a:schemeClr val="bg1"/>
                </a:solidFill>
                <a:latin typeface="+mj-lt"/>
              </a:rPr>
              <a:t>  4-8  And I heard the number of those who were sealed. </a:t>
            </a:r>
            <a:r>
              <a:rPr lang="en-US" sz="2100" b="1" dirty="0">
                <a:solidFill>
                  <a:srgbClr val="FFFF00"/>
                </a:solidFill>
                <a:latin typeface="+mj-lt"/>
              </a:rPr>
              <a:t>One hundred and forty-four thousand of all the tribes of the children of Israel</a:t>
            </a:r>
            <a:r>
              <a:rPr lang="en-US" sz="2100" b="1" dirty="0">
                <a:solidFill>
                  <a:schemeClr val="bg1"/>
                </a:solidFill>
                <a:latin typeface="+mj-lt"/>
              </a:rPr>
              <a:t> were sealed: of tribe of Judah 12,000; Reuben 12,000, Gad 12,000, Asher 12,000, Naphtali 12,000, Manasseh 12,000, Simeon 12,000, Levi 12,000, Issachar 12,000, Zebulun 12.000, Joseph 12,000, Benjamin  12,000 were sealed.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5509200"/>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Question in Rev.6:17, answered this chapter</a:t>
            </a:r>
          </a:p>
          <a:p>
            <a:pPr marL="342900" indent="-342900">
              <a:buFont typeface="Arial" panose="020B0604020202020204" pitchFamily="34" charset="0"/>
              <a:buChar char="•"/>
              <a:tabLst>
                <a:tab pos="2286000" algn="l"/>
              </a:tabLst>
            </a:pPr>
            <a:r>
              <a:rPr lang="en-US" sz="2200" b="1" dirty="0">
                <a:latin typeface="+mj-lt"/>
              </a:rPr>
              <a:t>Day of His wrath has come</a:t>
            </a:r>
          </a:p>
          <a:p>
            <a:pPr marL="342900" indent="-342900">
              <a:buFont typeface="Arial" panose="020B0604020202020204" pitchFamily="34" charset="0"/>
              <a:buChar char="•"/>
              <a:tabLst>
                <a:tab pos="2286000" algn="l"/>
              </a:tabLst>
            </a:pPr>
            <a:r>
              <a:rPr lang="en-US" sz="2200" b="1" dirty="0">
                <a:latin typeface="+mj-lt"/>
              </a:rPr>
              <a:t>This wrath about to come:</a:t>
            </a:r>
          </a:p>
          <a:p>
            <a:pPr lvl="1">
              <a:tabLst>
                <a:tab pos="2286000" algn="l"/>
              </a:tabLst>
            </a:pPr>
            <a:r>
              <a:rPr lang="en-US" sz="2200" b="1" dirty="0">
                <a:latin typeface="+mj-lt"/>
              </a:rPr>
              <a:t>     - On earth</a:t>
            </a:r>
          </a:p>
          <a:p>
            <a:pPr lvl="1">
              <a:tabLst>
                <a:tab pos="2286000" algn="l"/>
              </a:tabLst>
            </a:pPr>
            <a:r>
              <a:rPr lang="en-US" sz="2200" b="1" dirty="0">
                <a:latin typeface="+mj-lt"/>
              </a:rPr>
              <a:t>     - On sea</a:t>
            </a:r>
          </a:p>
          <a:p>
            <a:pPr lvl="1">
              <a:tabLst>
                <a:tab pos="2286000" algn="l"/>
              </a:tabLst>
            </a:pPr>
            <a:r>
              <a:rPr lang="en-US" sz="2200" b="1" dirty="0">
                <a:latin typeface="+mj-lt"/>
              </a:rPr>
              <a:t>     - On any tree</a:t>
            </a:r>
          </a:p>
          <a:p>
            <a:pPr marL="342900" lvl="1" indent="-342900">
              <a:buFont typeface="Arial" panose="020B0604020202020204" pitchFamily="34" charset="0"/>
              <a:buChar char="•"/>
              <a:tabLst>
                <a:tab pos="2286000" algn="l"/>
              </a:tabLst>
            </a:pPr>
            <a:r>
              <a:rPr lang="en-US" sz="2200" b="1" dirty="0">
                <a:latin typeface="+mj-lt"/>
              </a:rPr>
              <a:t>Before His wrath comes, one thing must be done. His servants sealed on the forehead</a:t>
            </a:r>
          </a:p>
          <a:p>
            <a:pPr marL="342900" lvl="1" indent="-342900">
              <a:buFont typeface="Arial" panose="020B0604020202020204" pitchFamily="34" charset="0"/>
              <a:buChar char="•"/>
              <a:tabLst>
                <a:tab pos="2286000" algn="l"/>
              </a:tabLst>
            </a:pPr>
            <a:r>
              <a:rPr lang="en-US" sz="2200" b="1" dirty="0">
                <a:latin typeface="+mj-lt"/>
              </a:rPr>
              <a:t>The number sealed: 12,000 X 12= 144,000 </a:t>
            </a:r>
          </a:p>
          <a:p>
            <a:pPr marL="342900" lvl="1" indent="-342900">
              <a:buFont typeface="Arial" panose="020B0604020202020204" pitchFamily="34" charset="0"/>
              <a:buChar char="•"/>
              <a:tabLst>
                <a:tab pos="2286000" algn="l"/>
              </a:tabLst>
            </a:pPr>
            <a:endParaRPr lang="en-US" sz="2200" b="1" dirty="0">
              <a:latin typeface="+mj-lt"/>
            </a:endParaRPr>
          </a:p>
          <a:p>
            <a:pPr marL="342900" lvl="1" indent="-342900">
              <a:buFont typeface="Arial" panose="020B0604020202020204" pitchFamily="34" charset="0"/>
              <a:buChar char="•"/>
              <a:tabLst>
                <a:tab pos="2286000" algn="l"/>
              </a:tabLst>
            </a:pPr>
            <a:r>
              <a:rPr lang="en-US" sz="2200" b="1" dirty="0">
                <a:latin typeface="+mj-lt"/>
              </a:rPr>
              <a:t>To understand seal, read judgment of God which was about to come in Ezekiel 9:1-7</a:t>
            </a:r>
          </a:p>
          <a:p>
            <a:pPr marL="342900" lvl="1" indent="-342900">
              <a:buFont typeface="Arial" panose="020B0604020202020204" pitchFamily="34" charset="0"/>
              <a:buChar char="•"/>
              <a:tabLst>
                <a:tab pos="2286000" algn="l"/>
              </a:tabLst>
            </a:pPr>
            <a:r>
              <a:rPr lang="en-US" sz="2200" b="1" dirty="0">
                <a:latin typeface="+mj-lt"/>
              </a:rPr>
              <a:t>Is the number literal? </a:t>
            </a:r>
          </a:p>
          <a:p>
            <a:pPr lvl="1">
              <a:tabLst>
                <a:tab pos="2286000" algn="l"/>
              </a:tabLst>
            </a:pPr>
            <a:r>
              <a:rPr lang="en-US" sz="2200" b="1" dirty="0">
                <a:latin typeface="+mj-lt"/>
              </a:rPr>
              <a:t>     - Odd that same number from each tribe</a:t>
            </a:r>
          </a:p>
          <a:p>
            <a:pPr lvl="1">
              <a:tabLst>
                <a:tab pos="2286000" algn="l"/>
              </a:tabLst>
            </a:pPr>
            <a:r>
              <a:rPr lang="en-US" sz="2200" b="1" dirty="0">
                <a:latin typeface="+mj-lt"/>
              </a:rPr>
              <a:t>     - No Gentiles (in heaven-Jehovah Witnesses)</a:t>
            </a:r>
          </a:p>
          <a:p>
            <a:pPr lvl="1">
              <a:tabLst>
                <a:tab pos="2286000" algn="l"/>
              </a:tabLst>
            </a:pPr>
            <a:r>
              <a:rPr lang="en-US" sz="2200" b="1" dirty="0">
                <a:latin typeface="+mj-lt"/>
              </a:rPr>
              <a:t>     - No men (Rev. 14)</a:t>
            </a:r>
          </a:p>
        </p:txBody>
      </p:sp>
    </p:spTree>
    <p:extLst>
      <p:ext uri="{BB962C8B-B14F-4D97-AF65-F5344CB8AC3E}">
        <p14:creationId xmlns:p14="http://schemas.microsoft.com/office/powerpoint/2010/main" val="2005060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  After these things I saw four angels standing at the four corners of the earth, holding the four winds of the earth, that </a:t>
            </a:r>
            <a:r>
              <a:rPr lang="en-US" sz="2100" b="1" dirty="0">
                <a:solidFill>
                  <a:srgbClr val="FFFF00"/>
                </a:solidFill>
                <a:latin typeface="+mj-lt"/>
              </a:rPr>
              <a:t>the wind </a:t>
            </a:r>
            <a:r>
              <a:rPr lang="en-US" sz="2100" b="1" dirty="0">
                <a:solidFill>
                  <a:schemeClr val="bg1"/>
                </a:solidFill>
                <a:latin typeface="+mj-lt"/>
              </a:rPr>
              <a:t>should not blow on the </a:t>
            </a:r>
            <a:r>
              <a:rPr lang="en-US" sz="2100" b="1" dirty="0">
                <a:solidFill>
                  <a:srgbClr val="FFFF00"/>
                </a:solidFill>
                <a:latin typeface="+mj-lt"/>
              </a:rPr>
              <a:t>earth</a:t>
            </a:r>
            <a:r>
              <a:rPr lang="en-US" sz="2100" b="1" dirty="0">
                <a:solidFill>
                  <a:schemeClr val="bg1"/>
                </a:solidFill>
                <a:latin typeface="+mj-lt"/>
              </a:rPr>
              <a:t>, on </a:t>
            </a:r>
            <a:r>
              <a:rPr lang="en-US" sz="2100" b="1" dirty="0">
                <a:solidFill>
                  <a:srgbClr val="FFFF00"/>
                </a:solidFill>
                <a:latin typeface="+mj-lt"/>
              </a:rPr>
              <a:t>the sea</a:t>
            </a:r>
            <a:r>
              <a:rPr lang="en-US" sz="2100" b="1" dirty="0">
                <a:solidFill>
                  <a:schemeClr val="bg1"/>
                </a:solidFill>
                <a:latin typeface="+mj-lt"/>
              </a:rPr>
              <a:t>, or on </a:t>
            </a:r>
            <a:r>
              <a:rPr lang="en-US" sz="2100" b="1" dirty="0">
                <a:solidFill>
                  <a:srgbClr val="FFFF00"/>
                </a:solidFill>
                <a:latin typeface="+mj-lt"/>
              </a:rPr>
              <a:t>any tree</a:t>
            </a:r>
            <a:r>
              <a:rPr lang="en-US" sz="2100" b="1" dirty="0">
                <a:solidFill>
                  <a:schemeClr val="bg1"/>
                </a:solidFill>
                <a:latin typeface="+mj-lt"/>
              </a:rPr>
              <a:t>. </a:t>
            </a:r>
          </a:p>
          <a:p>
            <a:pPr algn="just"/>
            <a:r>
              <a:rPr lang="en-US" sz="2100" b="1" dirty="0">
                <a:solidFill>
                  <a:schemeClr val="bg1"/>
                </a:solidFill>
                <a:latin typeface="+mj-lt"/>
              </a:rPr>
              <a:t>  2  Then I saw another angel ascending from the east, having the seal of the living God. And he cried with a loud voice to the four angels to whom it was granted to </a:t>
            </a:r>
            <a:r>
              <a:rPr lang="en-US" sz="2100" b="1" dirty="0">
                <a:solidFill>
                  <a:srgbClr val="FFFF00"/>
                </a:solidFill>
                <a:latin typeface="+mj-lt"/>
              </a:rPr>
              <a:t>harm the earth and the sea,</a:t>
            </a:r>
            <a:r>
              <a:rPr lang="en-US" sz="2100" b="1" dirty="0">
                <a:solidFill>
                  <a:schemeClr val="bg1"/>
                </a:solidFill>
                <a:latin typeface="+mj-lt"/>
              </a:rPr>
              <a:t> </a:t>
            </a:r>
          </a:p>
          <a:p>
            <a:pPr algn="just"/>
            <a:r>
              <a:rPr lang="en-US" sz="2100" b="1" dirty="0">
                <a:solidFill>
                  <a:schemeClr val="bg1"/>
                </a:solidFill>
                <a:latin typeface="+mj-lt"/>
              </a:rPr>
              <a:t>  3  saying, "Do not harm the earth, the sea, or the trees </a:t>
            </a:r>
            <a:r>
              <a:rPr lang="en-US" sz="2100" b="1" dirty="0">
                <a:solidFill>
                  <a:srgbClr val="FFFF00"/>
                </a:solidFill>
                <a:latin typeface="+mj-lt"/>
              </a:rPr>
              <a:t>till we have sealed the servants of our God on their foreheads</a:t>
            </a:r>
            <a:r>
              <a:rPr lang="en-US" sz="2100" b="1" dirty="0">
                <a:solidFill>
                  <a:schemeClr val="bg1"/>
                </a:solidFill>
                <a:latin typeface="+mj-lt"/>
              </a:rPr>
              <a:t>." </a:t>
            </a:r>
          </a:p>
          <a:p>
            <a:pPr algn="just"/>
            <a:r>
              <a:rPr lang="en-US" sz="2100" b="1" dirty="0">
                <a:solidFill>
                  <a:schemeClr val="bg1"/>
                </a:solidFill>
                <a:latin typeface="+mj-lt"/>
              </a:rPr>
              <a:t>  4-8  And I heard the number of those who were sealed. </a:t>
            </a:r>
            <a:r>
              <a:rPr lang="en-US" sz="2100" b="1" dirty="0">
                <a:solidFill>
                  <a:srgbClr val="FFFF00"/>
                </a:solidFill>
                <a:latin typeface="+mj-lt"/>
              </a:rPr>
              <a:t>One hundred and forty-four thousand of all the tribes of the children of Israel</a:t>
            </a:r>
            <a:r>
              <a:rPr lang="en-US" sz="2100" b="1" dirty="0">
                <a:solidFill>
                  <a:schemeClr val="bg1"/>
                </a:solidFill>
                <a:latin typeface="+mj-lt"/>
              </a:rPr>
              <a:t> were sealed: of tribe of Judah 12,000; Reuben 12,000, Gad 12,000, Asher 12,000, Naphtali 12,000, Manasseh 12,000, Simeon 12,000, Levi 12,000, Issachar 12,000, Zebulun 12.000, Joseph 12,000, Benjamin  12,000 were sealed.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5847755"/>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Question in Rev.6:17, answered this chapter</a:t>
            </a:r>
          </a:p>
          <a:p>
            <a:pPr marL="342900" indent="-342900">
              <a:buFont typeface="Arial" panose="020B0604020202020204" pitchFamily="34" charset="0"/>
              <a:buChar char="•"/>
              <a:tabLst>
                <a:tab pos="2286000" algn="l"/>
              </a:tabLst>
            </a:pPr>
            <a:r>
              <a:rPr lang="en-US" sz="2200" b="1" dirty="0">
                <a:latin typeface="+mj-lt"/>
              </a:rPr>
              <a:t>Day of His wrath has come</a:t>
            </a:r>
          </a:p>
          <a:p>
            <a:pPr marL="342900" indent="-342900">
              <a:buFont typeface="Arial" panose="020B0604020202020204" pitchFamily="34" charset="0"/>
              <a:buChar char="•"/>
              <a:tabLst>
                <a:tab pos="2286000" algn="l"/>
              </a:tabLst>
            </a:pPr>
            <a:r>
              <a:rPr lang="en-US" sz="2200" b="1" dirty="0">
                <a:latin typeface="+mj-lt"/>
              </a:rPr>
              <a:t>This wrath about to come:</a:t>
            </a:r>
          </a:p>
          <a:p>
            <a:pPr lvl="1">
              <a:tabLst>
                <a:tab pos="2286000" algn="l"/>
              </a:tabLst>
            </a:pPr>
            <a:r>
              <a:rPr lang="en-US" sz="2200" b="1" dirty="0">
                <a:latin typeface="+mj-lt"/>
              </a:rPr>
              <a:t>     - On earth</a:t>
            </a:r>
          </a:p>
          <a:p>
            <a:pPr lvl="1">
              <a:tabLst>
                <a:tab pos="2286000" algn="l"/>
              </a:tabLst>
            </a:pPr>
            <a:r>
              <a:rPr lang="en-US" sz="2200" b="1" dirty="0">
                <a:latin typeface="+mj-lt"/>
              </a:rPr>
              <a:t>     - On sea</a:t>
            </a:r>
          </a:p>
          <a:p>
            <a:pPr lvl="1">
              <a:tabLst>
                <a:tab pos="2286000" algn="l"/>
              </a:tabLst>
            </a:pPr>
            <a:r>
              <a:rPr lang="en-US" sz="2200" b="1" dirty="0">
                <a:latin typeface="+mj-lt"/>
              </a:rPr>
              <a:t>     - On any tree</a:t>
            </a:r>
          </a:p>
          <a:p>
            <a:pPr marL="342900" lvl="1" indent="-342900">
              <a:buFont typeface="Arial" panose="020B0604020202020204" pitchFamily="34" charset="0"/>
              <a:buChar char="•"/>
              <a:tabLst>
                <a:tab pos="2286000" algn="l"/>
              </a:tabLst>
            </a:pPr>
            <a:r>
              <a:rPr lang="en-US" sz="2200" b="1" dirty="0">
                <a:latin typeface="+mj-lt"/>
              </a:rPr>
              <a:t>Before His wrath comes, one thing must be done. His servants sealed on the forehead</a:t>
            </a:r>
          </a:p>
          <a:p>
            <a:pPr marL="342900" lvl="1" indent="-342900">
              <a:buFont typeface="Arial" panose="020B0604020202020204" pitchFamily="34" charset="0"/>
              <a:buChar char="•"/>
              <a:tabLst>
                <a:tab pos="2286000" algn="l"/>
              </a:tabLst>
            </a:pPr>
            <a:r>
              <a:rPr lang="en-US" sz="2200" b="1" dirty="0">
                <a:latin typeface="+mj-lt"/>
              </a:rPr>
              <a:t>The number sealed: 12,000 X 12= 144,000 </a:t>
            </a:r>
          </a:p>
          <a:p>
            <a:pPr marL="342900" lvl="1" indent="-342900">
              <a:buFont typeface="Arial" panose="020B0604020202020204" pitchFamily="34" charset="0"/>
              <a:buChar char="•"/>
              <a:tabLst>
                <a:tab pos="2286000" algn="l"/>
              </a:tabLst>
            </a:pPr>
            <a:endParaRPr lang="en-US" sz="2200" b="1" dirty="0">
              <a:latin typeface="+mj-lt"/>
            </a:endParaRPr>
          </a:p>
          <a:p>
            <a:pPr marL="342900" lvl="1" indent="-342900">
              <a:buFont typeface="Arial" panose="020B0604020202020204" pitchFamily="34" charset="0"/>
              <a:buChar char="•"/>
              <a:tabLst>
                <a:tab pos="2286000" algn="l"/>
              </a:tabLst>
            </a:pPr>
            <a:r>
              <a:rPr lang="en-US" sz="2200" b="1" dirty="0">
                <a:latin typeface="+mj-lt"/>
              </a:rPr>
              <a:t>To understand seal, read judgment of God which was about to come in Ezekiel 9:1-7</a:t>
            </a:r>
          </a:p>
          <a:p>
            <a:pPr marL="342900" lvl="1" indent="-342900">
              <a:buFont typeface="Arial" panose="020B0604020202020204" pitchFamily="34" charset="0"/>
              <a:buChar char="•"/>
              <a:tabLst>
                <a:tab pos="2286000" algn="l"/>
              </a:tabLst>
            </a:pPr>
            <a:r>
              <a:rPr lang="en-US" sz="2200" b="1" dirty="0">
                <a:latin typeface="+mj-lt"/>
              </a:rPr>
              <a:t>Is the number literal? </a:t>
            </a:r>
          </a:p>
          <a:p>
            <a:pPr lvl="1">
              <a:tabLst>
                <a:tab pos="2286000" algn="l"/>
              </a:tabLst>
            </a:pPr>
            <a:r>
              <a:rPr lang="en-US" sz="2200" b="1" dirty="0">
                <a:latin typeface="+mj-lt"/>
              </a:rPr>
              <a:t>     - Odd that same number from each tribe</a:t>
            </a:r>
          </a:p>
          <a:p>
            <a:pPr lvl="1">
              <a:tabLst>
                <a:tab pos="2286000" algn="l"/>
              </a:tabLst>
            </a:pPr>
            <a:r>
              <a:rPr lang="en-US" sz="2200" b="1" dirty="0">
                <a:latin typeface="+mj-lt"/>
              </a:rPr>
              <a:t>     - No Gentiles (in heaven-Jehovah Witnesses)</a:t>
            </a:r>
          </a:p>
          <a:p>
            <a:pPr lvl="1">
              <a:tabLst>
                <a:tab pos="2286000" algn="l"/>
              </a:tabLst>
            </a:pPr>
            <a:r>
              <a:rPr lang="en-US" sz="2200" b="1" dirty="0">
                <a:latin typeface="+mj-lt"/>
              </a:rPr>
              <a:t>     - No men (Rev. 14)</a:t>
            </a:r>
          </a:p>
          <a:p>
            <a:pPr lvl="1">
              <a:tabLst>
                <a:tab pos="2286000" algn="l"/>
              </a:tabLst>
            </a:pPr>
            <a:r>
              <a:rPr lang="en-US" sz="2200" b="1" dirty="0">
                <a:latin typeface="+mj-lt"/>
              </a:rPr>
              <a:t>     - Only virgins (Rev. 14)</a:t>
            </a:r>
          </a:p>
        </p:txBody>
      </p:sp>
    </p:spTree>
    <p:extLst>
      <p:ext uri="{BB962C8B-B14F-4D97-AF65-F5344CB8AC3E}">
        <p14:creationId xmlns:p14="http://schemas.microsoft.com/office/powerpoint/2010/main" val="35824105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9  After these things I looked, and behold, </a:t>
            </a:r>
            <a:r>
              <a:rPr lang="en-US" sz="2100" b="1" dirty="0">
                <a:solidFill>
                  <a:srgbClr val="FFFF00"/>
                </a:solidFill>
                <a:latin typeface="+mj-lt"/>
              </a:rPr>
              <a:t>a great multitude</a:t>
            </a:r>
            <a:r>
              <a:rPr lang="en-US" sz="2100" b="1" dirty="0">
                <a:solidFill>
                  <a:schemeClr val="bg1"/>
                </a:solidFill>
                <a:latin typeface="+mj-lt"/>
              </a:rPr>
              <a:t> </a:t>
            </a:r>
            <a:r>
              <a:rPr lang="en-US" sz="2100" b="1" dirty="0">
                <a:solidFill>
                  <a:srgbClr val="FFFF00"/>
                </a:solidFill>
                <a:latin typeface="+mj-lt"/>
              </a:rPr>
              <a:t>which no one could number</a:t>
            </a:r>
            <a:r>
              <a:rPr lang="en-US" sz="2100" b="1" dirty="0">
                <a:solidFill>
                  <a:schemeClr val="bg1"/>
                </a:solidFill>
                <a:latin typeface="+mj-lt"/>
              </a:rPr>
              <a:t>, of all nations, tribes, peoples, and tongues, standing before the throne and before the Lamb, clothed with white robes, with palm branches in their hands, </a:t>
            </a:r>
          </a:p>
          <a:p>
            <a:pPr algn="just"/>
            <a:r>
              <a:rPr lang="en-US" sz="2100" b="1" dirty="0">
                <a:solidFill>
                  <a:schemeClr val="bg1"/>
                </a:solidFill>
                <a:latin typeface="+mj-lt"/>
              </a:rPr>
              <a:t>  10  and crying out with a loud voice, saying, "Salvation belongs to our God who sits on the throne, and to the Lamb!" </a:t>
            </a:r>
          </a:p>
          <a:p>
            <a:pPr algn="just"/>
            <a:r>
              <a:rPr lang="en-US" sz="2100" b="1" dirty="0">
                <a:solidFill>
                  <a:schemeClr val="bg1"/>
                </a:solidFill>
                <a:latin typeface="+mj-lt"/>
              </a:rPr>
              <a:t>  11  All the angels stood around the throne and the elders and the four living creatures, and fell on their faces before the throne and worshiped God, </a:t>
            </a:r>
          </a:p>
          <a:p>
            <a:pPr algn="just"/>
            <a:r>
              <a:rPr lang="en-US" sz="2100" b="1" dirty="0">
                <a:solidFill>
                  <a:schemeClr val="bg1"/>
                </a:solidFill>
                <a:latin typeface="+mj-lt"/>
              </a:rPr>
              <a:t>  12  saying: "Amen! Blessing and glory and wisdom, Thanksgiving and honor and power and might, Be to our God forever and ever. Amen." </a:t>
            </a:r>
          </a:p>
          <a:p>
            <a:pPr algn="just"/>
            <a:r>
              <a:rPr lang="en-US" sz="2100" b="1" dirty="0">
                <a:solidFill>
                  <a:schemeClr val="bg1"/>
                </a:solidFill>
                <a:latin typeface="+mj-lt"/>
              </a:rPr>
              <a:t>  13  Then one of the elders answered, saying to me, "Who are these arrayed in white robes, and where did they come from?" </a:t>
            </a: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769441"/>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He saw more than the 144,000</a:t>
            </a:r>
          </a:p>
          <a:p>
            <a:pPr marL="342900" indent="-342900">
              <a:buFont typeface="Arial" panose="020B0604020202020204" pitchFamily="34" charset="0"/>
              <a:buChar char="•"/>
              <a:tabLst>
                <a:tab pos="2286000" algn="l"/>
              </a:tabLst>
            </a:pPr>
            <a:r>
              <a:rPr lang="en-US" sz="2200" b="1" dirty="0">
                <a:latin typeface="+mj-lt"/>
              </a:rPr>
              <a:t>A great multitude no one could number</a:t>
            </a:r>
          </a:p>
        </p:txBody>
      </p:sp>
    </p:spTree>
    <p:extLst>
      <p:ext uri="{BB962C8B-B14F-4D97-AF65-F5344CB8AC3E}">
        <p14:creationId xmlns:p14="http://schemas.microsoft.com/office/powerpoint/2010/main" val="29470941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9  After these things I looked, and behold, </a:t>
            </a:r>
            <a:r>
              <a:rPr lang="en-US" sz="2100" b="1" dirty="0">
                <a:solidFill>
                  <a:srgbClr val="FFFF00"/>
                </a:solidFill>
                <a:latin typeface="+mj-lt"/>
              </a:rPr>
              <a:t>a great multitude</a:t>
            </a:r>
            <a:r>
              <a:rPr lang="en-US" sz="2100" b="1" dirty="0">
                <a:solidFill>
                  <a:schemeClr val="bg1"/>
                </a:solidFill>
                <a:latin typeface="+mj-lt"/>
              </a:rPr>
              <a:t> </a:t>
            </a:r>
            <a:r>
              <a:rPr lang="en-US" sz="2100" b="1" dirty="0">
                <a:solidFill>
                  <a:srgbClr val="FFFF00"/>
                </a:solidFill>
                <a:latin typeface="+mj-lt"/>
              </a:rPr>
              <a:t>which no one could number</a:t>
            </a:r>
            <a:r>
              <a:rPr lang="en-US" sz="2100" b="1" dirty="0">
                <a:solidFill>
                  <a:schemeClr val="bg1"/>
                </a:solidFill>
                <a:latin typeface="+mj-lt"/>
              </a:rPr>
              <a:t>, of </a:t>
            </a:r>
            <a:r>
              <a:rPr lang="en-US" sz="2100" b="1" dirty="0">
                <a:solidFill>
                  <a:srgbClr val="FFFF00"/>
                </a:solidFill>
                <a:latin typeface="+mj-lt"/>
              </a:rPr>
              <a:t>all nations, tribes, peoples, and tongues</a:t>
            </a:r>
            <a:r>
              <a:rPr lang="en-US" sz="2100" b="1" dirty="0">
                <a:solidFill>
                  <a:schemeClr val="bg1"/>
                </a:solidFill>
                <a:latin typeface="+mj-lt"/>
              </a:rPr>
              <a:t>, standing before the throne and before the Lamb, clothed with white robes, with palm branches in their hands, </a:t>
            </a:r>
          </a:p>
          <a:p>
            <a:pPr algn="just"/>
            <a:r>
              <a:rPr lang="en-US" sz="2100" b="1" dirty="0">
                <a:solidFill>
                  <a:schemeClr val="bg1"/>
                </a:solidFill>
                <a:latin typeface="+mj-lt"/>
              </a:rPr>
              <a:t>  10  and crying out with a loud voice, saying, "Salvation belongs to our God who sits on the throne, and to the Lamb!" </a:t>
            </a:r>
          </a:p>
          <a:p>
            <a:pPr algn="just"/>
            <a:r>
              <a:rPr lang="en-US" sz="2100" b="1" dirty="0">
                <a:solidFill>
                  <a:schemeClr val="bg1"/>
                </a:solidFill>
                <a:latin typeface="+mj-lt"/>
              </a:rPr>
              <a:t>  11  All the angels stood around the throne and the elders and the four living creatures, and fell on their faces before the throne and worshiped God, </a:t>
            </a:r>
          </a:p>
          <a:p>
            <a:pPr algn="just"/>
            <a:r>
              <a:rPr lang="en-US" sz="2100" b="1" dirty="0">
                <a:solidFill>
                  <a:schemeClr val="bg1"/>
                </a:solidFill>
                <a:latin typeface="+mj-lt"/>
              </a:rPr>
              <a:t>  12  saying: "Amen! Blessing and glory and wisdom, Thanksgiving and honor and power and might, Be to our God forever and ever. Amen." </a:t>
            </a:r>
          </a:p>
          <a:p>
            <a:pPr algn="just"/>
            <a:r>
              <a:rPr lang="en-US" sz="2100" b="1" dirty="0">
                <a:solidFill>
                  <a:schemeClr val="bg1"/>
                </a:solidFill>
                <a:latin typeface="+mj-lt"/>
              </a:rPr>
              <a:t>  13  Then one of the elders answered, saying to me, "Who are these arrayed in white robes, and where did they come from?" </a:t>
            </a: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1446550"/>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He saw more than the 144,000</a:t>
            </a:r>
          </a:p>
          <a:p>
            <a:pPr marL="342900" indent="-342900">
              <a:buFont typeface="Arial" panose="020B0604020202020204" pitchFamily="34" charset="0"/>
              <a:buChar char="•"/>
              <a:tabLst>
                <a:tab pos="2286000" algn="l"/>
              </a:tabLst>
            </a:pPr>
            <a:r>
              <a:rPr lang="en-US" sz="2200" b="1" dirty="0">
                <a:latin typeface="+mj-lt"/>
              </a:rPr>
              <a:t>A great multitude no one could number</a:t>
            </a:r>
          </a:p>
          <a:p>
            <a:pPr marL="342900" indent="-342900">
              <a:buFont typeface="Arial" panose="020B0604020202020204" pitchFamily="34" charset="0"/>
              <a:buChar char="•"/>
              <a:tabLst>
                <a:tab pos="2286000" algn="l"/>
              </a:tabLst>
            </a:pPr>
            <a:r>
              <a:rPr lang="en-US" sz="2200" b="1" dirty="0">
                <a:latin typeface="+mj-lt"/>
              </a:rPr>
              <a:t>From ALL nations &amp; tribes(includes the Jews)</a:t>
            </a:r>
          </a:p>
          <a:p>
            <a:pPr>
              <a:tabLst>
                <a:tab pos="2286000" algn="l"/>
              </a:tabLst>
            </a:pPr>
            <a:endParaRPr lang="en-US" sz="2200" b="1" dirty="0">
              <a:latin typeface="+mj-lt"/>
            </a:endParaRPr>
          </a:p>
        </p:txBody>
      </p:sp>
    </p:spTree>
    <p:extLst>
      <p:ext uri="{BB962C8B-B14F-4D97-AF65-F5344CB8AC3E}">
        <p14:creationId xmlns:p14="http://schemas.microsoft.com/office/powerpoint/2010/main" val="2651255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9  After these things I looked, and behold, </a:t>
            </a:r>
            <a:r>
              <a:rPr lang="en-US" sz="2100" b="1" dirty="0">
                <a:solidFill>
                  <a:srgbClr val="FFFF00"/>
                </a:solidFill>
                <a:latin typeface="+mj-lt"/>
              </a:rPr>
              <a:t>a great multitude</a:t>
            </a:r>
            <a:r>
              <a:rPr lang="en-US" sz="2100" b="1" dirty="0">
                <a:solidFill>
                  <a:schemeClr val="bg1"/>
                </a:solidFill>
                <a:latin typeface="+mj-lt"/>
              </a:rPr>
              <a:t> </a:t>
            </a:r>
            <a:r>
              <a:rPr lang="en-US" sz="2100" b="1" dirty="0">
                <a:solidFill>
                  <a:srgbClr val="FFFF00"/>
                </a:solidFill>
                <a:latin typeface="+mj-lt"/>
              </a:rPr>
              <a:t>which no one could number</a:t>
            </a:r>
            <a:r>
              <a:rPr lang="en-US" sz="2100" b="1" dirty="0">
                <a:solidFill>
                  <a:schemeClr val="bg1"/>
                </a:solidFill>
                <a:latin typeface="+mj-lt"/>
              </a:rPr>
              <a:t>, of </a:t>
            </a:r>
            <a:r>
              <a:rPr lang="en-US" sz="2100" b="1" dirty="0">
                <a:solidFill>
                  <a:srgbClr val="FFFF00"/>
                </a:solidFill>
                <a:latin typeface="+mj-lt"/>
              </a:rPr>
              <a:t>all nations, tribes, peoples, and tongues</a:t>
            </a:r>
            <a:r>
              <a:rPr lang="en-US" sz="2100" b="1" dirty="0">
                <a:solidFill>
                  <a:schemeClr val="bg1"/>
                </a:solidFill>
                <a:latin typeface="+mj-lt"/>
              </a:rPr>
              <a:t>, standing before the throne and before the Lamb, clothed with </a:t>
            </a:r>
            <a:r>
              <a:rPr lang="en-US" sz="2100" b="1" dirty="0">
                <a:solidFill>
                  <a:srgbClr val="FFFF00"/>
                </a:solidFill>
                <a:latin typeface="+mj-lt"/>
              </a:rPr>
              <a:t>white robes, with palm branches in their hands, </a:t>
            </a:r>
          </a:p>
          <a:p>
            <a:pPr algn="just"/>
            <a:r>
              <a:rPr lang="en-US" sz="2100" b="1" dirty="0">
                <a:solidFill>
                  <a:schemeClr val="bg1"/>
                </a:solidFill>
                <a:latin typeface="+mj-lt"/>
              </a:rPr>
              <a:t>  10  and crying out with a loud voice, saying, "Salvation belongs to our God who sits on the throne, and to the Lamb!" </a:t>
            </a:r>
          </a:p>
          <a:p>
            <a:pPr algn="just"/>
            <a:r>
              <a:rPr lang="en-US" sz="2100" b="1" dirty="0">
                <a:solidFill>
                  <a:schemeClr val="bg1"/>
                </a:solidFill>
                <a:latin typeface="+mj-lt"/>
              </a:rPr>
              <a:t>  11  All the angels stood around the throne and the elders and the four living creatures, and fell on their faces before the throne and worshiped God, </a:t>
            </a:r>
          </a:p>
          <a:p>
            <a:pPr algn="just"/>
            <a:r>
              <a:rPr lang="en-US" sz="2100" b="1" dirty="0">
                <a:solidFill>
                  <a:schemeClr val="bg1"/>
                </a:solidFill>
                <a:latin typeface="+mj-lt"/>
              </a:rPr>
              <a:t>  12  saying: "Amen! Blessing and glory and wisdom, Thanksgiving and honor and power and might, Be to our God forever and ever. Amen." </a:t>
            </a:r>
          </a:p>
          <a:p>
            <a:pPr algn="just"/>
            <a:r>
              <a:rPr lang="en-US" sz="2100" b="1" dirty="0">
                <a:solidFill>
                  <a:schemeClr val="bg1"/>
                </a:solidFill>
                <a:latin typeface="+mj-lt"/>
              </a:rPr>
              <a:t>  13  Then one of the elders answered, saying to me, "Who are these arrayed in white robes, and where did they come from?" </a:t>
            </a: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1446550"/>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He saw more than the 144,000</a:t>
            </a:r>
          </a:p>
          <a:p>
            <a:pPr marL="342900" indent="-342900">
              <a:buFont typeface="Arial" panose="020B0604020202020204" pitchFamily="34" charset="0"/>
              <a:buChar char="•"/>
              <a:tabLst>
                <a:tab pos="2286000" algn="l"/>
              </a:tabLst>
            </a:pPr>
            <a:r>
              <a:rPr lang="en-US" sz="2200" b="1" dirty="0">
                <a:latin typeface="+mj-lt"/>
              </a:rPr>
              <a:t>A great multitude no one could number</a:t>
            </a:r>
          </a:p>
          <a:p>
            <a:pPr marL="342900" indent="-342900">
              <a:buFont typeface="Arial" panose="020B0604020202020204" pitchFamily="34" charset="0"/>
              <a:buChar char="•"/>
              <a:tabLst>
                <a:tab pos="2286000" algn="l"/>
              </a:tabLst>
            </a:pPr>
            <a:r>
              <a:rPr lang="en-US" sz="2200" b="1" dirty="0">
                <a:latin typeface="+mj-lt"/>
              </a:rPr>
              <a:t>From ALL nations &amp; tribes (the Jews)</a:t>
            </a:r>
          </a:p>
          <a:p>
            <a:pPr marL="342900" indent="-342900">
              <a:buFont typeface="Arial" panose="020B0604020202020204" pitchFamily="34" charset="0"/>
              <a:buChar char="•"/>
              <a:tabLst>
                <a:tab pos="2286000" algn="l"/>
              </a:tabLst>
            </a:pPr>
            <a:r>
              <a:rPr lang="en-US" sz="2200" b="1" dirty="0">
                <a:latin typeface="+mj-lt"/>
              </a:rPr>
              <a:t>Clothed in white robes, hold palm branches</a:t>
            </a:r>
          </a:p>
        </p:txBody>
      </p:sp>
    </p:spTree>
    <p:extLst>
      <p:ext uri="{BB962C8B-B14F-4D97-AF65-F5344CB8AC3E}">
        <p14:creationId xmlns:p14="http://schemas.microsoft.com/office/powerpoint/2010/main" val="27309112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9  After these things I looked, and behold, </a:t>
            </a:r>
            <a:r>
              <a:rPr lang="en-US" sz="2100" b="1" dirty="0">
                <a:solidFill>
                  <a:srgbClr val="FFFF00"/>
                </a:solidFill>
                <a:latin typeface="+mj-lt"/>
              </a:rPr>
              <a:t>a great multitude</a:t>
            </a:r>
            <a:r>
              <a:rPr lang="en-US" sz="2100" b="1" dirty="0">
                <a:solidFill>
                  <a:schemeClr val="bg1"/>
                </a:solidFill>
                <a:latin typeface="+mj-lt"/>
              </a:rPr>
              <a:t> </a:t>
            </a:r>
            <a:r>
              <a:rPr lang="en-US" sz="2100" b="1" dirty="0">
                <a:solidFill>
                  <a:srgbClr val="FFFF00"/>
                </a:solidFill>
                <a:latin typeface="+mj-lt"/>
              </a:rPr>
              <a:t>which no one could number</a:t>
            </a:r>
            <a:r>
              <a:rPr lang="en-US" sz="2100" b="1" dirty="0">
                <a:solidFill>
                  <a:schemeClr val="bg1"/>
                </a:solidFill>
                <a:latin typeface="+mj-lt"/>
              </a:rPr>
              <a:t>, of </a:t>
            </a:r>
            <a:r>
              <a:rPr lang="en-US" sz="2100" b="1" dirty="0">
                <a:solidFill>
                  <a:srgbClr val="FFFF00"/>
                </a:solidFill>
                <a:latin typeface="+mj-lt"/>
              </a:rPr>
              <a:t>all nations, tribes, peoples, and tongues</a:t>
            </a:r>
            <a:r>
              <a:rPr lang="en-US" sz="2100" b="1" dirty="0">
                <a:solidFill>
                  <a:schemeClr val="bg1"/>
                </a:solidFill>
                <a:latin typeface="+mj-lt"/>
              </a:rPr>
              <a:t>, </a:t>
            </a:r>
            <a:r>
              <a:rPr lang="en-US" sz="2100" b="1" dirty="0">
                <a:solidFill>
                  <a:srgbClr val="FFFF00"/>
                </a:solidFill>
                <a:latin typeface="+mj-lt"/>
              </a:rPr>
              <a:t>standing before the throne and before the Lamb</a:t>
            </a:r>
            <a:r>
              <a:rPr lang="en-US" sz="2100" b="1" dirty="0">
                <a:solidFill>
                  <a:schemeClr val="bg1"/>
                </a:solidFill>
                <a:latin typeface="+mj-lt"/>
              </a:rPr>
              <a:t>, clothed with </a:t>
            </a:r>
            <a:r>
              <a:rPr lang="en-US" sz="2100" b="1" dirty="0">
                <a:solidFill>
                  <a:srgbClr val="FFFF00"/>
                </a:solidFill>
                <a:latin typeface="+mj-lt"/>
              </a:rPr>
              <a:t>white robes, with palm branches in their hands, </a:t>
            </a:r>
          </a:p>
          <a:p>
            <a:pPr algn="just"/>
            <a:r>
              <a:rPr lang="en-US" sz="2100" b="1" dirty="0">
                <a:solidFill>
                  <a:schemeClr val="bg1"/>
                </a:solidFill>
                <a:latin typeface="+mj-lt"/>
              </a:rPr>
              <a:t>  10  and crying out with a loud voice, saying, "Salvation belongs to our God who sits on the throne, and to the Lamb!" </a:t>
            </a:r>
          </a:p>
          <a:p>
            <a:pPr algn="just"/>
            <a:r>
              <a:rPr lang="en-US" sz="2100" b="1" dirty="0">
                <a:solidFill>
                  <a:schemeClr val="bg1"/>
                </a:solidFill>
                <a:latin typeface="+mj-lt"/>
              </a:rPr>
              <a:t>  11  All the angels stood around the throne and the elders and the four living creatures, and fell on their faces before the throne and worshiped God, </a:t>
            </a:r>
          </a:p>
          <a:p>
            <a:pPr algn="just"/>
            <a:r>
              <a:rPr lang="en-US" sz="2100" b="1" dirty="0">
                <a:solidFill>
                  <a:schemeClr val="bg1"/>
                </a:solidFill>
                <a:latin typeface="+mj-lt"/>
              </a:rPr>
              <a:t>  12  saying: "Amen! Blessing and glory and wisdom, Thanksgiving and honor and power and might, Be to our God forever and ever. Amen." </a:t>
            </a:r>
          </a:p>
          <a:p>
            <a:pPr algn="just"/>
            <a:r>
              <a:rPr lang="en-US" sz="2100" b="1" dirty="0">
                <a:solidFill>
                  <a:schemeClr val="bg1"/>
                </a:solidFill>
                <a:latin typeface="+mj-lt"/>
              </a:rPr>
              <a:t>  13  Then one of the elders answered, saying to me, "Who are these arrayed in white robes, and where did they come from?" </a:t>
            </a: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1785104"/>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He saw more than the 144,000</a:t>
            </a:r>
          </a:p>
          <a:p>
            <a:pPr marL="342900" indent="-342900">
              <a:buFont typeface="Arial" panose="020B0604020202020204" pitchFamily="34" charset="0"/>
              <a:buChar char="•"/>
              <a:tabLst>
                <a:tab pos="2286000" algn="l"/>
              </a:tabLst>
            </a:pPr>
            <a:r>
              <a:rPr lang="en-US" sz="2200" b="1" dirty="0">
                <a:latin typeface="+mj-lt"/>
              </a:rPr>
              <a:t>A great multitude no one could number</a:t>
            </a:r>
          </a:p>
          <a:p>
            <a:pPr marL="342900" indent="-342900">
              <a:buFont typeface="Arial" panose="020B0604020202020204" pitchFamily="34" charset="0"/>
              <a:buChar char="•"/>
              <a:tabLst>
                <a:tab pos="2286000" algn="l"/>
              </a:tabLst>
            </a:pPr>
            <a:r>
              <a:rPr lang="en-US" sz="2200" b="1" dirty="0">
                <a:latin typeface="+mj-lt"/>
              </a:rPr>
              <a:t>From ALL nations &amp; tribes (the Jews)</a:t>
            </a:r>
          </a:p>
          <a:p>
            <a:pPr marL="342900" indent="-342900">
              <a:buFont typeface="Arial" panose="020B0604020202020204" pitchFamily="34" charset="0"/>
              <a:buChar char="•"/>
              <a:tabLst>
                <a:tab pos="2286000" algn="l"/>
              </a:tabLst>
            </a:pPr>
            <a:r>
              <a:rPr lang="en-US" sz="2200" b="1" dirty="0">
                <a:latin typeface="+mj-lt"/>
              </a:rPr>
              <a:t>Clothed in white robes, hold palm branches</a:t>
            </a:r>
          </a:p>
          <a:p>
            <a:pPr marL="342900" indent="-342900">
              <a:buFont typeface="Arial" panose="020B0604020202020204" pitchFamily="34" charset="0"/>
              <a:buChar char="•"/>
              <a:tabLst>
                <a:tab pos="2286000" algn="l"/>
              </a:tabLst>
            </a:pPr>
            <a:r>
              <a:rPr lang="en-US" sz="2200" b="1" dirty="0">
                <a:latin typeface="+mj-lt"/>
              </a:rPr>
              <a:t>They now stand before the throne of </a:t>
            </a:r>
            <a:r>
              <a:rPr lang="en-US" sz="2200" b="1" dirty="0" err="1">
                <a:latin typeface="+mj-lt"/>
              </a:rPr>
              <a:t>ch.</a:t>
            </a:r>
            <a:r>
              <a:rPr lang="en-US" sz="2200" b="1" dirty="0">
                <a:latin typeface="+mj-lt"/>
              </a:rPr>
              <a:t> 4</a:t>
            </a:r>
          </a:p>
        </p:txBody>
      </p:sp>
    </p:spTree>
    <p:extLst>
      <p:ext uri="{BB962C8B-B14F-4D97-AF65-F5344CB8AC3E}">
        <p14:creationId xmlns:p14="http://schemas.microsoft.com/office/powerpoint/2010/main" val="41725815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9  After these things I looked, and behold, </a:t>
            </a:r>
            <a:r>
              <a:rPr lang="en-US" sz="2100" b="1" dirty="0">
                <a:solidFill>
                  <a:srgbClr val="FFFF00"/>
                </a:solidFill>
                <a:latin typeface="+mj-lt"/>
              </a:rPr>
              <a:t>a great multitude</a:t>
            </a:r>
            <a:r>
              <a:rPr lang="en-US" sz="2100" b="1" dirty="0">
                <a:solidFill>
                  <a:schemeClr val="bg1"/>
                </a:solidFill>
                <a:latin typeface="+mj-lt"/>
              </a:rPr>
              <a:t> </a:t>
            </a:r>
            <a:r>
              <a:rPr lang="en-US" sz="2100" b="1" dirty="0">
                <a:solidFill>
                  <a:srgbClr val="FFFF00"/>
                </a:solidFill>
                <a:latin typeface="+mj-lt"/>
              </a:rPr>
              <a:t>which no one could number</a:t>
            </a:r>
            <a:r>
              <a:rPr lang="en-US" sz="2100" b="1" dirty="0">
                <a:solidFill>
                  <a:schemeClr val="bg1"/>
                </a:solidFill>
                <a:latin typeface="+mj-lt"/>
              </a:rPr>
              <a:t>, of </a:t>
            </a:r>
            <a:r>
              <a:rPr lang="en-US" sz="2100" b="1" dirty="0">
                <a:solidFill>
                  <a:srgbClr val="FFFF00"/>
                </a:solidFill>
                <a:latin typeface="+mj-lt"/>
              </a:rPr>
              <a:t>all nations, tribes, peoples, and tongues</a:t>
            </a:r>
            <a:r>
              <a:rPr lang="en-US" sz="2100" b="1" dirty="0">
                <a:solidFill>
                  <a:schemeClr val="bg1"/>
                </a:solidFill>
                <a:latin typeface="+mj-lt"/>
              </a:rPr>
              <a:t>, </a:t>
            </a:r>
            <a:r>
              <a:rPr lang="en-US" sz="2100" b="1" dirty="0">
                <a:solidFill>
                  <a:srgbClr val="FFFF00"/>
                </a:solidFill>
                <a:latin typeface="+mj-lt"/>
              </a:rPr>
              <a:t>standing before the throne and before the Lamb</a:t>
            </a:r>
            <a:r>
              <a:rPr lang="en-US" sz="2100" b="1" dirty="0">
                <a:solidFill>
                  <a:schemeClr val="bg1"/>
                </a:solidFill>
                <a:latin typeface="+mj-lt"/>
              </a:rPr>
              <a:t>, clothed with </a:t>
            </a:r>
            <a:r>
              <a:rPr lang="en-US" sz="2100" b="1" dirty="0">
                <a:solidFill>
                  <a:srgbClr val="FFFF00"/>
                </a:solidFill>
                <a:latin typeface="+mj-lt"/>
              </a:rPr>
              <a:t>white robes, with palm branches in their hands, </a:t>
            </a:r>
          </a:p>
          <a:p>
            <a:pPr algn="just"/>
            <a:r>
              <a:rPr lang="en-US" sz="2100" b="1" dirty="0">
                <a:solidFill>
                  <a:schemeClr val="bg1"/>
                </a:solidFill>
                <a:latin typeface="+mj-lt"/>
              </a:rPr>
              <a:t>  10  and </a:t>
            </a:r>
            <a:r>
              <a:rPr lang="en-US" sz="2100" b="1" dirty="0">
                <a:solidFill>
                  <a:srgbClr val="FFFF00"/>
                </a:solidFill>
                <a:latin typeface="+mj-lt"/>
              </a:rPr>
              <a:t>crying out</a:t>
            </a:r>
            <a:r>
              <a:rPr lang="en-US" sz="2100" b="1" dirty="0">
                <a:solidFill>
                  <a:schemeClr val="bg1"/>
                </a:solidFill>
                <a:latin typeface="+mj-lt"/>
              </a:rPr>
              <a:t> with a loud voice, saying, "</a:t>
            </a:r>
            <a:r>
              <a:rPr lang="en-US" sz="2100" b="1" dirty="0">
                <a:solidFill>
                  <a:srgbClr val="FFFF00"/>
                </a:solidFill>
                <a:latin typeface="+mj-lt"/>
              </a:rPr>
              <a:t>Salvation belongs to our God who sits on the throne, and to the Lamb</a:t>
            </a:r>
            <a:r>
              <a:rPr lang="en-US" sz="2100" b="1" dirty="0">
                <a:solidFill>
                  <a:schemeClr val="bg1"/>
                </a:solidFill>
                <a:latin typeface="+mj-lt"/>
              </a:rPr>
              <a:t>!" </a:t>
            </a:r>
          </a:p>
          <a:p>
            <a:pPr algn="just"/>
            <a:r>
              <a:rPr lang="en-US" sz="2100" b="1" dirty="0">
                <a:solidFill>
                  <a:schemeClr val="bg1"/>
                </a:solidFill>
                <a:latin typeface="+mj-lt"/>
              </a:rPr>
              <a:t>  11  All the angels stood around the throne and the elders and the four living creatures, and fell on their faces before the throne and worshiped God, </a:t>
            </a:r>
          </a:p>
          <a:p>
            <a:pPr algn="just"/>
            <a:r>
              <a:rPr lang="en-US" sz="2100" b="1" dirty="0">
                <a:solidFill>
                  <a:schemeClr val="bg1"/>
                </a:solidFill>
                <a:latin typeface="+mj-lt"/>
              </a:rPr>
              <a:t>  12  saying: "Amen! Blessing and glory and wisdom, Thanksgiving and honor and power and might, Be to our God forever and ever. Amen." </a:t>
            </a:r>
          </a:p>
          <a:p>
            <a:pPr algn="just"/>
            <a:r>
              <a:rPr lang="en-US" sz="2100" b="1" dirty="0">
                <a:solidFill>
                  <a:schemeClr val="bg1"/>
                </a:solidFill>
                <a:latin typeface="+mj-lt"/>
              </a:rPr>
              <a:t>  13  Then one of the elders answered, saying to me, "Who are these arrayed in white robes, and where did they come from?" </a:t>
            </a: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2462213"/>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He saw more than the 144,000</a:t>
            </a:r>
          </a:p>
          <a:p>
            <a:pPr marL="342900" indent="-342900">
              <a:buFont typeface="Arial" panose="020B0604020202020204" pitchFamily="34" charset="0"/>
              <a:buChar char="•"/>
              <a:tabLst>
                <a:tab pos="2286000" algn="l"/>
              </a:tabLst>
            </a:pPr>
            <a:r>
              <a:rPr lang="en-US" sz="2200" b="1" dirty="0">
                <a:latin typeface="+mj-lt"/>
              </a:rPr>
              <a:t>A great multitude no one could number</a:t>
            </a:r>
          </a:p>
          <a:p>
            <a:pPr marL="342900" indent="-342900">
              <a:buFont typeface="Arial" panose="020B0604020202020204" pitchFamily="34" charset="0"/>
              <a:buChar char="•"/>
              <a:tabLst>
                <a:tab pos="2286000" algn="l"/>
              </a:tabLst>
            </a:pPr>
            <a:r>
              <a:rPr lang="en-US" sz="2200" b="1" dirty="0">
                <a:latin typeface="+mj-lt"/>
              </a:rPr>
              <a:t>From ALL nations &amp; tribes (the Jews)</a:t>
            </a:r>
          </a:p>
          <a:p>
            <a:pPr marL="342900" indent="-342900">
              <a:buFont typeface="Arial" panose="020B0604020202020204" pitchFamily="34" charset="0"/>
              <a:buChar char="•"/>
              <a:tabLst>
                <a:tab pos="2286000" algn="l"/>
              </a:tabLst>
            </a:pPr>
            <a:r>
              <a:rPr lang="en-US" sz="2200" b="1" dirty="0">
                <a:latin typeface="+mj-lt"/>
              </a:rPr>
              <a:t>Clothed in white robes, hold palm branches</a:t>
            </a:r>
          </a:p>
          <a:p>
            <a:pPr marL="342900" indent="-342900">
              <a:buFont typeface="Arial" panose="020B0604020202020204" pitchFamily="34" charset="0"/>
              <a:buChar char="•"/>
              <a:tabLst>
                <a:tab pos="2286000" algn="l"/>
              </a:tabLst>
            </a:pPr>
            <a:r>
              <a:rPr lang="en-US" sz="2200" b="1" dirty="0">
                <a:latin typeface="+mj-lt"/>
              </a:rPr>
              <a:t>They now stand before the throne of </a:t>
            </a:r>
            <a:r>
              <a:rPr lang="en-US" sz="2200" b="1" dirty="0" err="1">
                <a:latin typeface="+mj-lt"/>
              </a:rPr>
              <a:t>ch.</a:t>
            </a:r>
            <a:r>
              <a:rPr lang="en-US" sz="2200" b="1" dirty="0">
                <a:latin typeface="+mj-lt"/>
              </a:rPr>
              <a:t> 4</a:t>
            </a:r>
          </a:p>
          <a:p>
            <a:pPr marL="342900" indent="-342900">
              <a:buFont typeface="Arial" panose="020B0604020202020204" pitchFamily="34" charset="0"/>
              <a:buChar char="•"/>
              <a:tabLst>
                <a:tab pos="2286000" algn="l"/>
              </a:tabLst>
            </a:pPr>
            <a:r>
              <a:rPr lang="en-US" sz="2200" b="1" dirty="0">
                <a:latin typeface="+mj-lt"/>
              </a:rPr>
              <a:t>They are crying out</a:t>
            </a:r>
          </a:p>
          <a:p>
            <a:pPr marL="342900" indent="-342900">
              <a:buFont typeface="Arial" panose="020B0604020202020204" pitchFamily="34" charset="0"/>
              <a:buChar char="•"/>
              <a:tabLst>
                <a:tab pos="2286000" algn="l"/>
              </a:tabLst>
            </a:pPr>
            <a:r>
              <a:rPr lang="en-US" sz="2200" b="1" dirty="0">
                <a:latin typeface="+mj-lt"/>
              </a:rPr>
              <a:t>Salvation belongs to God on throne &amp; Lamb</a:t>
            </a:r>
          </a:p>
        </p:txBody>
      </p:sp>
    </p:spTree>
    <p:extLst>
      <p:ext uri="{BB962C8B-B14F-4D97-AF65-F5344CB8AC3E}">
        <p14:creationId xmlns:p14="http://schemas.microsoft.com/office/powerpoint/2010/main" val="1785010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6307015" y="1352183"/>
            <a:ext cx="5451232" cy="4524315"/>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a:t>
            </a:r>
            <a:r>
              <a:rPr lang="en-US" sz="2400" b="1" dirty="0">
                <a:solidFill>
                  <a:srgbClr val="FFFF00"/>
                </a:solidFill>
                <a:latin typeface="+mj-lt"/>
              </a:rPr>
              <a:t> The REVELATION of Jesus Christ, </a:t>
            </a:r>
            <a:r>
              <a:rPr lang="en-US" sz="2400" b="1" dirty="0">
                <a:solidFill>
                  <a:schemeClr val="bg1"/>
                </a:solidFill>
                <a:latin typeface="+mj-lt"/>
              </a:rPr>
              <a:t>which God gave Him to show His servants—things which must shortly take place. And He sent and signified it by His angel to His servant John, </a:t>
            </a:r>
          </a:p>
          <a:p>
            <a:pPr algn="just"/>
            <a:r>
              <a:rPr lang="en-US" sz="2400" b="1" dirty="0">
                <a:solidFill>
                  <a:schemeClr val="bg1"/>
                </a:solidFill>
                <a:latin typeface="+mj-lt"/>
              </a:rPr>
              <a:t>  2  who bore witness to the word of God, and to the testimony of Jesus Christ, to all things that he saw. </a:t>
            </a:r>
          </a:p>
          <a:p>
            <a:pPr algn="just"/>
            <a:r>
              <a:rPr lang="en-US" sz="2400" b="1" dirty="0">
                <a:solidFill>
                  <a:schemeClr val="bg1"/>
                </a:solidFill>
                <a:latin typeface="+mj-lt"/>
              </a:rPr>
              <a:t>  3  Blessed is he who reads and those who hear the words of this prophecy, and keep those things which are written in it; for the time is near</a:t>
            </a:r>
            <a:r>
              <a:rPr lang="en-US" sz="2400" dirty="0">
                <a:solidFill>
                  <a:srgbClr val="FFFF00"/>
                </a:solidFill>
                <a:latin typeface="+mj-lt"/>
              </a:rPr>
              <a:t>. </a:t>
            </a:r>
          </a:p>
        </p:txBody>
      </p:sp>
      <p:sp>
        <p:nvSpPr>
          <p:cNvPr id="4" name="TextBox 3">
            <a:extLst>
              <a:ext uri="{FF2B5EF4-FFF2-40B4-BE49-F238E27FC236}">
                <a16:creationId xmlns:a16="http://schemas.microsoft.com/office/drawing/2014/main" id="{8A9A8B68-64BE-42D5-83F3-1469D4940189}"/>
              </a:ext>
            </a:extLst>
          </p:cNvPr>
          <p:cNvSpPr txBox="1"/>
          <p:nvPr/>
        </p:nvSpPr>
        <p:spPr>
          <a:xfrm>
            <a:off x="515816" y="1477109"/>
            <a:ext cx="5662246" cy="523220"/>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latin typeface="+mj-lt"/>
              </a:rPr>
              <a:t>It is a REVELATION</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325760"/>
            <a:ext cx="11383108" cy="769441"/>
          </a:xfrm>
          <a:prstGeom prst="rect">
            <a:avLst/>
          </a:prstGeom>
          <a:noFill/>
        </p:spPr>
        <p:txBody>
          <a:bodyPr wrap="square" rtlCol="0">
            <a:spAutoFit/>
          </a:bodyPr>
          <a:lstStyle/>
          <a:p>
            <a:pPr algn="ctr"/>
            <a:r>
              <a:rPr lang="en-US" sz="4400" b="1" dirty="0">
                <a:latin typeface="+mj-lt"/>
              </a:rPr>
              <a:t>Four Keys to Understand the Book</a:t>
            </a:r>
          </a:p>
        </p:txBody>
      </p:sp>
    </p:spTree>
    <p:extLst>
      <p:ext uri="{BB962C8B-B14F-4D97-AF65-F5344CB8AC3E}">
        <p14:creationId xmlns:p14="http://schemas.microsoft.com/office/powerpoint/2010/main" val="8691326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9  After these things I looked, and behold, </a:t>
            </a:r>
            <a:r>
              <a:rPr lang="en-US" sz="2100" b="1" dirty="0">
                <a:solidFill>
                  <a:srgbClr val="FFFF00"/>
                </a:solidFill>
                <a:latin typeface="+mj-lt"/>
              </a:rPr>
              <a:t>a great multitude</a:t>
            </a:r>
            <a:r>
              <a:rPr lang="en-US" sz="2100" b="1" dirty="0">
                <a:solidFill>
                  <a:schemeClr val="bg1"/>
                </a:solidFill>
                <a:latin typeface="+mj-lt"/>
              </a:rPr>
              <a:t> </a:t>
            </a:r>
            <a:r>
              <a:rPr lang="en-US" sz="2100" b="1" dirty="0">
                <a:solidFill>
                  <a:srgbClr val="FFFF00"/>
                </a:solidFill>
                <a:latin typeface="+mj-lt"/>
              </a:rPr>
              <a:t>which no one could number</a:t>
            </a:r>
            <a:r>
              <a:rPr lang="en-US" sz="2100" b="1" dirty="0">
                <a:solidFill>
                  <a:schemeClr val="bg1"/>
                </a:solidFill>
                <a:latin typeface="+mj-lt"/>
              </a:rPr>
              <a:t>, of </a:t>
            </a:r>
            <a:r>
              <a:rPr lang="en-US" sz="2100" b="1" dirty="0">
                <a:solidFill>
                  <a:srgbClr val="FFFF00"/>
                </a:solidFill>
                <a:latin typeface="+mj-lt"/>
              </a:rPr>
              <a:t>all nations, tribes, peoples, and tongues</a:t>
            </a:r>
            <a:r>
              <a:rPr lang="en-US" sz="2100" b="1" dirty="0">
                <a:solidFill>
                  <a:schemeClr val="bg1"/>
                </a:solidFill>
                <a:latin typeface="+mj-lt"/>
              </a:rPr>
              <a:t>, </a:t>
            </a:r>
            <a:r>
              <a:rPr lang="en-US" sz="2100" b="1" dirty="0">
                <a:solidFill>
                  <a:srgbClr val="FFFF00"/>
                </a:solidFill>
                <a:latin typeface="+mj-lt"/>
              </a:rPr>
              <a:t>standing before the throne and before the Lamb</a:t>
            </a:r>
            <a:r>
              <a:rPr lang="en-US" sz="2100" b="1" dirty="0">
                <a:solidFill>
                  <a:schemeClr val="bg1"/>
                </a:solidFill>
                <a:latin typeface="+mj-lt"/>
              </a:rPr>
              <a:t>, clothed with </a:t>
            </a:r>
            <a:r>
              <a:rPr lang="en-US" sz="2100" b="1" dirty="0">
                <a:solidFill>
                  <a:srgbClr val="FFFF00"/>
                </a:solidFill>
                <a:latin typeface="+mj-lt"/>
              </a:rPr>
              <a:t>white robes, with palm branches in their hands, </a:t>
            </a:r>
          </a:p>
          <a:p>
            <a:pPr algn="just"/>
            <a:r>
              <a:rPr lang="en-US" sz="2100" b="1" dirty="0">
                <a:solidFill>
                  <a:schemeClr val="bg1"/>
                </a:solidFill>
                <a:latin typeface="+mj-lt"/>
              </a:rPr>
              <a:t>  10  and </a:t>
            </a:r>
            <a:r>
              <a:rPr lang="en-US" sz="2100" b="1" dirty="0">
                <a:solidFill>
                  <a:srgbClr val="FFFF00"/>
                </a:solidFill>
                <a:latin typeface="+mj-lt"/>
              </a:rPr>
              <a:t>crying out</a:t>
            </a:r>
            <a:r>
              <a:rPr lang="en-US" sz="2100" b="1" dirty="0">
                <a:solidFill>
                  <a:schemeClr val="bg1"/>
                </a:solidFill>
                <a:latin typeface="+mj-lt"/>
              </a:rPr>
              <a:t> with a loud voice, saying, "</a:t>
            </a:r>
            <a:r>
              <a:rPr lang="en-US" sz="2100" b="1" dirty="0">
                <a:solidFill>
                  <a:srgbClr val="FFFF00"/>
                </a:solidFill>
                <a:latin typeface="+mj-lt"/>
              </a:rPr>
              <a:t>Salvation belongs to our God who sits on the throne, and to the Lamb</a:t>
            </a:r>
            <a:r>
              <a:rPr lang="en-US" sz="2100" b="1" dirty="0">
                <a:solidFill>
                  <a:schemeClr val="bg1"/>
                </a:solidFill>
                <a:latin typeface="+mj-lt"/>
              </a:rPr>
              <a:t>!" </a:t>
            </a:r>
          </a:p>
          <a:p>
            <a:pPr algn="just"/>
            <a:r>
              <a:rPr lang="en-US" sz="2100" b="1" dirty="0">
                <a:solidFill>
                  <a:schemeClr val="bg1"/>
                </a:solidFill>
                <a:latin typeface="+mj-lt"/>
              </a:rPr>
              <a:t>  11  </a:t>
            </a:r>
            <a:r>
              <a:rPr lang="en-US" sz="2100" b="1" dirty="0">
                <a:solidFill>
                  <a:srgbClr val="FFFF00"/>
                </a:solidFill>
                <a:latin typeface="+mj-lt"/>
              </a:rPr>
              <a:t>All the angels </a:t>
            </a:r>
            <a:r>
              <a:rPr lang="en-US" sz="2100" b="1" dirty="0">
                <a:solidFill>
                  <a:schemeClr val="bg1"/>
                </a:solidFill>
                <a:latin typeface="+mj-lt"/>
              </a:rPr>
              <a:t>stood around the throne and the elders and the four living creatures, and fell on their faces before the throne and worshiped God, </a:t>
            </a:r>
          </a:p>
          <a:p>
            <a:pPr algn="just"/>
            <a:r>
              <a:rPr lang="en-US" sz="2100" b="1" dirty="0">
                <a:solidFill>
                  <a:schemeClr val="bg1"/>
                </a:solidFill>
                <a:latin typeface="+mj-lt"/>
              </a:rPr>
              <a:t>  12  saying: "Amen! Blessing and glory and wisdom, Thanksgiving and honor and power and might, Be to our God forever and ever. Amen." </a:t>
            </a:r>
          </a:p>
          <a:p>
            <a:pPr algn="just"/>
            <a:r>
              <a:rPr lang="en-US" sz="2100" b="1" dirty="0">
                <a:solidFill>
                  <a:schemeClr val="bg1"/>
                </a:solidFill>
                <a:latin typeface="+mj-lt"/>
              </a:rPr>
              <a:t>  13  Then one of the elders answered, saying to me, "Who are these arrayed in white robes, and where did they come from?" </a:t>
            </a: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2800767"/>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He saw more than the 144,000</a:t>
            </a:r>
          </a:p>
          <a:p>
            <a:pPr marL="342900" indent="-342900">
              <a:buFont typeface="Arial" panose="020B0604020202020204" pitchFamily="34" charset="0"/>
              <a:buChar char="•"/>
              <a:tabLst>
                <a:tab pos="2286000" algn="l"/>
              </a:tabLst>
            </a:pPr>
            <a:r>
              <a:rPr lang="en-US" sz="2200" b="1" dirty="0">
                <a:latin typeface="+mj-lt"/>
              </a:rPr>
              <a:t>A great multitude no one could number</a:t>
            </a:r>
          </a:p>
          <a:p>
            <a:pPr marL="342900" indent="-342900">
              <a:buFont typeface="Arial" panose="020B0604020202020204" pitchFamily="34" charset="0"/>
              <a:buChar char="•"/>
              <a:tabLst>
                <a:tab pos="2286000" algn="l"/>
              </a:tabLst>
            </a:pPr>
            <a:r>
              <a:rPr lang="en-US" sz="2200" b="1" dirty="0">
                <a:latin typeface="+mj-lt"/>
              </a:rPr>
              <a:t>From ALL nations &amp; tribes (the Jews)</a:t>
            </a:r>
          </a:p>
          <a:p>
            <a:pPr marL="342900" indent="-342900">
              <a:buFont typeface="Arial" panose="020B0604020202020204" pitchFamily="34" charset="0"/>
              <a:buChar char="•"/>
              <a:tabLst>
                <a:tab pos="2286000" algn="l"/>
              </a:tabLst>
            </a:pPr>
            <a:r>
              <a:rPr lang="en-US" sz="2200" b="1" dirty="0">
                <a:latin typeface="+mj-lt"/>
              </a:rPr>
              <a:t>Clothed in white robes, hold palm branches</a:t>
            </a:r>
          </a:p>
          <a:p>
            <a:pPr marL="342900" indent="-342900">
              <a:buFont typeface="Arial" panose="020B0604020202020204" pitchFamily="34" charset="0"/>
              <a:buChar char="•"/>
              <a:tabLst>
                <a:tab pos="2286000" algn="l"/>
              </a:tabLst>
            </a:pPr>
            <a:r>
              <a:rPr lang="en-US" sz="2200" b="1" dirty="0">
                <a:latin typeface="+mj-lt"/>
              </a:rPr>
              <a:t>They now stand before the throne of </a:t>
            </a:r>
            <a:r>
              <a:rPr lang="en-US" sz="2200" b="1" dirty="0" err="1">
                <a:latin typeface="+mj-lt"/>
              </a:rPr>
              <a:t>ch.</a:t>
            </a:r>
            <a:r>
              <a:rPr lang="en-US" sz="2200" b="1" dirty="0">
                <a:latin typeface="+mj-lt"/>
              </a:rPr>
              <a:t> 4</a:t>
            </a:r>
          </a:p>
          <a:p>
            <a:pPr marL="342900" indent="-342900">
              <a:buFont typeface="Arial" panose="020B0604020202020204" pitchFamily="34" charset="0"/>
              <a:buChar char="•"/>
              <a:tabLst>
                <a:tab pos="2286000" algn="l"/>
              </a:tabLst>
            </a:pPr>
            <a:r>
              <a:rPr lang="en-US" sz="2200" b="1" dirty="0">
                <a:latin typeface="+mj-lt"/>
              </a:rPr>
              <a:t>They are crying out</a:t>
            </a:r>
          </a:p>
          <a:p>
            <a:pPr marL="342900" indent="-342900">
              <a:buFont typeface="Arial" panose="020B0604020202020204" pitchFamily="34" charset="0"/>
              <a:buChar char="•"/>
              <a:tabLst>
                <a:tab pos="2286000" algn="l"/>
              </a:tabLst>
            </a:pPr>
            <a:r>
              <a:rPr lang="en-US" sz="2200" b="1" dirty="0">
                <a:latin typeface="+mj-lt"/>
              </a:rPr>
              <a:t>Salvation belongs to God on throne &amp; Lamb</a:t>
            </a:r>
          </a:p>
          <a:p>
            <a:pPr marL="342900" indent="-342900">
              <a:buFont typeface="Arial" panose="020B0604020202020204" pitchFamily="34" charset="0"/>
              <a:buChar char="•"/>
              <a:tabLst>
                <a:tab pos="2286000" algn="l"/>
              </a:tabLst>
            </a:pPr>
            <a:r>
              <a:rPr lang="en-US" sz="2200" b="1" dirty="0">
                <a:latin typeface="+mj-lt"/>
              </a:rPr>
              <a:t>All the angels fall down before throne</a:t>
            </a:r>
          </a:p>
        </p:txBody>
      </p:sp>
    </p:spTree>
    <p:extLst>
      <p:ext uri="{BB962C8B-B14F-4D97-AF65-F5344CB8AC3E}">
        <p14:creationId xmlns:p14="http://schemas.microsoft.com/office/powerpoint/2010/main" val="30925612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9  After these things I looked, and behold, </a:t>
            </a:r>
            <a:r>
              <a:rPr lang="en-US" sz="2100" b="1" dirty="0">
                <a:solidFill>
                  <a:srgbClr val="FFFF00"/>
                </a:solidFill>
                <a:latin typeface="+mj-lt"/>
              </a:rPr>
              <a:t>a great multitude</a:t>
            </a:r>
            <a:r>
              <a:rPr lang="en-US" sz="2100" b="1" dirty="0">
                <a:solidFill>
                  <a:schemeClr val="bg1"/>
                </a:solidFill>
                <a:latin typeface="+mj-lt"/>
              </a:rPr>
              <a:t> </a:t>
            </a:r>
            <a:r>
              <a:rPr lang="en-US" sz="2100" b="1" dirty="0">
                <a:solidFill>
                  <a:srgbClr val="FFFF00"/>
                </a:solidFill>
                <a:latin typeface="+mj-lt"/>
              </a:rPr>
              <a:t>which no one could number</a:t>
            </a:r>
            <a:r>
              <a:rPr lang="en-US" sz="2100" b="1" dirty="0">
                <a:solidFill>
                  <a:schemeClr val="bg1"/>
                </a:solidFill>
                <a:latin typeface="+mj-lt"/>
              </a:rPr>
              <a:t>, of </a:t>
            </a:r>
            <a:r>
              <a:rPr lang="en-US" sz="2100" b="1" dirty="0">
                <a:solidFill>
                  <a:srgbClr val="FFFF00"/>
                </a:solidFill>
                <a:latin typeface="+mj-lt"/>
              </a:rPr>
              <a:t>all nations, tribes, peoples, and tongues</a:t>
            </a:r>
            <a:r>
              <a:rPr lang="en-US" sz="2100" b="1" dirty="0">
                <a:solidFill>
                  <a:schemeClr val="bg1"/>
                </a:solidFill>
                <a:latin typeface="+mj-lt"/>
              </a:rPr>
              <a:t>, </a:t>
            </a:r>
            <a:r>
              <a:rPr lang="en-US" sz="2100" b="1" dirty="0">
                <a:solidFill>
                  <a:srgbClr val="FFFF00"/>
                </a:solidFill>
                <a:latin typeface="+mj-lt"/>
              </a:rPr>
              <a:t>standing before the throne and before the Lamb</a:t>
            </a:r>
            <a:r>
              <a:rPr lang="en-US" sz="2100" b="1" dirty="0">
                <a:solidFill>
                  <a:schemeClr val="bg1"/>
                </a:solidFill>
                <a:latin typeface="+mj-lt"/>
              </a:rPr>
              <a:t>, clothed with </a:t>
            </a:r>
            <a:r>
              <a:rPr lang="en-US" sz="2100" b="1" dirty="0">
                <a:solidFill>
                  <a:srgbClr val="FFFF00"/>
                </a:solidFill>
                <a:latin typeface="+mj-lt"/>
              </a:rPr>
              <a:t>white robes, with palm branches in their hands, </a:t>
            </a:r>
          </a:p>
          <a:p>
            <a:pPr algn="just"/>
            <a:r>
              <a:rPr lang="en-US" sz="2100" b="1" dirty="0">
                <a:solidFill>
                  <a:schemeClr val="bg1"/>
                </a:solidFill>
                <a:latin typeface="+mj-lt"/>
              </a:rPr>
              <a:t>  10  and </a:t>
            </a:r>
            <a:r>
              <a:rPr lang="en-US" sz="2100" b="1" dirty="0">
                <a:solidFill>
                  <a:srgbClr val="FFFF00"/>
                </a:solidFill>
                <a:latin typeface="+mj-lt"/>
              </a:rPr>
              <a:t>crying out</a:t>
            </a:r>
            <a:r>
              <a:rPr lang="en-US" sz="2100" b="1" dirty="0">
                <a:solidFill>
                  <a:schemeClr val="bg1"/>
                </a:solidFill>
                <a:latin typeface="+mj-lt"/>
              </a:rPr>
              <a:t> with a loud voice, saying, "</a:t>
            </a:r>
            <a:r>
              <a:rPr lang="en-US" sz="2100" b="1" dirty="0">
                <a:solidFill>
                  <a:srgbClr val="FFFF00"/>
                </a:solidFill>
                <a:latin typeface="+mj-lt"/>
              </a:rPr>
              <a:t>Salvation belongs to our God who sits on the throne, and to the Lamb</a:t>
            </a:r>
            <a:r>
              <a:rPr lang="en-US" sz="2100" b="1" dirty="0">
                <a:solidFill>
                  <a:schemeClr val="bg1"/>
                </a:solidFill>
                <a:latin typeface="+mj-lt"/>
              </a:rPr>
              <a:t>!" </a:t>
            </a:r>
          </a:p>
          <a:p>
            <a:pPr algn="just"/>
            <a:r>
              <a:rPr lang="en-US" sz="2100" b="1" dirty="0">
                <a:solidFill>
                  <a:schemeClr val="bg1"/>
                </a:solidFill>
                <a:latin typeface="+mj-lt"/>
              </a:rPr>
              <a:t>  11  </a:t>
            </a:r>
            <a:r>
              <a:rPr lang="en-US" sz="2100" b="1" dirty="0">
                <a:solidFill>
                  <a:srgbClr val="FFFF00"/>
                </a:solidFill>
                <a:latin typeface="+mj-lt"/>
              </a:rPr>
              <a:t>All the angels </a:t>
            </a:r>
            <a:r>
              <a:rPr lang="en-US" sz="2100" b="1" dirty="0">
                <a:solidFill>
                  <a:schemeClr val="bg1"/>
                </a:solidFill>
                <a:latin typeface="+mj-lt"/>
              </a:rPr>
              <a:t>stood around the throne and </a:t>
            </a:r>
            <a:r>
              <a:rPr lang="en-US" sz="2100" b="1" dirty="0">
                <a:solidFill>
                  <a:srgbClr val="FFFF00"/>
                </a:solidFill>
                <a:latin typeface="+mj-lt"/>
              </a:rPr>
              <a:t>the elders and the four living creatures</a:t>
            </a:r>
            <a:r>
              <a:rPr lang="en-US" sz="2100" b="1" dirty="0">
                <a:solidFill>
                  <a:schemeClr val="bg1"/>
                </a:solidFill>
                <a:latin typeface="+mj-lt"/>
              </a:rPr>
              <a:t>, and fell on their faces before the throne and worshiped God, </a:t>
            </a:r>
          </a:p>
          <a:p>
            <a:pPr algn="just"/>
            <a:r>
              <a:rPr lang="en-US" sz="2100" b="1" dirty="0">
                <a:solidFill>
                  <a:schemeClr val="bg1"/>
                </a:solidFill>
                <a:latin typeface="+mj-lt"/>
              </a:rPr>
              <a:t>  12  saying: "Amen! Blessing and glory and wisdom, Thanksgiving and honor and power and might, Be to our God forever and ever. Amen." </a:t>
            </a:r>
          </a:p>
          <a:p>
            <a:pPr algn="just"/>
            <a:r>
              <a:rPr lang="en-US" sz="2100" b="1" dirty="0">
                <a:solidFill>
                  <a:schemeClr val="bg1"/>
                </a:solidFill>
                <a:latin typeface="+mj-lt"/>
              </a:rPr>
              <a:t>  13  Then one of the elders answered, saying to me, "Who are these arrayed in white robes, and where did they come from?" </a:t>
            </a: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3477875"/>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He saw more than the 144,000</a:t>
            </a:r>
          </a:p>
          <a:p>
            <a:pPr marL="342900" indent="-342900">
              <a:buFont typeface="Arial" panose="020B0604020202020204" pitchFamily="34" charset="0"/>
              <a:buChar char="•"/>
              <a:tabLst>
                <a:tab pos="2286000" algn="l"/>
              </a:tabLst>
            </a:pPr>
            <a:r>
              <a:rPr lang="en-US" sz="2200" b="1" dirty="0">
                <a:latin typeface="+mj-lt"/>
              </a:rPr>
              <a:t>A great multitude no one could number</a:t>
            </a:r>
          </a:p>
          <a:p>
            <a:pPr marL="342900" indent="-342900">
              <a:buFont typeface="Arial" panose="020B0604020202020204" pitchFamily="34" charset="0"/>
              <a:buChar char="•"/>
              <a:tabLst>
                <a:tab pos="2286000" algn="l"/>
              </a:tabLst>
            </a:pPr>
            <a:r>
              <a:rPr lang="en-US" sz="2200" b="1" dirty="0">
                <a:latin typeface="+mj-lt"/>
              </a:rPr>
              <a:t>From ALL nations &amp; tribes (the Jews)</a:t>
            </a:r>
          </a:p>
          <a:p>
            <a:pPr marL="342900" indent="-342900">
              <a:buFont typeface="Arial" panose="020B0604020202020204" pitchFamily="34" charset="0"/>
              <a:buChar char="•"/>
              <a:tabLst>
                <a:tab pos="2286000" algn="l"/>
              </a:tabLst>
            </a:pPr>
            <a:r>
              <a:rPr lang="en-US" sz="2200" b="1" dirty="0">
                <a:latin typeface="+mj-lt"/>
              </a:rPr>
              <a:t>Clothed in white robes, hold palm branches</a:t>
            </a:r>
          </a:p>
          <a:p>
            <a:pPr marL="342900" indent="-342900">
              <a:buFont typeface="Arial" panose="020B0604020202020204" pitchFamily="34" charset="0"/>
              <a:buChar char="•"/>
              <a:tabLst>
                <a:tab pos="2286000" algn="l"/>
              </a:tabLst>
            </a:pPr>
            <a:r>
              <a:rPr lang="en-US" sz="2200" b="1" dirty="0">
                <a:latin typeface="+mj-lt"/>
              </a:rPr>
              <a:t>They now stand before the throne of </a:t>
            </a:r>
            <a:r>
              <a:rPr lang="en-US" sz="2200" b="1" dirty="0" err="1">
                <a:latin typeface="+mj-lt"/>
              </a:rPr>
              <a:t>ch.</a:t>
            </a:r>
            <a:r>
              <a:rPr lang="en-US" sz="2200" b="1" dirty="0">
                <a:latin typeface="+mj-lt"/>
              </a:rPr>
              <a:t> 4</a:t>
            </a:r>
          </a:p>
          <a:p>
            <a:pPr marL="342900" indent="-342900">
              <a:buFont typeface="Arial" panose="020B0604020202020204" pitchFamily="34" charset="0"/>
              <a:buChar char="•"/>
              <a:tabLst>
                <a:tab pos="2286000" algn="l"/>
              </a:tabLst>
            </a:pPr>
            <a:r>
              <a:rPr lang="en-US" sz="2200" b="1" dirty="0">
                <a:latin typeface="+mj-lt"/>
              </a:rPr>
              <a:t>They are crying out</a:t>
            </a:r>
          </a:p>
          <a:p>
            <a:pPr marL="342900" indent="-342900">
              <a:buFont typeface="Arial" panose="020B0604020202020204" pitchFamily="34" charset="0"/>
              <a:buChar char="•"/>
              <a:tabLst>
                <a:tab pos="2286000" algn="l"/>
              </a:tabLst>
            </a:pPr>
            <a:r>
              <a:rPr lang="en-US" sz="2200" b="1" dirty="0">
                <a:latin typeface="+mj-lt"/>
              </a:rPr>
              <a:t>Salvation belongs to God on throne &amp; Lamb</a:t>
            </a:r>
          </a:p>
          <a:p>
            <a:pPr marL="342900" indent="-342900">
              <a:buFont typeface="Arial" panose="020B0604020202020204" pitchFamily="34" charset="0"/>
              <a:buChar char="•"/>
              <a:tabLst>
                <a:tab pos="2286000" algn="l"/>
              </a:tabLst>
            </a:pPr>
            <a:r>
              <a:rPr lang="en-US" sz="2200" b="1" dirty="0">
                <a:latin typeface="+mj-lt"/>
              </a:rPr>
              <a:t>All the angels fall down before throne</a:t>
            </a:r>
          </a:p>
          <a:p>
            <a:pPr marL="342900" indent="-342900">
              <a:buFont typeface="Arial" panose="020B0604020202020204" pitchFamily="34" charset="0"/>
              <a:buChar char="•"/>
              <a:tabLst>
                <a:tab pos="2286000" algn="l"/>
              </a:tabLst>
            </a:pPr>
            <a:r>
              <a:rPr lang="en-US" sz="2200" b="1" dirty="0">
                <a:latin typeface="+mj-lt"/>
              </a:rPr>
              <a:t>All the 24 elders also fall and worship God</a:t>
            </a:r>
          </a:p>
          <a:p>
            <a:pPr marL="342900" indent="-342900">
              <a:buFont typeface="Arial" panose="020B0604020202020204" pitchFamily="34" charset="0"/>
              <a:buChar char="•"/>
              <a:tabLst>
                <a:tab pos="2286000" algn="l"/>
              </a:tabLst>
            </a:pPr>
            <a:r>
              <a:rPr lang="en-US" sz="2200" b="1" dirty="0">
                <a:latin typeface="+mj-lt"/>
              </a:rPr>
              <a:t>AND the four living creatures</a:t>
            </a:r>
          </a:p>
        </p:txBody>
      </p:sp>
    </p:spTree>
    <p:extLst>
      <p:ext uri="{BB962C8B-B14F-4D97-AF65-F5344CB8AC3E}">
        <p14:creationId xmlns:p14="http://schemas.microsoft.com/office/powerpoint/2010/main" val="12487585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9  After these things I looked, and behold, </a:t>
            </a:r>
            <a:r>
              <a:rPr lang="en-US" sz="2100" b="1" dirty="0">
                <a:solidFill>
                  <a:srgbClr val="FFFF00"/>
                </a:solidFill>
                <a:latin typeface="+mj-lt"/>
              </a:rPr>
              <a:t>a great multitude</a:t>
            </a:r>
            <a:r>
              <a:rPr lang="en-US" sz="2100" b="1" dirty="0">
                <a:solidFill>
                  <a:schemeClr val="bg1"/>
                </a:solidFill>
                <a:latin typeface="+mj-lt"/>
              </a:rPr>
              <a:t> </a:t>
            </a:r>
            <a:r>
              <a:rPr lang="en-US" sz="2100" b="1" dirty="0">
                <a:solidFill>
                  <a:srgbClr val="FFFF00"/>
                </a:solidFill>
                <a:latin typeface="+mj-lt"/>
              </a:rPr>
              <a:t>which no one could number</a:t>
            </a:r>
            <a:r>
              <a:rPr lang="en-US" sz="2100" b="1" dirty="0">
                <a:solidFill>
                  <a:schemeClr val="bg1"/>
                </a:solidFill>
                <a:latin typeface="+mj-lt"/>
              </a:rPr>
              <a:t>, of </a:t>
            </a:r>
            <a:r>
              <a:rPr lang="en-US" sz="2100" b="1" dirty="0">
                <a:solidFill>
                  <a:srgbClr val="FFFF00"/>
                </a:solidFill>
                <a:latin typeface="+mj-lt"/>
              </a:rPr>
              <a:t>all nations, tribes, peoples, and tongues</a:t>
            </a:r>
            <a:r>
              <a:rPr lang="en-US" sz="2100" b="1" dirty="0">
                <a:solidFill>
                  <a:schemeClr val="bg1"/>
                </a:solidFill>
                <a:latin typeface="+mj-lt"/>
              </a:rPr>
              <a:t>, </a:t>
            </a:r>
            <a:r>
              <a:rPr lang="en-US" sz="2100" b="1" dirty="0">
                <a:solidFill>
                  <a:srgbClr val="FFFF00"/>
                </a:solidFill>
                <a:latin typeface="+mj-lt"/>
              </a:rPr>
              <a:t>standing before the throne and before the Lamb</a:t>
            </a:r>
            <a:r>
              <a:rPr lang="en-US" sz="2100" b="1" dirty="0">
                <a:solidFill>
                  <a:schemeClr val="bg1"/>
                </a:solidFill>
                <a:latin typeface="+mj-lt"/>
              </a:rPr>
              <a:t>, clothed with </a:t>
            </a:r>
            <a:r>
              <a:rPr lang="en-US" sz="2100" b="1" dirty="0">
                <a:solidFill>
                  <a:srgbClr val="FFFF00"/>
                </a:solidFill>
                <a:latin typeface="+mj-lt"/>
              </a:rPr>
              <a:t>white robes, with palm branches in their hands, </a:t>
            </a:r>
          </a:p>
          <a:p>
            <a:pPr algn="just"/>
            <a:r>
              <a:rPr lang="en-US" sz="2100" b="1" dirty="0">
                <a:solidFill>
                  <a:schemeClr val="bg1"/>
                </a:solidFill>
                <a:latin typeface="+mj-lt"/>
              </a:rPr>
              <a:t>  10  and </a:t>
            </a:r>
            <a:r>
              <a:rPr lang="en-US" sz="2100" b="1" dirty="0">
                <a:solidFill>
                  <a:srgbClr val="FFFF00"/>
                </a:solidFill>
                <a:latin typeface="+mj-lt"/>
              </a:rPr>
              <a:t>crying out</a:t>
            </a:r>
            <a:r>
              <a:rPr lang="en-US" sz="2100" b="1" dirty="0">
                <a:solidFill>
                  <a:schemeClr val="bg1"/>
                </a:solidFill>
                <a:latin typeface="+mj-lt"/>
              </a:rPr>
              <a:t> with a loud voice, saying, "</a:t>
            </a:r>
            <a:r>
              <a:rPr lang="en-US" sz="2100" b="1" dirty="0">
                <a:solidFill>
                  <a:srgbClr val="FFFF00"/>
                </a:solidFill>
                <a:latin typeface="+mj-lt"/>
              </a:rPr>
              <a:t>Salvation belongs to our God who sits on the throne, and to the Lamb</a:t>
            </a:r>
            <a:r>
              <a:rPr lang="en-US" sz="2100" b="1" dirty="0">
                <a:solidFill>
                  <a:schemeClr val="bg1"/>
                </a:solidFill>
                <a:latin typeface="+mj-lt"/>
              </a:rPr>
              <a:t>!" </a:t>
            </a:r>
          </a:p>
          <a:p>
            <a:pPr algn="just"/>
            <a:r>
              <a:rPr lang="en-US" sz="2100" b="1" dirty="0">
                <a:solidFill>
                  <a:schemeClr val="bg1"/>
                </a:solidFill>
                <a:latin typeface="+mj-lt"/>
              </a:rPr>
              <a:t>  11  </a:t>
            </a:r>
            <a:r>
              <a:rPr lang="en-US" sz="2100" b="1" dirty="0">
                <a:solidFill>
                  <a:srgbClr val="FFFF00"/>
                </a:solidFill>
                <a:latin typeface="+mj-lt"/>
              </a:rPr>
              <a:t>All the angels </a:t>
            </a:r>
            <a:r>
              <a:rPr lang="en-US" sz="2100" b="1" dirty="0">
                <a:solidFill>
                  <a:schemeClr val="bg1"/>
                </a:solidFill>
                <a:latin typeface="+mj-lt"/>
              </a:rPr>
              <a:t>stood around the throne and </a:t>
            </a:r>
            <a:r>
              <a:rPr lang="en-US" sz="2100" b="1" dirty="0">
                <a:solidFill>
                  <a:srgbClr val="FFFF00"/>
                </a:solidFill>
                <a:latin typeface="+mj-lt"/>
              </a:rPr>
              <a:t>the elders and the four living creatures</a:t>
            </a:r>
            <a:r>
              <a:rPr lang="en-US" sz="2100" b="1" dirty="0">
                <a:solidFill>
                  <a:schemeClr val="bg1"/>
                </a:solidFill>
                <a:latin typeface="+mj-lt"/>
              </a:rPr>
              <a:t>, and fell on their faces before the throne and worshiped God, </a:t>
            </a:r>
          </a:p>
          <a:p>
            <a:pPr algn="just"/>
            <a:r>
              <a:rPr lang="en-US" sz="2100" b="1" dirty="0">
                <a:solidFill>
                  <a:schemeClr val="bg1"/>
                </a:solidFill>
                <a:latin typeface="+mj-lt"/>
              </a:rPr>
              <a:t>  12  saying: "</a:t>
            </a:r>
            <a:r>
              <a:rPr lang="en-US" sz="2100" b="1" dirty="0">
                <a:solidFill>
                  <a:srgbClr val="FFFF00"/>
                </a:solidFill>
                <a:latin typeface="+mj-lt"/>
              </a:rPr>
              <a:t>Amen! </a:t>
            </a:r>
            <a:r>
              <a:rPr lang="en-US" sz="2100" b="1" dirty="0">
                <a:solidFill>
                  <a:schemeClr val="bg1"/>
                </a:solidFill>
                <a:latin typeface="+mj-lt"/>
              </a:rPr>
              <a:t>Blessing and glory and wisdom, Thanksgiving and honor and power and might, Be to our God forever and ever. Amen." </a:t>
            </a:r>
          </a:p>
          <a:p>
            <a:pPr algn="just"/>
            <a:r>
              <a:rPr lang="en-US" sz="2100" b="1" dirty="0">
                <a:solidFill>
                  <a:schemeClr val="bg1"/>
                </a:solidFill>
                <a:latin typeface="+mj-lt"/>
              </a:rPr>
              <a:t>  13  Then one of the elders answered, saying to me, "Who are these arrayed in white robes, and where did they come from?" </a:t>
            </a: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3816429"/>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He saw more than the 144,000</a:t>
            </a:r>
          </a:p>
          <a:p>
            <a:pPr marL="342900" indent="-342900">
              <a:buFont typeface="Arial" panose="020B0604020202020204" pitchFamily="34" charset="0"/>
              <a:buChar char="•"/>
              <a:tabLst>
                <a:tab pos="2286000" algn="l"/>
              </a:tabLst>
            </a:pPr>
            <a:r>
              <a:rPr lang="en-US" sz="2200" b="1" dirty="0">
                <a:latin typeface="+mj-lt"/>
              </a:rPr>
              <a:t>A great multitude no one could number</a:t>
            </a:r>
          </a:p>
          <a:p>
            <a:pPr marL="342900" indent="-342900">
              <a:buFont typeface="Arial" panose="020B0604020202020204" pitchFamily="34" charset="0"/>
              <a:buChar char="•"/>
              <a:tabLst>
                <a:tab pos="2286000" algn="l"/>
              </a:tabLst>
            </a:pPr>
            <a:r>
              <a:rPr lang="en-US" sz="2200" b="1" dirty="0">
                <a:latin typeface="+mj-lt"/>
              </a:rPr>
              <a:t>From ALL nations &amp; tribes (the Jews)</a:t>
            </a:r>
          </a:p>
          <a:p>
            <a:pPr marL="342900" indent="-342900">
              <a:buFont typeface="Arial" panose="020B0604020202020204" pitchFamily="34" charset="0"/>
              <a:buChar char="•"/>
              <a:tabLst>
                <a:tab pos="2286000" algn="l"/>
              </a:tabLst>
            </a:pPr>
            <a:r>
              <a:rPr lang="en-US" sz="2200" b="1" dirty="0">
                <a:latin typeface="+mj-lt"/>
              </a:rPr>
              <a:t>Clothed in white robes, hold palm branches</a:t>
            </a:r>
          </a:p>
          <a:p>
            <a:pPr marL="342900" indent="-342900">
              <a:buFont typeface="Arial" panose="020B0604020202020204" pitchFamily="34" charset="0"/>
              <a:buChar char="•"/>
              <a:tabLst>
                <a:tab pos="2286000" algn="l"/>
              </a:tabLst>
            </a:pPr>
            <a:r>
              <a:rPr lang="en-US" sz="2200" b="1" dirty="0">
                <a:latin typeface="+mj-lt"/>
              </a:rPr>
              <a:t>They now stand before the throne of </a:t>
            </a:r>
            <a:r>
              <a:rPr lang="en-US" sz="2200" b="1" dirty="0" err="1">
                <a:latin typeface="+mj-lt"/>
              </a:rPr>
              <a:t>ch.</a:t>
            </a:r>
            <a:r>
              <a:rPr lang="en-US" sz="2200" b="1" dirty="0">
                <a:latin typeface="+mj-lt"/>
              </a:rPr>
              <a:t> 4</a:t>
            </a:r>
          </a:p>
          <a:p>
            <a:pPr marL="342900" indent="-342900">
              <a:buFont typeface="Arial" panose="020B0604020202020204" pitchFamily="34" charset="0"/>
              <a:buChar char="•"/>
              <a:tabLst>
                <a:tab pos="2286000" algn="l"/>
              </a:tabLst>
            </a:pPr>
            <a:r>
              <a:rPr lang="en-US" sz="2200" b="1" dirty="0">
                <a:latin typeface="+mj-lt"/>
              </a:rPr>
              <a:t>They are crying out</a:t>
            </a:r>
          </a:p>
          <a:p>
            <a:pPr marL="342900" indent="-342900">
              <a:buFont typeface="Arial" panose="020B0604020202020204" pitchFamily="34" charset="0"/>
              <a:buChar char="•"/>
              <a:tabLst>
                <a:tab pos="2286000" algn="l"/>
              </a:tabLst>
            </a:pPr>
            <a:r>
              <a:rPr lang="en-US" sz="2200" b="1" dirty="0">
                <a:latin typeface="+mj-lt"/>
              </a:rPr>
              <a:t>Salvation belongs to God on throne &amp; Lamb</a:t>
            </a:r>
          </a:p>
          <a:p>
            <a:pPr marL="342900" indent="-342900">
              <a:buFont typeface="Arial" panose="020B0604020202020204" pitchFamily="34" charset="0"/>
              <a:buChar char="•"/>
              <a:tabLst>
                <a:tab pos="2286000" algn="l"/>
              </a:tabLst>
            </a:pPr>
            <a:r>
              <a:rPr lang="en-US" sz="2200" b="1" dirty="0">
                <a:latin typeface="+mj-lt"/>
              </a:rPr>
              <a:t>All the angels fall down before throne</a:t>
            </a:r>
          </a:p>
          <a:p>
            <a:pPr marL="342900" indent="-342900">
              <a:buFont typeface="Arial" panose="020B0604020202020204" pitchFamily="34" charset="0"/>
              <a:buChar char="•"/>
              <a:tabLst>
                <a:tab pos="2286000" algn="l"/>
              </a:tabLst>
            </a:pPr>
            <a:r>
              <a:rPr lang="en-US" sz="2200" b="1" dirty="0">
                <a:latin typeface="+mj-lt"/>
              </a:rPr>
              <a:t>All the 24 elders also fall and worship God</a:t>
            </a:r>
          </a:p>
          <a:p>
            <a:pPr marL="342900" indent="-342900">
              <a:buFont typeface="Arial" panose="020B0604020202020204" pitchFamily="34" charset="0"/>
              <a:buChar char="•"/>
              <a:tabLst>
                <a:tab pos="2286000" algn="l"/>
              </a:tabLst>
            </a:pPr>
            <a:r>
              <a:rPr lang="en-US" sz="2200" b="1" dirty="0">
                <a:latin typeface="+mj-lt"/>
              </a:rPr>
              <a:t>AND the four living creatures </a:t>
            </a:r>
          </a:p>
          <a:p>
            <a:pPr marL="342900" indent="-342900">
              <a:buFont typeface="Arial" panose="020B0604020202020204" pitchFamily="34" charset="0"/>
              <a:buChar char="•"/>
              <a:tabLst>
                <a:tab pos="2286000" algn="l"/>
              </a:tabLst>
            </a:pPr>
            <a:r>
              <a:rPr lang="en-US" sz="2200" b="1" dirty="0">
                <a:latin typeface="+mj-lt"/>
              </a:rPr>
              <a:t>Amen!</a:t>
            </a:r>
          </a:p>
        </p:txBody>
      </p:sp>
    </p:spTree>
    <p:extLst>
      <p:ext uri="{BB962C8B-B14F-4D97-AF65-F5344CB8AC3E}">
        <p14:creationId xmlns:p14="http://schemas.microsoft.com/office/powerpoint/2010/main" val="38496446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9  After these things I looked, and behold, </a:t>
            </a:r>
            <a:r>
              <a:rPr lang="en-US" sz="2100" b="1" dirty="0">
                <a:solidFill>
                  <a:srgbClr val="FFFF00"/>
                </a:solidFill>
                <a:latin typeface="+mj-lt"/>
              </a:rPr>
              <a:t>a great multitude</a:t>
            </a:r>
            <a:r>
              <a:rPr lang="en-US" sz="2100" b="1" dirty="0">
                <a:solidFill>
                  <a:schemeClr val="bg1"/>
                </a:solidFill>
                <a:latin typeface="+mj-lt"/>
              </a:rPr>
              <a:t> </a:t>
            </a:r>
            <a:r>
              <a:rPr lang="en-US" sz="2100" b="1" dirty="0">
                <a:solidFill>
                  <a:srgbClr val="FFFF00"/>
                </a:solidFill>
                <a:latin typeface="+mj-lt"/>
              </a:rPr>
              <a:t>which no one could number</a:t>
            </a:r>
            <a:r>
              <a:rPr lang="en-US" sz="2100" b="1" dirty="0">
                <a:solidFill>
                  <a:schemeClr val="bg1"/>
                </a:solidFill>
                <a:latin typeface="+mj-lt"/>
              </a:rPr>
              <a:t>, of </a:t>
            </a:r>
            <a:r>
              <a:rPr lang="en-US" sz="2100" b="1" dirty="0">
                <a:solidFill>
                  <a:srgbClr val="FFFF00"/>
                </a:solidFill>
                <a:latin typeface="+mj-lt"/>
              </a:rPr>
              <a:t>all nations, tribes, peoples, and tongues</a:t>
            </a:r>
            <a:r>
              <a:rPr lang="en-US" sz="2100" b="1" dirty="0">
                <a:solidFill>
                  <a:schemeClr val="bg1"/>
                </a:solidFill>
                <a:latin typeface="+mj-lt"/>
              </a:rPr>
              <a:t>, </a:t>
            </a:r>
            <a:r>
              <a:rPr lang="en-US" sz="2100" b="1" dirty="0">
                <a:solidFill>
                  <a:srgbClr val="FFFF00"/>
                </a:solidFill>
                <a:latin typeface="+mj-lt"/>
              </a:rPr>
              <a:t>standing before the throne and before the Lamb</a:t>
            </a:r>
            <a:r>
              <a:rPr lang="en-US" sz="2100" b="1" dirty="0">
                <a:solidFill>
                  <a:schemeClr val="bg1"/>
                </a:solidFill>
                <a:latin typeface="+mj-lt"/>
              </a:rPr>
              <a:t>, clothed with </a:t>
            </a:r>
            <a:r>
              <a:rPr lang="en-US" sz="2100" b="1" dirty="0">
                <a:solidFill>
                  <a:srgbClr val="FFFF00"/>
                </a:solidFill>
                <a:latin typeface="+mj-lt"/>
              </a:rPr>
              <a:t>white robes, with palm branches in their hands, </a:t>
            </a:r>
          </a:p>
          <a:p>
            <a:pPr algn="just"/>
            <a:r>
              <a:rPr lang="en-US" sz="2100" b="1" dirty="0">
                <a:solidFill>
                  <a:schemeClr val="bg1"/>
                </a:solidFill>
                <a:latin typeface="+mj-lt"/>
              </a:rPr>
              <a:t>  10  and </a:t>
            </a:r>
            <a:r>
              <a:rPr lang="en-US" sz="2100" b="1" dirty="0">
                <a:solidFill>
                  <a:srgbClr val="FFFF00"/>
                </a:solidFill>
                <a:latin typeface="+mj-lt"/>
              </a:rPr>
              <a:t>crying out</a:t>
            </a:r>
            <a:r>
              <a:rPr lang="en-US" sz="2100" b="1" dirty="0">
                <a:solidFill>
                  <a:schemeClr val="bg1"/>
                </a:solidFill>
                <a:latin typeface="+mj-lt"/>
              </a:rPr>
              <a:t> with a loud voice, saying, "</a:t>
            </a:r>
            <a:r>
              <a:rPr lang="en-US" sz="2100" b="1" dirty="0">
                <a:solidFill>
                  <a:srgbClr val="FFFF00"/>
                </a:solidFill>
                <a:latin typeface="+mj-lt"/>
              </a:rPr>
              <a:t>Salvation belongs to our God who sits on the throne, and to the Lamb</a:t>
            </a:r>
            <a:r>
              <a:rPr lang="en-US" sz="2100" b="1" dirty="0">
                <a:solidFill>
                  <a:schemeClr val="bg1"/>
                </a:solidFill>
                <a:latin typeface="+mj-lt"/>
              </a:rPr>
              <a:t>!" </a:t>
            </a:r>
          </a:p>
          <a:p>
            <a:pPr algn="just"/>
            <a:r>
              <a:rPr lang="en-US" sz="2100" b="1" dirty="0">
                <a:solidFill>
                  <a:schemeClr val="bg1"/>
                </a:solidFill>
                <a:latin typeface="+mj-lt"/>
              </a:rPr>
              <a:t>  11  </a:t>
            </a:r>
            <a:r>
              <a:rPr lang="en-US" sz="2100" b="1" dirty="0">
                <a:solidFill>
                  <a:srgbClr val="FFFF00"/>
                </a:solidFill>
                <a:latin typeface="+mj-lt"/>
              </a:rPr>
              <a:t>All the angels </a:t>
            </a:r>
            <a:r>
              <a:rPr lang="en-US" sz="2100" b="1" dirty="0">
                <a:solidFill>
                  <a:schemeClr val="bg1"/>
                </a:solidFill>
                <a:latin typeface="+mj-lt"/>
              </a:rPr>
              <a:t>stood around the throne and </a:t>
            </a:r>
            <a:r>
              <a:rPr lang="en-US" sz="2100" b="1" dirty="0">
                <a:solidFill>
                  <a:srgbClr val="FFFF00"/>
                </a:solidFill>
                <a:latin typeface="+mj-lt"/>
              </a:rPr>
              <a:t>the elders and the four living creatures</a:t>
            </a:r>
            <a:r>
              <a:rPr lang="en-US" sz="2100" b="1" dirty="0">
                <a:solidFill>
                  <a:schemeClr val="bg1"/>
                </a:solidFill>
                <a:latin typeface="+mj-lt"/>
              </a:rPr>
              <a:t>, and fell on their faces before the throne and worshiped God, </a:t>
            </a:r>
          </a:p>
          <a:p>
            <a:pPr algn="just"/>
            <a:r>
              <a:rPr lang="en-US" sz="2100" b="1" dirty="0">
                <a:solidFill>
                  <a:schemeClr val="bg1"/>
                </a:solidFill>
                <a:latin typeface="+mj-lt"/>
              </a:rPr>
              <a:t>  12  saying: "</a:t>
            </a:r>
            <a:r>
              <a:rPr lang="en-US" sz="2100" b="1" dirty="0">
                <a:solidFill>
                  <a:srgbClr val="FFFF00"/>
                </a:solidFill>
                <a:latin typeface="+mj-lt"/>
              </a:rPr>
              <a:t>Amen! Blessing and glory and wisdom, Thanksgiving and honor and power and might,</a:t>
            </a:r>
            <a:r>
              <a:rPr lang="en-US" sz="2100" b="1" dirty="0">
                <a:solidFill>
                  <a:schemeClr val="bg1"/>
                </a:solidFill>
                <a:latin typeface="+mj-lt"/>
              </a:rPr>
              <a:t> Be to our God </a:t>
            </a:r>
            <a:r>
              <a:rPr lang="en-US" sz="2100" b="1" dirty="0">
                <a:solidFill>
                  <a:srgbClr val="FFFF00"/>
                </a:solidFill>
                <a:latin typeface="+mj-lt"/>
              </a:rPr>
              <a:t>forever</a:t>
            </a:r>
            <a:r>
              <a:rPr lang="en-US" sz="2100" b="1" dirty="0">
                <a:solidFill>
                  <a:schemeClr val="bg1"/>
                </a:solidFill>
                <a:latin typeface="+mj-lt"/>
              </a:rPr>
              <a:t> and ever. Amen." </a:t>
            </a:r>
          </a:p>
          <a:p>
            <a:pPr algn="just"/>
            <a:r>
              <a:rPr lang="en-US" sz="2100" b="1" dirty="0">
                <a:solidFill>
                  <a:schemeClr val="bg1"/>
                </a:solidFill>
                <a:latin typeface="+mj-lt"/>
              </a:rPr>
              <a:t>  13  Then one of the elders answered, saying to me, "Who are these arrayed in white robes, and where did they come from?" </a:t>
            </a: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4154984"/>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He saw more than the 144,000</a:t>
            </a:r>
          </a:p>
          <a:p>
            <a:pPr marL="342900" indent="-342900">
              <a:buFont typeface="Arial" panose="020B0604020202020204" pitchFamily="34" charset="0"/>
              <a:buChar char="•"/>
              <a:tabLst>
                <a:tab pos="2286000" algn="l"/>
              </a:tabLst>
            </a:pPr>
            <a:r>
              <a:rPr lang="en-US" sz="2200" b="1" dirty="0">
                <a:latin typeface="+mj-lt"/>
              </a:rPr>
              <a:t>A great multitude no one could number</a:t>
            </a:r>
          </a:p>
          <a:p>
            <a:pPr marL="342900" indent="-342900">
              <a:buFont typeface="Arial" panose="020B0604020202020204" pitchFamily="34" charset="0"/>
              <a:buChar char="•"/>
              <a:tabLst>
                <a:tab pos="2286000" algn="l"/>
              </a:tabLst>
            </a:pPr>
            <a:r>
              <a:rPr lang="en-US" sz="2200" b="1" dirty="0">
                <a:latin typeface="+mj-lt"/>
              </a:rPr>
              <a:t>From ALL nations &amp; tribes (the Jews)</a:t>
            </a:r>
          </a:p>
          <a:p>
            <a:pPr marL="342900" indent="-342900">
              <a:buFont typeface="Arial" panose="020B0604020202020204" pitchFamily="34" charset="0"/>
              <a:buChar char="•"/>
              <a:tabLst>
                <a:tab pos="2286000" algn="l"/>
              </a:tabLst>
            </a:pPr>
            <a:r>
              <a:rPr lang="en-US" sz="2200" b="1" dirty="0">
                <a:latin typeface="+mj-lt"/>
              </a:rPr>
              <a:t>Clothed in white robes, hold palm branches</a:t>
            </a:r>
          </a:p>
          <a:p>
            <a:pPr marL="342900" indent="-342900">
              <a:buFont typeface="Arial" panose="020B0604020202020204" pitchFamily="34" charset="0"/>
              <a:buChar char="•"/>
              <a:tabLst>
                <a:tab pos="2286000" algn="l"/>
              </a:tabLst>
            </a:pPr>
            <a:r>
              <a:rPr lang="en-US" sz="2200" b="1" dirty="0">
                <a:latin typeface="+mj-lt"/>
              </a:rPr>
              <a:t>They now stand before the throne of </a:t>
            </a:r>
            <a:r>
              <a:rPr lang="en-US" sz="2200" b="1" dirty="0" err="1">
                <a:latin typeface="+mj-lt"/>
              </a:rPr>
              <a:t>ch.</a:t>
            </a:r>
            <a:r>
              <a:rPr lang="en-US" sz="2200" b="1" dirty="0">
                <a:latin typeface="+mj-lt"/>
              </a:rPr>
              <a:t> 4</a:t>
            </a:r>
          </a:p>
          <a:p>
            <a:pPr marL="342900" indent="-342900">
              <a:buFont typeface="Arial" panose="020B0604020202020204" pitchFamily="34" charset="0"/>
              <a:buChar char="•"/>
              <a:tabLst>
                <a:tab pos="2286000" algn="l"/>
              </a:tabLst>
            </a:pPr>
            <a:r>
              <a:rPr lang="en-US" sz="2200" b="1" dirty="0">
                <a:latin typeface="+mj-lt"/>
              </a:rPr>
              <a:t>They are crying out</a:t>
            </a:r>
          </a:p>
          <a:p>
            <a:pPr marL="342900" indent="-342900">
              <a:buFont typeface="Arial" panose="020B0604020202020204" pitchFamily="34" charset="0"/>
              <a:buChar char="•"/>
              <a:tabLst>
                <a:tab pos="2286000" algn="l"/>
              </a:tabLst>
            </a:pPr>
            <a:r>
              <a:rPr lang="en-US" sz="2200" b="1" dirty="0">
                <a:latin typeface="+mj-lt"/>
              </a:rPr>
              <a:t>Salvation belongs to God on throne &amp; Lamb</a:t>
            </a:r>
          </a:p>
          <a:p>
            <a:pPr marL="342900" indent="-342900">
              <a:buFont typeface="Arial" panose="020B0604020202020204" pitchFamily="34" charset="0"/>
              <a:buChar char="•"/>
              <a:tabLst>
                <a:tab pos="2286000" algn="l"/>
              </a:tabLst>
            </a:pPr>
            <a:r>
              <a:rPr lang="en-US" sz="2200" b="1" dirty="0">
                <a:latin typeface="+mj-lt"/>
              </a:rPr>
              <a:t>All the angels fall down before throne</a:t>
            </a:r>
          </a:p>
          <a:p>
            <a:pPr marL="342900" indent="-342900">
              <a:buFont typeface="Arial" panose="020B0604020202020204" pitchFamily="34" charset="0"/>
              <a:buChar char="•"/>
              <a:tabLst>
                <a:tab pos="2286000" algn="l"/>
              </a:tabLst>
            </a:pPr>
            <a:r>
              <a:rPr lang="en-US" sz="2200" b="1" dirty="0">
                <a:latin typeface="+mj-lt"/>
              </a:rPr>
              <a:t>All the 24 elders also fall and worship God</a:t>
            </a:r>
          </a:p>
          <a:p>
            <a:pPr marL="342900" indent="-342900">
              <a:buFont typeface="Arial" panose="020B0604020202020204" pitchFamily="34" charset="0"/>
              <a:buChar char="•"/>
              <a:tabLst>
                <a:tab pos="2286000" algn="l"/>
              </a:tabLst>
            </a:pPr>
            <a:r>
              <a:rPr lang="en-US" sz="2200" b="1" dirty="0">
                <a:latin typeface="+mj-lt"/>
              </a:rPr>
              <a:t>AND the four living creatures </a:t>
            </a:r>
          </a:p>
          <a:p>
            <a:pPr marL="342900" indent="-342900">
              <a:buFont typeface="Arial" panose="020B0604020202020204" pitchFamily="34" charset="0"/>
              <a:buChar char="•"/>
              <a:tabLst>
                <a:tab pos="2286000" algn="l"/>
              </a:tabLst>
            </a:pPr>
            <a:r>
              <a:rPr lang="en-US" sz="2200" b="1" dirty="0">
                <a:latin typeface="+mj-lt"/>
              </a:rPr>
              <a:t>Amen!</a:t>
            </a:r>
          </a:p>
          <a:p>
            <a:pPr marL="342900" indent="-342900">
              <a:buFont typeface="Arial" panose="020B0604020202020204" pitchFamily="34" charset="0"/>
              <a:buChar char="•"/>
              <a:tabLst>
                <a:tab pos="2286000" algn="l"/>
              </a:tabLst>
            </a:pPr>
            <a:r>
              <a:rPr lang="en-US" sz="2200" b="1" dirty="0">
                <a:latin typeface="+mj-lt"/>
              </a:rPr>
              <a:t>Seven qualities which are due God forever</a:t>
            </a:r>
          </a:p>
        </p:txBody>
      </p:sp>
    </p:spTree>
    <p:extLst>
      <p:ext uri="{BB962C8B-B14F-4D97-AF65-F5344CB8AC3E}">
        <p14:creationId xmlns:p14="http://schemas.microsoft.com/office/powerpoint/2010/main" val="19256567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9  After these things I looked, and behold, </a:t>
            </a:r>
            <a:r>
              <a:rPr lang="en-US" sz="2100" b="1" dirty="0">
                <a:solidFill>
                  <a:srgbClr val="FFFF00"/>
                </a:solidFill>
                <a:latin typeface="+mj-lt"/>
              </a:rPr>
              <a:t>a great multitude</a:t>
            </a:r>
            <a:r>
              <a:rPr lang="en-US" sz="2100" b="1" dirty="0">
                <a:solidFill>
                  <a:schemeClr val="bg1"/>
                </a:solidFill>
                <a:latin typeface="+mj-lt"/>
              </a:rPr>
              <a:t> </a:t>
            </a:r>
            <a:r>
              <a:rPr lang="en-US" sz="2100" b="1" dirty="0">
                <a:solidFill>
                  <a:srgbClr val="FFFF00"/>
                </a:solidFill>
                <a:latin typeface="+mj-lt"/>
              </a:rPr>
              <a:t>which no one could number</a:t>
            </a:r>
            <a:r>
              <a:rPr lang="en-US" sz="2100" b="1" dirty="0">
                <a:solidFill>
                  <a:schemeClr val="bg1"/>
                </a:solidFill>
                <a:latin typeface="+mj-lt"/>
              </a:rPr>
              <a:t>, of </a:t>
            </a:r>
            <a:r>
              <a:rPr lang="en-US" sz="2100" b="1" dirty="0">
                <a:solidFill>
                  <a:srgbClr val="FFFF00"/>
                </a:solidFill>
                <a:latin typeface="+mj-lt"/>
              </a:rPr>
              <a:t>all nations, tribes, peoples, and tongues</a:t>
            </a:r>
            <a:r>
              <a:rPr lang="en-US" sz="2100" b="1" dirty="0">
                <a:solidFill>
                  <a:schemeClr val="bg1"/>
                </a:solidFill>
                <a:latin typeface="+mj-lt"/>
              </a:rPr>
              <a:t>, </a:t>
            </a:r>
            <a:r>
              <a:rPr lang="en-US" sz="2100" b="1" dirty="0">
                <a:solidFill>
                  <a:srgbClr val="FFFF00"/>
                </a:solidFill>
                <a:latin typeface="+mj-lt"/>
              </a:rPr>
              <a:t>standing before the throne and before the Lamb</a:t>
            </a:r>
            <a:r>
              <a:rPr lang="en-US" sz="2100" b="1" dirty="0">
                <a:solidFill>
                  <a:schemeClr val="bg1"/>
                </a:solidFill>
                <a:latin typeface="+mj-lt"/>
              </a:rPr>
              <a:t>, clothed with </a:t>
            </a:r>
            <a:r>
              <a:rPr lang="en-US" sz="2100" b="1" dirty="0">
                <a:solidFill>
                  <a:srgbClr val="FFFF00"/>
                </a:solidFill>
                <a:latin typeface="+mj-lt"/>
              </a:rPr>
              <a:t>white robes, with palm branches in their hands, </a:t>
            </a:r>
          </a:p>
          <a:p>
            <a:pPr algn="just"/>
            <a:r>
              <a:rPr lang="en-US" sz="2100" b="1" dirty="0">
                <a:solidFill>
                  <a:schemeClr val="bg1"/>
                </a:solidFill>
                <a:latin typeface="+mj-lt"/>
              </a:rPr>
              <a:t>  10  and </a:t>
            </a:r>
            <a:r>
              <a:rPr lang="en-US" sz="2100" b="1" dirty="0">
                <a:solidFill>
                  <a:srgbClr val="FFFF00"/>
                </a:solidFill>
                <a:latin typeface="+mj-lt"/>
              </a:rPr>
              <a:t>crying out</a:t>
            </a:r>
            <a:r>
              <a:rPr lang="en-US" sz="2100" b="1" dirty="0">
                <a:solidFill>
                  <a:schemeClr val="bg1"/>
                </a:solidFill>
                <a:latin typeface="+mj-lt"/>
              </a:rPr>
              <a:t> with a loud voice, saying, "</a:t>
            </a:r>
            <a:r>
              <a:rPr lang="en-US" sz="2100" b="1" dirty="0">
                <a:solidFill>
                  <a:srgbClr val="FFFF00"/>
                </a:solidFill>
                <a:latin typeface="+mj-lt"/>
              </a:rPr>
              <a:t>Salvation belongs to our God who sits on the throne, and to the Lamb</a:t>
            </a:r>
            <a:r>
              <a:rPr lang="en-US" sz="2100" b="1" dirty="0">
                <a:solidFill>
                  <a:schemeClr val="bg1"/>
                </a:solidFill>
                <a:latin typeface="+mj-lt"/>
              </a:rPr>
              <a:t>!" </a:t>
            </a:r>
          </a:p>
          <a:p>
            <a:pPr algn="just"/>
            <a:r>
              <a:rPr lang="en-US" sz="2100" b="1" dirty="0">
                <a:solidFill>
                  <a:schemeClr val="bg1"/>
                </a:solidFill>
                <a:latin typeface="+mj-lt"/>
              </a:rPr>
              <a:t>  11  </a:t>
            </a:r>
            <a:r>
              <a:rPr lang="en-US" sz="2100" b="1" dirty="0">
                <a:solidFill>
                  <a:srgbClr val="FFFF00"/>
                </a:solidFill>
                <a:latin typeface="+mj-lt"/>
              </a:rPr>
              <a:t>All the angels </a:t>
            </a:r>
            <a:r>
              <a:rPr lang="en-US" sz="2100" b="1" dirty="0">
                <a:solidFill>
                  <a:schemeClr val="bg1"/>
                </a:solidFill>
                <a:latin typeface="+mj-lt"/>
              </a:rPr>
              <a:t>stood around the throne and </a:t>
            </a:r>
            <a:r>
              <a:rPr lang="en-US" sz="2100" b="1" dirty="0">
                <a:solidFill>
                  <a:srgbClr val="FFFF00"/>
                </a:solidFill>
                <a:latin typeface="+mj-lt"/>
              </a:rPr>
              <a:t>the elders and the four living creatures</a:t>
            </a:r>
            <a:r>
              <a:rPr lang="en-US" sz="2100" b="1" dirty="0">
                <a:solidFill>
                  <a:schemeClr val="bg1"/>
                </a:solidFill>
                <a:latin typeface="+mj-lt"/>
              </a:rPr>
              <a:t>, and fell on their faces before the throne and worshiped God, </a:t>
            </a:r>
          </a:p>
          <a:p>
            <a:pPr algn="just"/>
            <a:r>
              <a:rPr lang="en-US" sz="2100" b="1" dirty="0">
                <a:solidFill>
                  <a:schemeClr val="bg1"/>
                </a:solidFill>
                <a:latin typeface="+mj-lt"/>
              </a:rPr>
              <a:t>  12  saying: "</a:t>
            </a:r>
            <a:r>
              <a:rPr lang="en-US" sz="2100" b="1" dirty="0">
                <a:solidFill>
                  <a:srgbClr val="FFFF00"/>
                </a:solidFill>
                <a:latin typeface="+mj-lt"/>
              </a:rPr>
              <a:t>Amen! Blessing and glory and wisdom, Thanksgiving and honor and power and might,</a:t>
            </a:r>
            <a:r>
              <a:rPr lang="en-US" sz="2100" b="1" dirty="0">
                <a:solidFill>
                  <a:schemeClr val="bg1"/>
                </a:solidFill>
                <a:latin typeface="+mj-lt"/>
              </a:rPr>
              <a:t> Be to our God </a:t>
            </a:r>
            <a:r>
              <a:rPr lang="en-US" sz="2100" b="1" dirty="0">
                <a:solidFill>
                  <a:srgbClr val="FFFF00"/>
                </a:solidFill>
                <a:latin typeface="+mj-lt"/>
              </a:rPr>
              <a:t>forever</a:t>
            </a:r>
            <a:r>
              <a:rPr lang="en-US" sz="2100" b="1" dirty="0">
                <a:solidFill>
                  <a:schemeClr val="bg1"/>
                </a:solidFill>
                <a:latin typeface="+mj-lt"/>
              </a:rPr>
              <a:t> and ever. Amen." </a:t>
            </a:r>
          </a:p>
          <a:p>
            <a:pPr algn="just"/>
            <a:r>
              <a:rPr lang="en-US" sz="2100" b="1" dirty="0">
                <a:solidFill>
                  <a:schemeClr val="bg1"/>
                </a:solidFill>
                <a:latin typeface="+mj-lt"/>
              </a:rPr>
              <a:t>  13  Then one of the elders answered, saying to me, "Who are these arrayed in white robes, and where did they come from?" </a:t>
            </a: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4832092"/>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He saw more than the 144,000</a:t>
            </a:r>
          </a:p>
          <a:p>
            <a:pPr marL="342900" indent="-342900">
              <a:buFont typeface="Arial" panose="020B0604020202020204" pitchFamily="34" charset="0"/>
              <a:buChar char="•"/>
              <a:tabLst>
                <a:tab pos="2286000" algn="l"/>
              </a:tabLst>
            </a:pPr>
            <a:r>
              <a:rPr lang="en-US" sz="2200" b="1" dirty="0">
                <a:latin typeface="+mj-lt"/>
              </a:rPr>
              <a:t>A great multitude no one could number</a:t>
            </a:r>
          </a:p>
          <a:p>
            <a:pPr marL="342900" indent="-342900">
              <a:buFont typeface="Arial" panose="020B0604020202020204" pitchFamily="34" charset="0"/>
              <a:buChar char="•"/>
              <a:tabLst>
                <a:tab pos="2286000" algn="l"/>
              </a:tabLst>
            </a:pPr>
            <a:r>
              <a:rPr lang="en-US" sz="2200" b="1" dirty="0">
                <a:latin typeface="+mj-lt"/>
              </a:rPr>
              <a:t>From ALL nations &amp; tribes (the Jews)</a:t>
            </a:r>
          </a:p>
          <a:p>
            <a:pPr marL="342900" indent="-342900">
              <a:buFont typeface="Arial" panose="020B0604020202020204" pitchFamily="34" charset="0"/>
              <a:buChar char="•"/>
              <a:tabLst>
                <a:tab pos="2286000" algn="l"/>
              </a:tabLst>
            </a:pPr>
            <a:r>
              <a:rPr lang="en-US" sz="2200" b="1" dirty="0">
                <a:latin typeface="+mj-lt"/>
              </a:rPr>
              <a:t>Clothed in white robes, hold palm branches</a:t>
            </a:r>
          </a:p>
          <a:p>
            <a:pPr marL="342900" indent="-342900">
              <a:buFont typeface="Arial" panose="020B0604020202020204" pitchFamily="34" charset="0"/>
              <a:buChar char="•"/>
              <a:tabLst>
                <a:tab pos="2286000" algn="l"/>
              </a:tabLst>
            </a:pPr>
            <a:r>
              <a:rPr lang="en-US" sz="2200" b="1" dirty="0">
                <a:latin typeface="+mj-lt"/>
              </a:rPr>
              <a:t>They now stand before the throne of </a:t>
            </a:r>
            <a:r>
              <a:rPr lang="en-US" sz="2200" b="1" dirty="0" err="1">
                <a:latin typeface="+mj-lt"/>
              </a:rPr>
              <a:t>ch.</a:t>
            </a:r>
            <a:r>
              <a:rPr lang="en-US" sz="2200" b="1" dirty="0">
                <a:latin typeface="+mj-lt"/>
              </a:rPr>
              <a:t> 4</a:t>
            </a:r>
          </a:p>
          <a:p>
            <a:pPr marL="342900" indent="-342900">
              <a:buFont typeface="Arial" panose="020B0604020202020204" pitchFamily="34" charset="0"/>
              <a:buChar char="•"/>
              <a:tabLst>
                <a:tab pos="2286000" algn="l"/>
              </a:tabLst>
            </a:pPr>
            <a:r>
              <a:rPr lang="en-US" sz="2200" b="1" dirty="0">
                <a:latin typeface="+mj-lt"/>
              </a:rPr>
              <a:t>They are crying out</a:t>
            </a:r>
          </a:p>
          <a:p>
            <a:pPr marL="342900" indent="-342900">
              <a:buFont typeface="Arial" panose="020B0604020202020204" pitchFamily="34" charset="0"/>
              <a:buChar char="•"/>
              <a:tabLst>
                <a:tab pos="2286000" algn="l"/>
              </a:tabLst>
            </a:pPr>
            <a:r>
              <a:rPr lang="en-US" sz="2200" b="1" dirty="0">
                <a:latin typeface="+mj-lt"/>
              </a:rPr>
              <a:t>Salvation belongs to God on throne &amp; Lamb</a:t>
            </a:r>
          </a:p>
          <a:p>
            <a:pPr marL="342900" indent="-342900">
              <a:buFont typeface="Arial" panose="020B0604020202020204" pitchFamily="34" charset="0"/>
              <a:buChar char="•"/>
              <a:tabLst>
                <a:tab pos="2286000" algn="l"/>
              </a:tabLst>
            </a:pPr>
            <a:r>
              <a:rPr lang="en-US" sz="2200" b="1" dirty="0">
                <a:latin typeface="+mj-lt"/>
              </a:rPr>
              <a:t>All the angels fall down before throne</a:t>
            </a:r>
          </a:p>
          <a:p>
            <a:pPr marL="342900" indent="-342900">
              <a:buFont typeface="Arial" panose="020B0604020202020204" pitchFamily="34" charset="0"/>
              <a:buChar char="•"/>
              <a:tabLst>
                <a:tab pos="2286000" algn="l"/>
              </a:tabLst>
            </a:pPr>
            <a:r>
              <a:rPr lang="en-US" sz="2200" b="1" dirty="0">
                <a:latin typeface="+mj-lt"/>
              </a:rPr>
              <a:t>All the 24 elders also fall and worship God</a:t>
            </a:r>
          </a:p>
          <a:p>
            <a:pPr marL="342900" indent="-342900">
              <a:buFont typeface="Arial" panose="020B0604020202020204" pitchFamily="34" charset="0"/>
              <a:buChar char="•"/>
              <a:tabLst>
                <a:tab pos="2286000" algn="l"/>
              </a:tabLst>
            </a:pPr>
            <a:r>
              <a:rPr lang="en-US" sz="2200" b="1" dirty="0">
                <a:latin typeface="+mj-lt"/>
              </a:rPr>
              <a:t>AND the four living creatures </a:t>
            </a:r>
          </a:p>
          <a:p>
            <a:pPr marL="342900" indent="-342900">
              <a:buFont typeface="Arial" panose="020B0604020202020204" pitchFamily="34" charset="0"/>
              <a:buChar char="•"/>
              <a:tabLst>
                <a:tab pos="2286000" algn="l"/>
              </a:tabLst>
            </a:pPr>
            <a:r>
              <a:rPr lang="en-US" sz="2200" b="1" dirty="0">
                <a:latin typeface="+mj-lt"/>
              </a:rPr>
              <a:t>Amen!</a:t>
            </a:r>
          </a:p>
          <a:p>
            <a:pPr marL="342900" indent="-342900">
              <a:buFont typeface="Arial" panose="020B0604020202020204" pitchFamily="34" charset="0"/>
              <a:buChar char="•"/>
              <a:tabLst>
                <a:tab pos="2286000" algn="l"/>
              </a:tabLst>
            </a:pPr>
            <a:r>
              <a:rPr lang="en-US" sz="2200" b="1" dirty="0">
                <a:latin typeface="+mj-lt"/>
              </a:rPr>
              <a:t>Seven qualities which are due God forever</a:t>
            </a:r>
          </a:p>
          <a:p>
            <a:pPr marL="342900" indent="-342900">
              <a:buFont typeface="Arial" panose="020B0604020202020204" pitchFamily="34" charset="0"/>
              <a:buChar char="•"/>
              <a:tabLst>
                <a:tab pos="2286000" algn="l"/>
              </a:tabLst>
            </a:pPr>
            <a:r>
              <a:rPr lang="en-US" sz="2200" b="1" dirty="0">
                <a:latin typeface="+mj-lt"/>
              </a:rPr>
              <a:t>The question from one of the elders to John</a:t>
            </a:r>
          </a:p>
          <a:p>
            <a:pPr marL="342900" indent="-342900">
              <a:buFont typeface="Arial" panose="020B0604020202020204" pitchFamily="34" charset="0"/>
              <a:buChar char="•"/>
              <a:tabLst>
                <a:tab pos="2286000" algn="l"/>
              </a:tabLst>
            </a:pPr>
            <a:r>
              <a:rPr lang="en-US" sz="2200" b="1" dirty="0">
                <a:latin typeface="+mj-lt"/>
              </a:rPr>
              <a:t>Who are these; where are they from?</a:t>
            </a:r>
          </a:p>
        </p:txBody>
      </p:sp>
    </p:spTree>
    <p:extLst>
      <p:ext uri="{BB962C8B-B14F-4D97-AF65-F5344CB8AC3E}">
        <p14:creationId xmlns:p14="http://schemas.microsoft.com/office/powerpoint/2010/main" val="22220067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9  After these things I looked, and behold, </a:t>
            </a:r>
            <a:r>
              <a:rPr lang="en-US" sz="2100" b="1" dirty="0">
                <a:solidFill>
                  <a:srgbClr val="FFFF00"/>
                </a:solidFill>
                <a:latin typeface="+mj-lt"/>
              </a:rPr>
              <a:t>a great multitude</a:t>
            </a:r>
            <a:r>
              <a:rPr lang="en-US" sz="2100" b="1" dirty="0">
                <a:solidFill>
                  <a:schemeClr val="bg1"/>
                </a:solidFill>
                <a:latin typeface="+mj-lt"/>
              </a:rPr>
              <a:t> </a:t>
            </a:r>
            <a:r>
              <a:rPr lang="en-US" sz="2100" b="1" dirty="0">
                <a:solidFill>
                  <a:srgbClr val="FFFF00"/>
                </a:solidFill>
                <a:latin typeface="+mj-lt"/>
              </a:rPr>
              <a:t>which no one could number</a:t>
            </a:r>
            <a:r>
              <a:rPr lang="en-US" sz="2100" b="1" dirty="0">
                <a:solidFill>
                  <a:schemeClr val="bg1"/>
                </a:solidFill>
                <a:latin typeface="+mj-lt"/>
              </a:rPr>
              <a:t>, of </a:t>
            </a:r>
            <a:r>
              <a:rPr lang="en-US" sz="2100" b="1" dirty="0">
                <a:solidFill>
                  <a:srgbClr val="FFFF00"/>
                </a:solidFill>
                <a:latin typeface="+mj-lt"/>
              </a:rPr>
              <a:t>all nations, tribes, peoples, and tongues</a:t>
            </a:r>
            <a:r>
              <a:rPr lang="en-US" sz="2100" b="1" dirty="0">
                <a:solidFill>
                  <a:schemeClr val="bg1"/>
                </a:solidFill>
                <a:latin typeface="+mj-lt"/>
              </a:rPr>
              <a:t>, </a:t>
            </a:r>
            <a:r>
              <a:rPr lang="en-US" sz="2100" b="1" dirty="0">
                <a:solidFill>
                  <a:srgbClr val="FFFF00"/>
                </a:solidFill>
                <a:latin typeface="+mj-lt"/>
              </a:rPr>
              <a:t>standing before the throne and before the Lamb</a:t>
            </a:r>
            <a:r>
              <a:rPr lang="en-US" sz="2100" b="1" dirty="0">
                <a:solidFill>
                  <a:schemeClr val="bg1"/>
                </a:solidFill>
                <a:latin typeface="+mj-lt"/>
              </a:rPr>
              <a:t>, clothed with </a:t>
            </a:r>
            <a:r>
              <a:rPr lang="en-US" sz="2100" b="1" dirty="0">
                <a:solidFill>
                  <a:srgbClr val="FFFF00"/>
                </a:solidFill>
                <a:latin typeface="+mj-lt"/>
              </a:rPr>
              <a:t>white robes, with palm branches in their hands, </a:t>
            </a:r>
          </a:p>
          <a:p>
            <a:pPr algn="just"/>
            <a:r>
              <a:rPr lang="en-US" sz="2100" b="1" dirty="0">
                <a:solidFill>
                  <a:schemeClr val="bg1"/>
                </a:solidFill>
                <a:latin typeface="+mj-lt"/>
              </a:rPr>
              <a:t>  10  and </a:t>
            </a:r>
            <a:r>
              <a:rPr lang="en-US" sz="2100" b="1" dirty="0">
                <a:solidFill>
                  <a:srgbClr val="FFFF00"/>
                </a:solidFill>
                <a:latin typeface="+mj-lt"/>
              </a:rPr>
              <a:t>crying out</a:t>
            </a:r>
            <a:r>
              <a:rPr lang="en-US" sz="2100" b="1" dirty="0">
                <a:solidFill>
                  <a:schemeClr val="bg1"/>
                </a:solidFill>
                <a:latin typeface="+mj-lt"/>
              </a:rPr>
              <a:t> with a loud voice, saying, "</a:t>
            </a:r>
            <a:r>
              <a:rPr lang="en-US" sz="2100" b="1" dirty="0">
                <a:solidFill>
                  <a:srgbClr val="FFFF00"/>
                </a:solidFill>
                <a:latin typeface="+mj-lt"/>
              </a:rPr>
              <a:t>Salvation belongs to our God who sits on the throne, and to the Lamb</a:t>
            </a:r>
            <a:r>
              <a:rPr lang="en-US" sz="2100" b="1" dirty="0">
                <a:solidFill>
                  <a:schemeClr val="bg1"/>
                </a:solidFill>
                <a:latin typeface="+mj-lt"/>
              </a:rPr>
              <a:t>!" </a:t>
            </a:r>
          </a:p>
          <a:p>
            <a:pPr algn="just"/>
            <a:r>
              <a:rPr lang="en-US" sz="2100" b="1" dirty="0">
                <a:solidFill>
                  <a:schemeClr val="bg1"/>
                </a:solidFill>
                <a:latin typeface="+mj-lt"/>
              </a:rPr>
              <a:t>  11  </a:t>
            </a:r>
            <a:r>
              <a:rPr lang="en-US" sz="2100" b="1" dirty="0">
                <a:solidFill>
                  <a:srgbClr val="FFFF00"/>
                </a:solidFill>
                <a:latin typeface="+mj-lt"/>
              </a:rPr>
              <a:t>All the angels </a:t>
            </a:r>
            <a:r>
              <a:rPr lang="en-US" sz="2100" b="1" dirty="0">
                <a:solidFill>
                  <a:schemeClr val="bg1"/>
                </a:solidFill>
                <a:latin typeface="+mj-lt"/>
              </a:rPr>
              <a:t>stood around the throne and </a:t>
            </a:r>
            <a:r>
              <a:rPr lang="en-US" sz="2100" b="1" dirty="0">
                <a:solidFill>
                  <a:srgbClr val="FFFF00"/>
                </a:solidFill>
                <a:latin typeface="+mj-lt"/>
              </a:rPr>
              <a:t>the elders and the four living creatures</a:t>
            </a:r>
            <a:r>
              <a:rPr lang="en-US" sz="2100" b="1" dirty="0">
                <a:solidFill>
                  <a:schemeClr val="bg1"/>
                </a:solidFill>
                <a:latin typeface="+mj-lt"/>
              </a:rPr>
              <a:t>, and fell on their faces before the throne and worshiped God, </a:t>
            </a:r>
          </a:p>
          <a:p>
            <a:pPr algn="just"/>
            <a:r>
              <a:rPr lang="en-US" sz="2100" b="1" dirty="0">
                <a:solidFill>
                  <a:schemeClr val="bg1"/>
                </a:solidFill>
                <a:latin typeface="+mj-lt"/>
              </a:rPr>
              <a:t>  12  saying: "</a:t>
            </a:r>
            <a:r>
              <a:rPr lang="en-US" sz="2100" b="1" dirty="0">
                <a:solidFill>
                  <a:srgbClr val="FFFF00"/>
                </a:solidFill>
                <a:latin typeface="+mj-lt"/>
              </a:rPr>
              <a:t>Amen! Blessing and glory and wisdom, Thanksgiving and honor and power and might,</a:t>
            </a:r>
            <a:r>
              <a:rPr lang="en-US" sz="2100" b="1" dirty="0">
                <a:solidFill>
                  <a:schemeClr val="bg1"/>
                </a:solidFill>
                <a:latin typeface="+mj-lt"/>
              </a:rPr>
              <a:t> Be to our God </a:t>
            </a:r>
            <a:r>
              <a:rPr lang="en-US" sz="2100" b="1" dirty="0">
                <a:solidFill>
                  <a:srgbClr val="FFFF00"/>
                </a:solidFill>
                <a:latin typeface="+mj-lt"/>
              </a:rPr>
              <a:t>forever</a:t>
            </a:r>
            <a:r>
              <a:rPr lang="en-US" sz="2100" b="1" dirty="0">
                <a:solidFill>
                  <a:schemeClr val="bg1"/>
                </a:solidFill>
                <a:latin typeface="+mj-lt"/>
              </a:rPr>
              <a:t> and ever. Amen." </a:t>
            </a:r>
          </a:p>
          <a:p>
            <a:pPr algn="just"/>
            <a:r>
              <a:rPr lang="en-US" sz="2100" b="1" dirty="0">
                <a:solidFill>
                  <a:schemeClr val="bg1"/>
                </a:solidFill>
                <a:latin typeface="+mj-lt"/>
              </a:rPr>
              <a:t>  13  Then one of the elders answered, saying to me, "Who are these arrayed in white robes, and where did they come from?" </a:t>
            </a: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4832092"/>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He saw more than the 144,000</a:t>
            </a:r>
          </a:p>
          <a:p>
            <a:pPr marL="342900" indent="-342900">
              <a:buFont typeface="Arial" panose="020B0604020202020204" pitchFamily="34" charset="0"/>
              <a:buChar char="•"/>
              <a:tabLst>
                <a:tab pos="2286000" algn="l"/>
              </a:tabLst>
            </a:pPr>
            <a:r>
              <a:rPr lang="en-US" sz="2200" b="1" dirty="0">
                <a:latin typeface="+mj-lt"/>
              </a:rPr>
              <a:t>A great multitude no one could number</a:t>
            </a:r>
          </a:p>
          <a:p>
            <a:pPr marL="342900" indent="-342900">
              <a:buFont typeface="Arial" panose="020B0604020202020204" pitchFamily="34" charset="0"/>
              <a:buChar char="•"/>
              <a:tabLst>
                <a:tab pos="2286000" algn="l"/>
              </a:tabLst>
            </a:pPr>
            <a:r>
              <a:rPr lang="en-US" sz="2200" b="1" dirty="0">
                <a:latin typeface="+mj-lt"/>
              </a:rPr>
              <a:t>From ALL nations &amp; tribes (the Jews)</a:t>
            </a:r>
          </a:p>
          <a:p>
            <a:pPr marL="342900" indent="-342900">
              <a:buFont typeface="Arial" panose="020B0604020202020204" pitchFamily="34" charset="0"/>
              <a:buChar char="•"/>
              <a:tabLst>
                <a:tab pos="2286000" algn="l"/>
              </a:tabLst>
            </a:pPr>
            <a:r>
              <a:rPr lang="en-US" sz="2200" b="1" dirty="0">
                <a:latin typeface="+mj-lt"/>
              </a:rPr>
              <a:t>Clothed in white robes, hold palm branches</a:t>
            </a:r>
          </a:p>
          <a:p>
            <a:pPr marL="342900" indent="-342900">
              <a:buFont typeface="Arial" panose="020B0604020202020204" pitchFamily="34" charset="0"/>
              <a:buChar char="•"/>
              <a:tabLst>
                <a:tab pos="2286000" algn="l"/>
              </a:tabLst>
            </a:pPr>
            <a:r>
              <a:rPr lang="en-US" sz="2200" b="1" dirty="0">
                <a:latin typeface="+mj-lt"/>
              </a:rPr>
              <a:t>They now stand before the throne of </a:t>
            </a:r>
            <a:r>
              <a:rPr lang="en-US" sz="2200" b="1" dirty="0" err="1">
                <a:latin typeface="+mj-lt"/>
              </a:rPr>
              <a:t>ch.</a:t>
            </a:r>
            <a:r>
              <a:rPr lang="en-US" sz="2200" b="1" dirty="0">
                <a:latin typeface="+mj-lt"/>
              </a:rPr>
              <a:t> 4</a:t>
            </a:r>
          </a:p>
          <a:p>
            <a:pPr marL="342900" indent="-342900">
              <a:buFont typeface="Arial" panose="020B0604020202020204" pitchFamily="34" charset="0"/>
              <a:buChar char="•"/>
              <a:tabLst>
                <a:tab pos="2286000" algn="l"/>
              </a:tabLst>
            </a:pPr>
            <a:r>
              <a:rPr lang="en-US" sz="2200" b="1" dirty="0">
                <a:latin typeface="+mj-lt"/>
              </a:rPr>
              <a:t>They are crying out</a:t>
            </a:r>
          </a:p>
          <a:p>
            <a:pPr marL="342900" indent="-342900">
              <a:buFont typeface="Arial" panose="020B0604020202020204" pitchFamily="34" charset="0"/>
              <a:buChar char="•"/>
              <a:tabLst>
                <a:tab pos="2286000" algn="l"/>
              </a:tabLst>
            </a:pPr>
            <a:r>
              <a:rPr lang="en-US" sz="2200" b="1" dirty="0">
                <a:latin typeface="+mj-lt"/>
              </a:rPr>
              <a:t>Salvation belongs to God on throne &amp; Lamb</a:t>
            </a:r>
          </a:p>
          <a:p>
            <a:pPr marL="342900" indent="-342900">
              <a:buFont typeface="Arial" panose="020B0604020202020204" pitchFamily="34" charset="0"/>
              <a:buChar char="•"/>
              <a:tabLst>
                <a:tab pos="2286000" algn="l"/>
              </a:tabLst>
            </a:pPr>
            <a:r>
              <a:rPr lang="en-US" sz="2200" b="1" dirty="0">
                <a:latin typeface="+mj-lt"/>
              </a:rPr>
              <a:t>All the angels fall down before throne</a:t>
            </a:r>
          </a:p>
          <a:p>
            <a:pPr marL="342900" indent="-342900">
              <a:buFont typeface="Arial" panose="020B0604020202020204" pitchFamily="34" charset="0"/>
              <a:buChar char="•"/>
              <a:tabLst>
                <a:tab pos="2286000" algn="l"/>
              </a:tabLst>
            </a:pPr>
            <a:r>
              <a:rPr lang="en-US" sz="2200" b="1" dirty="0">
                <a:latin typeface="+mj-lt"/>
              </a:rPr>
              <a:t>All the 24 elders also fall and worship God</a:t>
            </a:r>
          </a:p>
          <a:p>
            <a:pPr marL="342900" indent="-342900">
              <a:buFont typeface="Arial" panose="020B0604020202020204" pitchFamily="34" charset="0"/>
              <a:buChar char="•"/>
              <a:tabLst>
                <a:tab pos="2286000" algn="l"/>
              </a:tabLst>
            </a:pPr>
            <a:r>
              <a:rPr lang="en-US" sz="2200" b="1" dirty="0">
                <a:latin typeface="+mj-lt"/>
              </a:rPr>
              <a:t>AND the four living creatures </a:t>
            </a:r>
          </a:p>
          <a:p>
            <a:pPr marL="342900" indent="-342900">
              <a:buFont typeface="Arial" panose="020B0604020202020204" pitchFamily="34" charset="0"/>
              <a:buChar char="•"/>
              <a:tabLst>
                <a:tab pos="2286000" algn="l"/>
              </a:tabLst>
            </a:pPr>
            <a:r>
              <a:rPr lang="en-US" sz="2200" b="1" dirty="0">
                <a:latin typeface="+mj-lt"/>
              </a:rPr>
              <a:t>Amen!</a:t>
            </a:r>
          </a:p>
          <a:p>
            <a:pPr marL="342900" indent="-342900">
              <a:buFont typeface="Arial" panose="020B0604020202020204" pitchFamily="34" charset="0"/>
              <a:buChar char="•"/>
              <a:tabLst>
                <a:tab pos="2286000" algn="l"/>
              </a:tabLst>
            </a:pPr>
            <a:r>
              <a:rPr lang="en-US" sz="2200" b="1" dirty="0">
                <a:latin typeface="+mj-lt"/>
              </a:rPr>
              <a:t>Seven qualities which are due God forever</a:t>
            </a:r>
          </a:p>
          <a:p>
            <a:pPr marL="342900" indent="-342900">
              <a:buFont typeface="Arial" panose="020B0604020202020204" pitchFamily="34" charset="0"/>
              <a:buChar char="•"/>
              <a:tabLst>
                <a:tab pos="2286000" algn="l"/>
              </a:tabLst>
            </a:pPr>
            <a:r>
              <a:rPr lang="en-US" sz="2200" b="1" dirty="0">
                <a:latin typeface="+mj-lt"/>
              </a:rPr>
              <a:t>The question from one of the elders to John</a:t>
            </a:r>
          </a:p>
          <a:p>
            <a:pPr marL="342900" indent="-342900">
              <a:buFont typeface="Arial" panose="020B0604020202020204" pitchFamily="34" charset="0"/>
              <a:buChar char="•"/>
              <a:tabLst>
                <a:tab pos="2286000" algn="l"/>
              </a:tabLst>
            </a:pPr>
            <a:r>
              <a:rPr lang="en-US" sz="2200" b="1" dirty="0">
                <a:latin typeface="+mj-lt"/>
              </a:rPr>
              <a:t>Who are these; where are they from?</a:t>
            </a:r>
          </a:p>
        </p:txBody>
      </p:sp>
    </p:spTree>
    <p:extLst>
      <p:ext uri="{BB962C8B-B14F-4D97-AF65-F5344CB8AC3E}">
        <p14:creationId xmlns:p14="http://schemas.microsoft.com/office/powerpoint/2010/main" val="28710008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9  After these things I looked, and behold, </a:t>
            </a:r>
            <a:r>
              <a:rPr lang="en-US" sz="2100" b="1" dirty="0">
                <a:solidFill>
                  <a:srgbClr val="FFFF00"/>
                </a:solidFill>
                <a:latin typeface="+mj-lt"/>
              </a:rPr>
              <a:t>a great multitude</a:t>
            </a:r>
            <a:r>
              <a:rPr lang="en-US" sz="2100" b="1" dirty="0">
                <a:solidFill>
                  <a:schemeClr val="bg1"/>
                </a:solidFill>
                <a:latin typeface="+mj-lt"/>
              </a:rPr>
              <a:t> </a:t>
            </a:r>
            <a:r>
              <a:rPr lang="en-US" sz="2100" b="1" dirty="0">
                <a:solidFill>
                  <a:srgbClr val="FFFF00"/>
                </a:solidFill>
                <a:latin typeface="+mj-lt"/>
              </a:rPr>
              <a:t>which no one could number</a:t>
            </a:r>
            <a:r>
              <a:rPr lang="en-US" sz="2100" b="1" dirty="0">
                <a:solidFill>
                  <a:schemeClr val="bg1"/>
                </a:solidFill>
                <a:latin typeface="+mj-lt"/>
              </a:rPr>
              <a:t>, of </a:t>
            </a:r>
            <a:r>
              <a:rPr lang="en-US" sz="2100" b="1" dirty="0">
                <a:solidFill>
                  <a:srgbClr val="FFFF00"/>
                </a:solidFill>
                <a:latin typeface="+mj-lt"/>
              </a:rPr>
              <a:t>all nations, tribes, peoples, and tongues</a:t>
            </a:r>
            <a:r>
              <a:rPr lang="en-US" sz="2100" b="1" dirty="0">
                <a:solidFill>
                  <a:schemeClr val="bg1"/>
                </a:solidFill>
                <a:latin typeface="+mj-lt"/>
              </a:rPr>
              <a:t>, </a:t>
            </a:r>
            <a:r>
              <a:rPr lang="en-US" sz="2100" b="1" dirty="0">
                <a:solidFill>
                  <a:srgbClr val="FFFF00"/>
                </a:solidFill>
                <a:latin typeface="+mj-lt"/>
              </a:rPr>
              <a:t>standing before the throne and before the Lamb</a:t>
            </a:r>
            <a:r>
              <a:rPr lang="en-US" sz="2100" b="1" dirty="0">
                <a:solidFill>
                  <a:schemeClr val="bg1"/>
                </a:solidFill>
                <a:latin typeface="+mj-lt"/>
              </a:rPr>
              <a:t>, clothed with </a:t>
            </a:r>
            <a:r>
              <a:rPr lang="en-US" sz="2100" b="1" dirty="0">
                <a:solidFill>
                  <a:srgbClr val="FFFF00"/>
                </a:solidFill>
                <a:latin typeface="+mj-lt"/>
              </a:rPr>
              <a:t>white robes, with palm branches in their hands, </a:t>
            </a:r>
          </a:p>
          <a:p>
            <a:pPr algn="just"/>
            <a:r>
              <a:rPr lang="en-US" sz="2100" b="1" dirty="0">
                <a:solidFill>
                  <a:schemeClr val="bg1"/>
                </a:solidFill>
                <a:latin typeface="+mj-lt"/>
              </a:rPr>
              <a:t>  10  and </a:t>
            </a:r>
            <a:r>
              <a:rPr lang="en-US" sz="2100" b="1" dirty="0">
                <a:solidFill>
                  <a:srgbClr val="FFFF00"/>
                </a:solidFill>
                <a:latin typeface="+mj-lt"/>
              </a:rPr>
              <a:t>crying out</a:t>
            </a:r>
            <a:r>
              <a:rPr lang="en-US" sz="2100" b="1" dirty="0">
                <a:solidFill>
                  <a:schemeClr val="bg1"/>
                </a:solidFill>
                <a:latin typeface="+mj-lt"/>
              </a:rPr>
              <a:t> with a loud voice, saying, "</a:t>
            </a:r>
            <a:r>
              <a:rPr lang="en-US" sz="2100" b="1" dirty="0">
                <a:solidFill>
                  <a:srgbClr val="FFFF00"/>
                </a:solidFill>
                <a:latin typeface="+mj-lt"/>
              </a:rPr>
              <a:t>Salvation belongs to our God who sits on the throne, and to the Lamb</a:t>
            </a:r>
            <a:r>
              <a:rPr lang="en-US" sz="2100" b="1" dirty="0">
                <a:solidFill>
                  <a:schemeClr val="bg1"/>
                </a:solidFill>
                <a:latin typeface="+mj-lt"/>
              </a:rPr>
              <a:t>!" </a:t>
            </a:r>
          </a:p>
          <a:p>
            <a:pPr algn="just"/>
            <a:r>
              <a:rPr lang="en-US" sz="2100" b="1" dirty="0">
                <a:solidFill>
                  <a:schemeClr val="bg1"/>
                </a:solidFill>
                <a:latin typeface="+mj-lt"/>
              </a:rPr>
              <a:t>  11  </a:t>
            </a:r>
            <a:r>
              <a:rPr lang="en-US" sz="2100" b="1" dirty="0">
                <a:solidFill>
                  <a:srgbClr val="FFFF00"/>
                </a:solidFill>
                <a:latin typeface="+mj-lt"/>
              </a:rPr>
              <a:t>All the angels </a:t>
            </a:r>
            <a:r>
              <a:rPr lang="en-US" sz="2100" b="1" dirty="0">
                <a:solidFill>
                  <a:schemeClr val="bg1"/>
                </a:solidFill>
                <a:latin typeface="+mj-lt"/>
              </a:rPr>
              <a:t>stood around the throne and </a:t>
            </a:r>
            <a:r>
              <a:rPr lang="en-US" sz="2100" b="1" dirty="0">
                <a:solidFill>
                  <a:srgbClr val="FFFF00"/>
                </a:solidFill>
                <a:latin typeface="+mj-lt"/>
              </a:rPr>
              <a:t>the elders and the four living creatures</a:t>
            </a:r>
            <a:r>
              <a:rPr lang="en-US" sz="2100" b="1" dirty="0">
                <a:solidFill>
                  <a:schemeClr val="bg1"/>
                </a:solidFill>
                <a:latin typeface="+mj-lt"/>
              </a:rPr>
              <a:t>, and fell on their faces before the throne and worshiped God, </a:t>
            </a:r>
          </a:p>
          <a:p>
            <a:pPr algn="just"/>
            <a:r>
              <a:rPr lang="en-US" sz="2100" b="1" dirty="0">
                <a:solidFill>
                  <a:schemeClr val="bg1"/>
                </a:solidFill>
                <a:latin typeface="+mj-lt"/>
              </a:rPr>
              <a:t>  12  saying: "</a:t>
            </a:r>
            <a:r>
              <a:rPr lang="en-US" sz="2100" b="1" dirty="0">
                <a:solidFill>
                  <a:srgbClr val="FFFF00"/>
                </a:solidFill>
                <a:latin typeface="+mj-lt"/>
              </a:rPr>
              <a:t>Amen! Blessing and glory and wisdom, Thanksgiving and honor and power and might,</a:t>
            </a:r>
            <a:r>
              <a:rPr lang="en-US" sz="2100" b="1" dirty="0">
                <a:solidFill>
                  <a:schemeClr val="bg1"/>
                </a:solidFill>
                <a:latin typeface="+mj-lt"/>
              </a:rPr>
              <a:t> Be to our God </a:t>
            </a:r>
            <a:r>
              <a:rPr lang="en-US" sz="2100" b="1" dirty="0">
                <a:solidFill>
                  <a:srgbClr val="FFFF00"/>
                </a:solidFill>
                <a:latin typeface="+mj-lt"/>
              </a:rPr>
              <a:t>forever</a:t>
            </a:r>
            <a:r>
              <a:rPr lang="en-US" sz="2100" b="1" dirty="0">
                <a:solidFill>
                  <a:schemeClr val="bg1"/>
                </a:solidFill>
                <a:latin typeface="+mj-lt"/>
              </a:rPr>
              <a:t> and ever. Amen." </a:t>
            </a:r>
          </a:p>
          <a:p>
            <a:pPr algn="just"/>
            <a:r>
              <a:rPr lang="en-US" sz="2100" b="1" dirty="0">
                <a:solidFill>
                  <a:schemeClr val="bg1"/>
                </a:solidFill>
                <a:latin typeface="+mj-lt"/>
              </a:rPr>
              <a:t>  13  Then one of the elders answered, saying to me, "</a:t>
            </a:r>
            <a:r>
              <a:rPr lang="en-US" sz="2100" b="1" dirty="0">
                <a:solidFill>
                  <a:srgbClr val="FFFF00"/>
                </a:solidFill>
                <a:latin typeface="+mj-lt"/>
              </a:rPr>
              <a:t>Who are these</a:t>
            </a:r>
            <a:r>
              <a:rPr lang="en-US" sz="2100" b="1" dirty="0">
                <a:solidFill>
                  <a:schemeClr val="bg1"/>
                </a:solidFill>
                <a:latin typeface="+mj-lt"/>
              </a:rPr>
              <a:t> arrayed in white robes, and </a:t>
            </a:r>
            <a:r>
              <a:rPr lang="en-US" sz="2100" b="1" dirty="0">
                <a:solidFill>
                  <a:srgbClr val="FFFF00"/>
                </a:solidFill>
                <a:latin typeface="+mj-lt"/>
              </a:rPr>
              <a:t>where did they come from?" </a:t>
            </a: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4832092"/>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He saw more than the 144,000</a:t>
            </a:r>
          </a:p>
          <a:p>
            <a:pPr marL="342900" indent="-342900">
              <a:buFont typeface="Arial" panose="020B0604020202020204" pitchFamily="34" charset="0"/>
              <a:buChar char="•"/>
              <a:tabLst>
                <a:tab pos="2286000" algn="l"/>
              </a:tabLst>
            </a:pPr>
            <a:r>
              <a:rPr lang="en-US" sz="2200" b="1" dirty="0">
                <a:latin typeface="+mj-lt"/>
              </a:rPr>
              <a:t>A great multitude no one could number</a:t>
            </a:r>
          </a:p>
          <a:p>
            <a:pPr marL="342900" indent="-342900">
              <a:buFont typeface="Arial" panose="020B0604020202020204" pitchFamily="34" charset="0"/>
              <a:buChar char="•"/>
              <a:tabLst>
                <a:tab pos="2286000" algn="l"/>
              </a:tabLst>
            </a:pPr>
            <a:r>
              <a:rPr lang="en-US" sz="2200" b="1" dirty="0">
                <a:latin typeface="+mj-lt"/>
              </a:rPr>
              <a:t>From ALL nations &amp; tribes (the Jews)</a:t>
            </a:r>
          </a:p>
          <a:p>
            <a:pPr marL="342900" indent="-342900">
              <a:buFont typeface="Arial" panose="020B0604020202020204" pitchFamily="34" charset="0"/>
              <a:buChar char="•"/>
              <a:tabLst>
                <a:tab pos="2286000" algn="l"/>
              </a:tabLst>
            </a:pPr>
            <a:r>
              <a:rPr lang="en-US" sz="2200" b="1" dirty="0">
                <a:latin typeface="+mj-lt"/>
              </a:rPr>
              <a:t>Clothed in white robes, hold palm branches</a:t>
            </a:r>
          </a:p>
          <a:p>
            <a:pPr marL="342900" indent="-342900">
              <a:buFont typeface="Arial" panose="020B0604020202020204" pitchFamily="34" charset="0"/>
              <a:buChar char="•"/>
              <a:tabLst>
                <a:tab pos="2286000" algn="l"/>
              </a:tabLst>
            </a:pPr>
            <a:r>
              <a:rPr lang="en-US" sz="2200" b="1" dirty="0">
                <a:latin typeface="+mj-lt"/>
              </a:rPr>
              <a:t>They now stand before the throne of </a:t>
            </a:r>
            <a:r>
              <a:rPr lang="en-US" sz="2200" b="1" dirty="0" err="1">
                <a:latin typeface="+mj-lt"/>
              </a:rPr>
              <a:t>ch.</a:t>
            </a:r>
            <a:r>
              <a:rPr lang="en-US" sz="2200" b="1" dirty="0">
                <a:latin typeface="+mj-lt"/>
              </a:rPr>
              <a:t> 4</a:t>
            </a:r>
          </a:p>
          <a:p>
            <a:pPr marL="342900" indent="-342900">
              <a:buFont typeface="Arial" panose="020B0604020202020204" pitchFamily="34" charset="0"/>
              <a:buChar char="•"/>
              <a:tabLst>
                <a:tab pos="2286000" algn="l"/>
              </a:tabLst>
            </a:pPr>
            <a:r>
              <a:rPr lang="en-US" sz="2200" b="1" dirty="0">
                <a:latin typeface="+mj-lt"/>
              </a:rPr>
              <a:t>They are crying out</a:t>
            </a:r>
          </a:p>
          <a:p>
            <a:pPr marL="342900" indent="-342900">
              <a:buFont typeface="Arial" panose="020B0604020202020204" pitchFamily="34" charset="0"/>
              <a:buChar char="•"/>
              <a:tabLst>
                <a:tab pos="2286000" algn="l"/>
              </a:tabLst>
            </a:pPr>
            <a:r>
              <a:rPr lang="en-US" sz="2200" b="1" dirty="0">
                <a:latin typeface="+mj-lt"/>
              </a:rPr>
              <a:t>Salvation belongs to God on throne &amp; Lamb</a:t>
            </a:r>
          </a:p>
          <a:p>
            <a:pPr marL="342900" indent="-342900">
              <a:buFont typeface="Arial" panose="020B0604020202020204" pitchFamily="34" charset="0"/>
              <a:buChar char="•"/>
              <a:tabLst>
                <a:tab pos="2286000" algn="l"/>
              </a:tabLst>
            </a:pPr>
            <a:r>
              <a:rPr lang="en-US" sz="2200" b="1" dirty="0">
                <a:latin typeface="+mj-lt"/>
              </a:rPr>
              <a:t>All the angels fall down before throne</a:t>
            </a:r>
          </a:p>
          <a:p>
            <a:pPr marL="342900" indent="-342900">
              <a:buFont typeface="Arial" panose="020B0604020202020204" pitchFamily="34" charset="0"/>
              <a:buChar char="•"/>
              <a:tabLst>
                <a:tab pos="2286000" algn="l"/>
              </a:tabLst>
            </a:pPr>
            <a:r>
              <a:rPr lang="en-US" sz="2200" b="1" dirty="0">
                <a:latin typeface="+mj-lt"/>
              </a:rPr>
              <a:t>All the 24 elders also fall and worship God</a:t>
            </a:r>
          </a:p>
          <a:p>
            <a:pPr marL="342900" indent="-342900">
              <a:buFont typeface="Arial" panose="020B0604020202020204" pitchFamily="34" charset="0"/>
              <a:buChar char="•"/>
              <a:tabLst>
                <a:tab pos="2286000" algn="l"/>
              </a:tabLst>
            </a:pPr>
            <a:r>
              <a:rPr lang="en-US" sz="2200" b="1" dirty="0">
                <a:latin typeface="+mj-lt"/>
              </a:rPr>
              <a:t>AND the four living creatures </a:t>
            </a:r>
          </a:p>
          <a:p>
            <a:pPr marL="342900" indent="-342900">
              <a:buFont typeface="Arial" panose="020B0604020202020204" pitchFamily="34" charset="0"/>
              <a:buChar char="•"/>
              <a:tabLst>
                <a:tab pos="2286000" algn="l"/>
              </a:tabLst>
            </a:pPr>
            <a:r>
              <a:rPr lang="en-US" sz="2200" b="1" dirty="0">
                <a:latin typeface="+mj-lt"/>
              </a:rPr>
              <a:t>Amen!</a:t>
            </a:r>
          </a:p>
          <a:p>
            <a:pPr marL="342900" indent="-342900">
              <a:buFont typeface="Arial" panose="020B0604020202020204" pitchFamily="34" charset="0"/>
              <a:buChar char="•"/>
              <a:tabLst>
                <a:tab pos="2286000" algn="l"/>
              </a:tabLst>
            </a:pPr>
            <a:r>
              <a:rPr lang="en-US" sz="2200" b="1" dirty="0">
                <a:latin typeface="+mj-lt"/>
              </a:rPr>
              <a:t>Seven qualities which are due God forever</a:t>
            </a:r>
          </a:p>
          <a:p>
            <a:pPr marL="342900" indent="-342900">
              <a:buFont typeface="Arial" panose="020B0604020202020204" pitchFamily="34" charset="0"/>
              <a:buChar char="•"/>
              <a:tabLst>
                <a:tab pos="2286000" algn="l"/>
              </a:tabLst>
            </a:pPr>
            <a:r>
              <a:rPr lang="en-US" sz="2200" b="1" dirty="0">
                <a:latin typeface="+mj-lt"/>
              </a:rPr>
              <a:t>The question from one of the elders to John</a:t>
            </a:r>
          </a:p>
          <a:p>
            <a:pPr marL="342900" indent="-342900">
              <a:buFont typeface="Arial" panose="020B0604020202020204" pitchFamily="34" charset="0"/>
              <a:buChar char="•"/>
              <a:tabLst>
                <a:tab pos="2286000" algn="l"/>
              </a:tabLst>
            </a:pPr>
            <a:r>
              <a:rPr lang="en-US" sz="2200" b="1" dirty="0">
                <a:latin typeface="+mj-lt"/>
              </a:rPr>
              <a:t>Who are these; where are they from?</a:t>
            </a:r>
          </a:p>
        </p:txBody>
      </p:sp>
    </p:spTree>
    <p:extLst>
      <p:ext uri="{BB962C8B-B14F-4D97-AF65-F5344CB8AC3E}">
        <p14:creationId xmlns:p14="http://schemas.microsoft.com/office/powerpoint/2010/main" val="9073015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14  </a:t>
            </a:r>
            <a:r>
              <a:rPr lang="en-US" sz="2100" b="1" dirty="0">
                <a:solidFill>
                  <a:srgbClr val="FFFF00"/>
                </a:solidFill>
                <a:latin typeface="+mj-lt"/>
              </a:rPr>
              <a:t>And I said to him, "Sir, you know." </a:t>
            </a:r>
            <a:r>
              <a:rPr lang="en-US" sz="2100" b="1" dirty="0">
                <a:solidFill>
                  <a:schemeClr val="bg1"/>
                </a:solidFill>
                <a:latin typeface="+mj-lt"/>
              </a:rPr>
              <a:t>So he said to me, "These are the ones who come out of the great tribulation, and washed their robes and made them white in the blood of the Lamb. </a:t>
            </a:r>
          </a:p>
          <a:p>
            <a:pPr algn="just"/>
            <a:r>
              <a:rPr lang="en-US" sz="2100" b="1" dirty="0">
                <a:solidFill>
                  <a:schemeClr val="bg1"/>
                </a:solidFill>
                <a:latin typeface="+mj-lt"/>
              </a:rPr>
              <a:t>  15  Therefore they are before the throne of God, and serve Him day and night in His temple. And He who sits on the throne will dwell among them. </a:t>
            </a:r>
          </a:p>
          <a:p>
            <a:pPr algn="just"/>
            <a:r>
              <a:rPr lang="en-US" sz="2100" b="1" dirty="0">
                <a:solidFill>
                  <a:schemeClr val="bg1"/>
                </a:solidFill>
                <a:latin typeface="+mj-lt"/>
              </a:rPr>
              <a:t>  16  They shall neither hunger anymore nor thirst anymore; the sun shall not strike them, nor any heat; </a:t>
            </a:r>
          </a:p>
          <a:p>
            <a:pPr algn="just"/>
            <a:r>
              <a:rPr lang="en-US" sz="2100" b="1" dirty="0">
                <a:solidFill>
                  <a:schemeClr val="bg1"/>
                </a:solidFill>
                <a:latin typeface="+mj-lt"/>
              </a:rPr>
              <a:t>  17  for the Lamb who is in the midst of the throne will shepherd them and lead them to living fountains of waters. And God will wipe away every tear from their eyes.</a:t>
            </a: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430887"/>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John lets elder tell who they are</a:t>
            </a:r>
            <a:endParaRPr lang="en-US" sz="2200" b="1" i="1" dirty="0">
              <a:latin typeface="+mj-lt"/>
            </a:endParaRPr>
          </a:p>
        </p:txBody>
      </p:sp>
    </p:spTree>
    <p:extLst>
      <p:ext uri="{BB962C8B-B14F-4D97-AF65-F5344CB8AC3E}">
        <p14:creationId xmlns:p14="http://schemas.microsoft.com/office/powerpoint/2010/main" val="26862167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14  </a:t>
            </a:r>
            <a:r>
              <a:rPr lang="en-US" sz="2100" b="1" dirty="0">
                <a:solidFill>
                  <a:srgbClr val="FFFF00"/>
                </a:solidFill>
                <a:latin typeface="+mj-lt"/>
              </a:rPr>
              <a:t>And I said to him, "Sir, you know." </a:t>
            </a:r>
            <a:r>
              <a:rPr lang="en-US" sz="2100" b="1" dirty="0">
                <a:solidFill>
                  <a:schemeClr val="bg1"/>
                </a:solidFill>
                <a:latin typeface="+mj-lt"/>
              </a:rPr>
              <a:t>So he said to me, "</a:t>
            </a:r>
            <a:r>
              <a:rPr lang="en-US" sz="2100" b="1" dirty="0">
                <a:solidFill>
                  <a:srgbClr val="FFFF00"/>
                </a:solidFill>
                <a:latin typeface="+mj-lt"/>
              </a:rPr>
              <a:t>These are the ones who come</a:t>
            </a:r>
            <a:r>
              <a:rPr lang="en-US" sz="2100" b="1" dirty="0">
                <a:solidFill>
                  <a:schemeClr val="bg1"/>
                </a:solidFill>
                <a:latin typeface="+mj-lt"/>
              </a:rPr>
              <a:t> out of the great tribulation, and washed their robes and made them white in the blood of the Lamb. </a:t>
            </a:r>
          </a:p>
          <a:p>
            <a:pPr algn="just"/>
            <a:r>
              <a:rPr lang="en-US" sz="2100" b="1" dirty="0">
                <a:solidFill>
                  <a:schemeClr val="bg1"/>
                </a:solidFill>
                <a:latin typeface="+mj-lt"/>
              </a:rPr>
              <a:t>  15  Therefore they are before the throne of God, and serve Him day and night in His temple. And He who sits on the throne will dwell among them. </a:t>
            </a:r>
          </a:p>
          <a:p>
            <a:pPr algn="just"/>
            <a:r>
              <a:rPr lang="en-US" sz="2100" b="1" dirty="0">
                <a:solidFill>
                  <a:schemeClr val="bg1"/>
                </a:solidFill>
                <a:latin typeface="+mj-lt"/>
              </a:rPr>
              <a:t>  16  They shall neither hunger anymore nor thirst anymore; the sun shall not strike them, nor any heat; </a:t>
            </a:r>
          </a:p>
          <a:p>
            <a:pPr algn="just"/>
            <a:r>
              <a:rPr lang="en-US" sz="2100" b="1" dirty="0">
                <a:solidFill>
                  <a:schemeClr val="bg1"/>
                </a:solidFill>
                <a:latin typeface="+mj-lt"/>
              </a:rPr>
              <a:t>  17  for the Lamb who is in the midst of the throne will shepherd them and lead them to living fountains of waters. And God will wipe away every tear from their eyes.</a:t>
            </a: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1107996"/>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John lets elder tell who they are</a:t>
            </a:r>
          </a:p>
          <a:p>
            <a:pPr marL="342900" indent="-342900">
              <a:buFont typeface="Arial" panose="020B0604020202020204" pitchFamily="34" charset="0"/>
              <a:buChar char="•"/>
              <a:tabLst>
                <a:tab pos="2286000" algn="l"/>
              </a:tabLst>
            </a:pPr>
            <a:r>
              <a:rPr lang="en-US" sz="2200" b="1" dirty="0">
                <a:latin typeface="+mj-lt"/>
              </a:rPr>
              <a:t>They are ones:</a:t>
            </a:r>
          </a:p>
          <a:p>
            <a:pPr>
              <a:tabLst>
                <a:tab pos="2286000" algn="l"/>
              </a:tabLst>
            </a:pPr>
            <a:r>
              <a:rPr lang="en-US" sz="2200" b="1" dirty="0">
                <a:latin typeface="+mj-lt"/>
              </a:rPr>
              <a:t>      - Who come (present tense-are coming)</a:t>
            </a:r>
            <a:endParaRPr lang="en-US" sz="2200" b="1" i="1" dirty="0">
              <a:latin typeface="+mj-lt"/>
            </a:endParaRPr>
          </a:p>
        </p:txBody>
      </p:sp>
    </p:spTree>
    <p:extLst>
      <p:ext uri="{BB962C8B-B14F-4D97-AF65-F5344CB8AC3E}">
        <p14:creationId xmlns:p14="http://schemas.microsoft.com/office/powerpoint/2010/main" val="32906378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14  </a:t>
            </a:r>
            <a:r>
              <a:rPr lang="en-US" sz="2100" b="1" dirty="0">
                <a:solidFill>
                  <a:srgbClr val="FFFF00"/>
                </a:solidFill>
                <a:latin typeface="+mj-lt"/>
              </a:rPr>
              <a:t>And I said to him, "Sir, you know." </a:t>
            </a:r>
            <a:r>
              <a:rPr lang="en-US" sz="2100" b="1" dirty="0">
                <a:solidFill>
                  <a:schemeClr val="bg1"/>
                </a:solidFill>
                <a:latin typeface="+mj-lt"/>
              </a:rPr>
              <a:t>So he said to me, "</a:t>
            </a:r>
            <a:r>
              <a:rPr lang="en-US" sz="2100" b="1" dirty="0">
                <a:solidFill>
                  <a:srgbClr val="FFFF00"/>
                </a:solidFill>
                <a:latin typeface="+mj-lt"/>
              </a:rPr>
              <a:t>These are the ones who come</a:t>
            </a:r>
            <a:r>
              <a:rPr lang="en-US" sz="2100" b="1" dirty="0">
                <a:solidFill>
                  <a:schemeClr val="bg1"/>
                </a:solidFill>
                <a:latin typeface="+mj-lt"/>
              </a:rPr>
              <a:t> out of the </a:t>
            </a:r>
            <a:r>
              <a:rPr lang="en-US" sz="2100" b="1" dirty="0">
                <a:solidFill>
                  <a:srgbClr val="FFFF00"/>
                </a:solidFill>
                <a:latin typeface="+mj-lt"/>
              </a:rPr>
              <a:t>great tribulation</a:t>
            </a:r>
            <a:r>
              <a:rPr lang="en-US" sz="2100" b="1" dirty="0">
                <a:solidFill>
                  <a:schemeClr val="bg1"/>
                </a:solidFill>
                <a:latin typeface="+mj-lt"/>
              </a:rPr>
              <a:t>, and washed their robes and made them white in the blood of the Lamb. </a:t>
            </a:r>
          </a:p>
          <a:p>
            <a:pPr algn="just"/>
            <a:r>
              <a:rPr lang="en-US" sz="2100" b="1" dirty="0">
                <a:solidFill>
                  <a:schemeClr val="bg1"/>
                </a:solidFill>
                <a:latin typeface="+mj-lt"/>
              </a:rPr>
              <a:t>  15  Therefore they are before the throne of God, and serve Him day and night in His temple. And He who sits on the throne will dwell among them. </a:t>
            </a:r>
          </a:p>
          <a:p>
            <a:pPr algn="just"/>
            <a:r>
              <a:rPr lang="en-US" sz="2100" b="1" dirty="0">
                <a:solidFill>
                  <a:schemeClr val="bg1"/>
                </a:solidFill>
                <a:latin typeface="+mj-lt"/>
              </a:rPr>
              <a:t>  16  They shall neither hunger anymore nor thirst anymore; the sun shall not strike them, nor any heat; </a:t>
            </a:r>
          </a:p>
          <a:p>
            <a:pPr algn="just"/>
            <a:r>
              <a:rPr lang="en-US" sz="2100" b="1" dirty="0">
                <a:solidFill>
                  <a:schemeClr val="bg1"/>
                </a:solidFill>
                <a:latin typeface="+mj-lt"/>
              </a:rPr>
              <a:t>  17  for the Lamb who is in the midst of the throne will shepherd them and lead them to living fountains of waters. And God will wipe away every tear from their eyes.</a:t>
            </a: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1446550"/>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John lets elder tell who they are</a:t>
            </a:r>
          </a:p>
          <a:p>
            <a:pPr marL="342900" indent="-342900">
              <a:buFont typeface="Arial" panose="020B0604020202020204" pitchFamily="34" charset="0"/>
              <a:buChar char="•"/>
              <a:tabLst>
                <a:tab pos="2286000" algn="l"/>
              </a:tabLst>
            </a:pPr>
            <a:r>
              <a:rPr lang="en-US" sz="2200" b="1" dirty="0">
                <a:latin typeface="+mj-lt"/>
              </a:rPr>
              <a:t>They are ones:</a:t>
            </a:r>
          </a:p>
          <a:p>
            <a:pPr>
              <a:tabLst>
                <a:tab pos="2286000" algn="l"/>
              </a:tabLst>
            </a:pPr>
            <a:r>
              <a:rPr lang="en-US" sz="2200" b="1" dirty="0">
                <a:latin typeface="+mj-lt"/>
              </a:rPr>
              <a:t>      - Who come (present tense-are coming)</a:t>
            </a:r>
          </a:p>
          <a:p>
            <a:pPr>
              <a:tabLst>
                <a:tab pos="2286000" algn="l"/>
              </a:tabLst>
            </a:pPr>
            <a:r>
              <a:rPr lang="en-US" sz="2200" b="1" dirty="0">
                <a:latin typeface="+mj-lt"/>
              </a:rPr>
              <a:t>      - Out of the Great Tribulation</a:t>
            </a:r>
            <a:endParaRPr lang="en-US" sz="2200" b="1" i="1" dirty="0">
              <a:latin typeface="+mj-lt"/>
            </a:endParaRPr>
          </a:p>
        </p:txBody>
      </p:sp>
    </p:spTree>
    <p:extLst>
      <p:ext uri="{BB962C8B-B14F-4D97-AF65-F5344CB8AC3E}">
        <p14:creationId xmlns:p14="http://schemas.microsoft.com/office/powerpoint/2010/main" val="1356014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6307015" y="1352183"/>
            <a:ext cx="5451232" cy="4524315"/>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The Revelation of Jesus Christ, which God gave Him </a:t>
            </a:r>
            <a:r>
              <a:rPr lang="en-US" sz="2400" b="1" dirty="0">
                <a:solidFill>
                  <a:srgbClr val="FFFF00"/>
                </a:solidFill>
                <a:latin typeface="+mj-lt"/>
              </a:rPr>
              <a:t>to show HIS SERVANTS</a:t>
            </a:r>
            <a:r>
              <a:rPr lang="en-US" sz="2400" b="1" dirty="0">
                <a:solidFill>
                  <a:schemeClr val="bg1"/>
                </a:solidFill>
                <a:latin typeface="+mj-lt"/>
              </a:rPr>
              <a:t>—things which must shortly take place. And He sent and signified it by His angel to His servant John, </a:t>
            </a:r>
          </a:p>
          <a:p>
            <a:pPr algn="just"/>
            <a:r>
              <a:rPr lang="en-US" sz="2400" b="1" dirty="0">
                <a:solidFill>
                  <a:schemeClr val="bg1"/>
                </a:solidFill>
                <a:latin typeface="+mj-lt"/>
              </a:rPr>
              <a:t>  2  who bore witness to the word of God, and to the testimony of Jesus Christ, to all things that he saw. </a:t>
            </a:r>
          </a:p>
          <a:p>
            <a:pPr algn="just"/>
            <a:r>
              <a:rPr lang="en-US" sz="2400" b="1" dirty="0">
                <a:solidFill>
                  <a:schemeClr val="bg1"/>
                </a:solidFill>
                <a:latin typeface="+mj-lt"/>
              </a:rPr>
              <a:t>  3  Blessed is he who reads and those who hear the words of this prophecy, and keep those things which are written in it; for the time is near</a:t>
            </a:r>
            <a:r>
              <a:rPr lang="en-US" sz="2400" dirty="0">
                <a:solidFill>
                  <a:srgbClr val="FFFF00"/>
                </a:solidFill>
                <a:latin typeface="+mj-lt"/>
              </a:rPr>
              <a:t>. </a:t>
            </a:r>
          </a:p>
        </p:txBody>
      </p:sp>
      <p:sp>
        <p:nvSpPr>
          <p:cNvPr id="4" name="TextBox 3">
            <a:extLst>
              <a:ext uri="{FF2B5EF4-FFF2-40B4-BE49-F238E27FC236}">
                <a16:creationId xmlns:a16="http://schemas.microsoft.com/office/drawing/2014/main" id="{8A9A8B68-64BE-42D5-83F3-1469D4940189}"/>
              </a:ext>
            </a:extLst>
          </p:cNvPr>
          <p:cNvSpPr txBox="1"/>
          <p:nvPr/>
        </p:nvSpPr>
        <p:spPr>
          <a:xfrm>
            <a:off x="515816" y="1477109"/>
            <a:ext cx="5662246" cy="1615827"/>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latin typeface="+mj-lt"/>
              </a:rPr>
              <a:t>It is a revelation </a:t>
            </a:r>
          </a:p>
          <a:p>
            <a:pPr marL="339725" indent="-339725">
              <a:spcAft>
                <a:spcPts val="1800"/>
              </a:spcAft>
              <a:buFont typeface="Arial" panose="020B0604020202020204" pitchFamily="34" charset="0"/>
              <a:buChar char="•"/>
            </a:pPr>
            <a:r>
              <a:rPr lang="en-US" sz="2800" b="1" dirty="0">
                <a:latin typeface="+mj-lt"/>
              </a:rPr>
              <a:t>It is a revelation TO SEVEN CHURCHES IN ASIA </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Four Keys to Understand the Book</a:t>
            </a:r>
          </a:p>
        </p:txBody>
      </p:sp>
    </p:spTree>
    <p:extLst>
      <p:ext uri="{BB962C8B-B14F-4D97-AF65-F5344CB8AC3E}">
        <p14:creationId xmlns:p14="http://schemas.microsoft.com/office/powerpoint/2010/main" val="20002966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14  </a:t>
            </a:r>
            <a:r>
              <a:rPr lang="en-US" sz="2100" b="1" dirty="0">
                <a:solidFill>
                  <a:srgbClr val="FFFF00"/>
                </a:solidFill>
                <a:latin typeface="+mj-lt"/>
              </a:rPr>
              <a:t>And I said to him, "Sir, you know." </a:t>
            </a:r>
            <a:r>
              <a:rPr lang="en-US" sz="2100" b="1" dirty="0">
                <a:solidFill>
                  <a:schemeClr val="bg1"/>
                </a:solidFill>
                <a:latin typeface="+mj-lt"/>
              </a:rPr>
              <a:t>So he said to me, "</a:t>
            </a:r>
            <a:r>
              <a:rPr lang="en-US" sz="2100" b="1" dirty="0">
                <a:solidFill>
                  <a:srgbClr val="FFFF00"/>
                </a:solidFill>
                <a:latin typeface="+mj-lt"/>
              </a:rPr>
              <a:t>These are the ones who come</a:t>
            </a:r>
            <a:r>
              <a:rPr lang="en-US" sz="2100" b="1" dirty="0">
                <a:solidFill>
                  <a:schemeClr val="bg1"/>
                </a:solidFill>
                <a:latin typeface="+mj-lt"/>
              </a:rPr>
              <a:t> out of the </a:t>
            </a:r>
            <a:r>
              <a:rPr lang="en-US" sz="2100" b="1" dirty="0">
                <a:solidFill>
                  <a:srgbClr val="FFFF00"/>
                </a:solidFill>
                <a:latin typeface="+mj-lt"/>
              </a:rPr>
              <a:t>great tribulation</a:t>
            </a:r>
            <a:r>
              <a:rPr lang="en-US" sz="2100" b="1" dirty="0">
                <a:solidFill>
                  <a:schemeClr val="bg1"/>
                </a:solidFill>
                <a:latin typeface="+mj-lt"/>
              </a:rPr>
              <a:t>, and washed their robes and made them </a:t>
            </a:r>
            <a:r>
              <a:rPr lang="en-US" sz="2100" b="1" dirty="0">
                <a:solidFill>
                  <a:srgbClr val="FFFF00"/>
                </a:solidFill>
                <a:latin typeface="+mj-lt"/>
              </a:rPr>
              <a:t>white in the blood of the Lamb</a:t>
            </a:r>
            <a:r>
              <a:rPr lang="en-US" sz="2100" b="1" dirty="0">
                <a:solidFill>
                  <a:schemeClr val="bg1"/>
                </a:solidFill>
                <a:latin typeface="+mj-lt"/>
              </a:rPr>
              <a:t>. </a:t>
            </a:r>
          </a:p>
          <a:p>
            <a:pPr algn="just"/>
            <a:r>
              <a:rPr lang="en-US" sz="2100" b="1" dirty="0">
                <a:solidFill>
                  <a:schemeClr val="bg1"/>
                </a:solidFill>
                <a:latin typeface="+mj-lt"/>
              </a:rPr>
              <a:t>  15  Therefore they are before the throne of God, and serve Him day and night in His temple. And He who sits on the throne will dwell among them. </a:t>
            </a:r>
          </a:p>
          <a:p>
            <a:pPr algn="just"/>
            <a:r>
              <a:rPr lang="en-US" sz="2100" b="1" dirty="0">
                <a:solidFill>
                  <a:schemeClr val="bg1"/>
                </a:solidFill>
                <a:latin typeface="+mj-lt"/>
              </a:rPr>
              <a:t>  16  They shall neither hunger anymore nor thirst anymore; the sun shall not strike them, nor any heat; </a:t>
            </a:r>
          </a:p>
          <a:p>
            <a:pPr algn="just"/>
            <a:r>
              <a:rPr lang="en-US" sz="2100" b="1" dirty="0">
                <a:solidFill>
                  <a:schemeClr val="bg1"/>
                </a:solidFill>
                <a:latin typeface="+mj-lt"/>
              </a:rPr>
              <a:t>  17  for the Lamb who is in the midst of the throne will shepherd them and lead them to living fountains of waters. And God will wipe away every tear from their eyes.</a:t>
            </a: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1785104"/>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John lets elder tell who they are</a:t>
            </a:r>
          </a:p>
          <a:p>
            <a:pPr marL="342900" indent="-342900">
              <a:buFont typeface="Arial" panose="020B0604020202020204" pitchFamily="34" charset="0"/>
              <a:buChar char="•"/>
              <a:tabLst>
                <a:tab pos="2286000" algn="l"/>
              </a:tabLst>
            </a:pPr>
            <a:r>
              <a:rPr lang="en-US" sz="2200" b="1" dirty="0">
                <a:latin typeface="+mj-lt"/>
              </a:rPr>
              <a:t>They are ones:</a:t>
            </a:r>
          </a:p>
          <a:p>
            <a:pPr>
              <a:tabLst>
                <a:tab pos="2286000" algn="l"/>
              </a:tabLst>
            </a:pPr>
            <a:r>
              <a:rPr lang="en-US" sz="2200" b="1" dirty="0">
                <a:latin typeface="+mj-lt"/>
              </a:rPr>
              <a:t>      - Who come (present tense-are coming)</a:t>
            </a:r>
          </a:p>
          <a:p>
            <a:pPr>
              <a:tabLst>
                <a:tab pos="2286000" algn="l"/>
              </a:tabLst>
            </a:pPr>
            <a:r>
              <a:rPr lang="en-US" sz="2200" b="1" dirty="0">
                <a:latin typeface="+mj-lt"/>
              </a:rPr>
              <a:t>      - Out of the Great Tribulation</a:t>
            </a:r>
          </a:p>
          <a:p>
            <a:pPr marL="342900" indent="-342900">
              <a:buFont typeface="Arial" panose="020B0604020202020204" pitchFamily="34" charset="0"/>
              <a:buChar char="•"/>
              <a:tabLst>
                <a:tab pos="2286000" algn="l"/>
              </a:tabLst>
            </a:pPr>
            <a:r>
              <a:rPr lang="en-US" sz="2200" b="1" dirty="0">
                <a:latin typeface="+mj-lt"/>
              </a:rPr>
              <a:t>Have washed robes, made white in His blood</a:t>
            </a:r>
          </a:p>
        </p:txBody>
      </p:sp>
    </p:spTree>
    <p:extLst>
      <p:ext uri="{BB962C8B-B14F-4D97-AF65-F5344CB8AC3E}">
        <p14:creationId xmlns:p14="http://schemas.microsoft.com/office/powerpoint/2010/main" val="24195364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14  </a:t>
            </a:r>
            <a:r>
              <a:rPr lang="en-US" sz="2100" b="1" dirty="0">
                <a:solidFill>
                  <a:srgbClr val="FFFF00"/>
                </a:solidFill>
                <a:latin typeface="+mj-lt"/>
              </a:rPr>
              <a:t>And I said to him, "Sir, you know." </a:t>
            </a:r>
            <a:r>
              <a:rPr lang="en-US" sz="2100" b="1" dirty="0">
                <a:solidFill>
                  <a:schemeClr val="bg1"/>
                </a:solidFill>
                <a:latin typeface="+mj-lt"/>
              </a:rPr>
              <a:t>So he said to me, "</a:t>
            </a:r>
            <a:r>
              <a:rPr lang="en-US" sz="2100" b="1" dirty="0">
                <a:solidFill>
                  <a:srgbClr val="FFFF00"/>
                </a:solidFill>
                <a:latin typeface="+mj-lt"/>
              </a:rPr>
              <a:t>These are the ones who come</a:t>
            </a:r>
            <a:r>
              <a:rPr lang="en-US" sz="2100" b="1" dirty="0">
                <a:solidFill>
                  <a:schemeClr val="bg1"/>
                </a:solidFill>
                <a:latin typeface="+mj-lt"/>
              </a:rPr>
              <a:t> out of the </a:t>
            </a:r>
            <a:r>
              <a:rPr lang="en-US" sz="2100" b="1" dirty="0">
                <a:solidFill>
                  <a:srgbClr val="FFFF00"/>
                </a:solidFill>
                <a:latin typeface="+mj-lt"/>
              </a:rPr>
              <a:t>great tribulation</a:t>
            </a:r>
            <a:r>
              <a:rPr lang="en-US" sz="2100" b="1" dirty="0">
                <a:solidFill>
                  <a:schemeClr val="bg1"/>
                </a:solidFill>
                <a:latin typeface="+mj-lt"/>
              </a:rPr>
              <a:t>, and washed their robes and made them </a:t>
            </a:r>
            <a:r>
              <a:rPr lang="en-US" sz="2100" b="1" dirty="0">
                <a:solidFill>
                  <a:srgbClr val="FFFF00"/>
                </a:solidFill>
                <a:latin typeface="+mj-lt"/>
              </a:rPr>
              <a:t>white in the blood of the Lamb</a:t>
            </a:r>
            <a:r>
              <a:rPr lang="en-US" sz="2100" b="1" dirty="0">
                <a:solidFill>
                  <a:schemeClr val="bg1"/>
                </a:solidFill>
                <a:latin typeface="+mj-lt"/>
              </a:rPr>
              <a:t>. </a:t>
            </a:r>
          </a:p>
          <a:p>
            <a:pPr algn="just"/>
            <a:r>
              <a:rPr lang="en-US" sz="2100" b="1" dirty="0">
                <a:solidFill>
                  <a:schemeClr val="bg1"/>
                </a:solidFill>
                <a:latin typeface="+mj-lt"/>
              </a:rPr>
              <a:t>  15  </a:t>
            </a:r>
            <a:r>
              <a:rPr lang="en-US" sz="2100" b="1" dirty="0">
                <a:solidFill>
                  <a:srgbClr val="FFFF00"/>
                </a:solidFill>
                <a:latin typeface="+mj-lt"/>
              </a:rPr>
              <a:t>Therefore</a:t>
            </a:r>
            <a:r>
              <a:rPr lang="en-US" sz="2100" b="1" dirty="0">
                <a:solidFill>
                  <a:schemeClr val="bg1"/>
                </a:solidFill>
                <a:latin typeface="+mj-lt"/>
              </a:rPr>
              <a:t> they are before the throne of God, and serve Him day and night in His temple. And He who sits on the throne will dwell among them. </a:t>
            </a:r>
          </a:p>
          <a:p>
            <a:pPr algn="just"/>
            <a:r>
              <a:rPr lang="en-US" sz="2100" b="1" dirty="0">
                <a:solidFill>
                  <a:schemeClr val="bg1"/>
                </a:solidFill>
                <a:latin typeface="+mj-lt"/>
              </a:rPr>
              <a:t>  16  They shall neither hunger anymore nor thirst anymore; the sun shall not strike them, nor any heat; </a:t>
            </a:r>
          </a:p>
          <a:p>
            <a:pPr algn="just"/>
            <a:r>
              <a:rPr lang="en-US" sz="2100" b="1" dirty="0">
                <a:solidFill>
                  <a:schemeClr val="bg1"/>
                </a:solidFill>
                <a:latin typeface="+mj-lt"/>
              </a:rPr>
              <a:t>  17  for the Lamb who is in the midst of the throne will shepherd them and lead them to living fountains of waters. And God will wipe away every tear from their eyes.</a:t>
            </a: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2123658"/>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John lets elder tell who they are</a:t>
            </a:r>
          </a:p>
          <a:p>
            <a:pPr marL="342900" indent="-342900">
              <a:buFont typeface="Arial" panose="020B0604020202020204" pitchFamily="34" charset="0"/>
              <a:buChar char="•"/>
              <a:tabLst>
                <a:tab pos="2286000" algn="l"/>
              </a:tabLst>
            </a:pPr>
            <a:r>
              <a:rPr lang="en-US" sz="2200" b="1" dirty="0">
                <a:latin typeface="+mj-lt"/>
              </a:rPr>
              <a:t>They are ones:</a:t>
            </a:r>
          </a:p>
          <a:p>
            <a:pPr>
              <a:tabLst>
                <a:tab pos="2286000" algn="l"/>
              </a:tabLst>
            </a:pPr>
            <a:r>
              <a:rPr lang="en-US" sz="2200" b="1" dirty="0">
                <a:latin typeface="+mj-lt"/>
              </a:rPr>
              <a:t>      - Who come (present tense-are coming)</a:t>
            </a:r>
          </a:p>
          <a:p>
            <a:pPr>
              <a:tabLst>
                <a:tab pos="2286000" algn="l"/>
              </a:tabLst>
            </a:pPr>
            <a:r>
              <a:rPr lang="en-US" sz="2200" b="1" dirty="0">
                <a:latin typeface="+mj-lt"/>
              </a:rPr>
              <a:t>      - Out of the Great Tribulation</a:t>
            </a:r>
          </a:p>
          <a:p>
            <a:pPr marL="342900" indent="-342900">
              <a:buFont typeface="Arial" panose="020B0604020202020204" pitchFamily="34" charset="0"/>
              <a:buChar char="•"/>
              <a:tabLst>
                <a:tab pos="2286000" algn="l"/>
              </a:tabLst>
            </a:pPr>
            <a:r>
              <a:rPr lang="en-US" sz="2200" b="1" dirty="0">
                <a:latin typeface="+mj-lt"/>
              </a:rPr>
              <a:t>Have washed robes, made white in His blood</a:t>
            </a:r>
          </a:p>
          <a:p>
            <a:pPr marL="342900" indent="-342900">
              <a:buFont typeface="Arial" panose="020B0604020202020204" pitchFamily="34" charset="0"/>
              <a:buChar char="•"/>
              <a:tabLst>
                <a:tab pos="2286000" algn="l"/>
              </a:tabLst>
            </a:pPr>
            <a:r>
              <a:rPr lang="en-US" sz="2200" b="1" dirty="0">
                <a:latin typeface="+mj-lt"/>
              </a:rPr>
              <a:t>THEREFORE:</a:t>
            </a:r>
            <a:endParaRPr lang="en-US" sz="2200" b="1" i="1" dirty="0">
              <a:latin typeface="+mj-lt"/>
            </a:endParaRPr>
          </a:p>
        </p:txBody>
      </p:sp>
    </p:spTree>
    <p:extLst>
      <p:ext uri="{BB962C8B-B14F-4D97-AF65-F5344CB8AC3E}">
        <p14:creationId xmlns:p14="http://schemas.microsoft.com/office/powerpoint/2010/main" val="36762224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14  </a:t>
            </a:r>
            <a:r>
              <a:rPr lang="en-US" sz="2100" b="1" dirty="0">
                <a:solidFill>
                  <a:srgbClr val="FFFF00"/>
                </a:solidFill>
                <a:latin typeface="+mj-lt"/>
              </a:rPr>
              <a:t>And I said to him, "Sir, you know." </a:t>
            </a:r>
            <a:r>
              <a:rPr lang="en-US" sz="2100" b="1" dirty="0">
                <a:solidFill>
                  <a:schemeClr val="bg1"/>
                </a:solidFill>
                <a:latin typeface="+mj-lt"/>
              </a:rPr>
              <a:t>So he said to me, "</a:t>
            </a:r>
            <a:r>
              <a:rPr lang="en-US" sz="2100" b="1" dirty="0">
                <a:solidFill>
                  <a:srgbClr val="FFFF00"/>
                </a:solidFill>
                <a:latin typeface="+mj-lt"/>
              </a:rPr>
              <a:t>These are the ones who come</a:t>
            </a:r>
            <a:r>
              <a:rPr lang="en-US" sz="2100" b="1" dirty="0">
                <a:solidFill>
                  <a:schemeClr val="bg1"/>
                </a:solidFill>
                <a:latin typeface="+mj-lt"/>
              </a:rPr>
              <a:t> out of the </a:t>
            </a:r>
            <a:r>
              <a:rPr lang="en-US" sz="2100" b="1" dirty="0">
                <a:solidFill>
                  <a:srgbClr val="FFFF00"/>
                </a:solidFill>
                <a:latin typeface="+mj-lt"/>
              </a:rPr>
              <a:t>great tribulation</a:t>
            </a:r>
            <a:r>
              <a:rPr lang="en-US" sz="2100" b="1" dirty="0">
                <a:solidFill>
                  <a:schemeClr val="bg1"/>
                </a:solidFill>
                <a:latin typeface="+mj-lt"/>
              </a:rPr>
              <a:t>, and washed their robes and made them </a:t>
            </a:r>
            <a:r>
              <a:rPr lang="en-US" sz="2100" b="1" dirty="0">
                <a:solidFill>
                  <a:srgbClr val="FFFF00"/>
                </a:solidFill>
                <a:latin typeface="+mj-lt"/>
              </a:rPr>
              <a:t>white in the blood of the Lamb</a:t>
            </a:r>
            <a:r>
              <a:rPr lang="en-US" sz="2100" b="1" dirty="0">
                <a:solidFill>
                  <a:schemeClr val="bg1"/>
                </a:solidFill>
                <a:latin typeface="+mj-lt"/>
              </a:rPr>
              <a:t>. </a:t>
            </a:r>
          </a:p>
          <a:p>
            <a:pPr algn="just"/>
            <a:r>
              <a:rPr lang="en-US" sz="2100" b="1" dirty="0">
                <a:solidFill>
                  <a:schemeClr val="bg1"/>
                </a:solidFill>
                <a:latin typeface="+mj-lt"/>
              </a:rPr>
              <a:t>  15  </a:t>
            </a:r>
            <a:r>
              <a:rPr lang="en-US" sz="2100" b="1" dirty="0">
                <a:solidFill>
                  <a:srgbClr val="FFFF00"/>
                </a:solidFill>
                <a:latin typeface="+mj-lt"/>
              </a:rPr>
              <a:t>Therefore</a:t>
            </a:r>
            <a:r>
              <a:rPr lang="en-US" sz="2100" b="1" dirty="0">
                <a:solidFill>
                  <a:schemeClr val="bg1"/>
                </a:solidFill>
                <a:latin typeface="+mj-lt"/>
              </a:rPr>
              <a:t> they are before the throne of God, and </a:t>
            </a:r>
            <a:r>
              <a:rPr lang="en-US" sz="2100" b="1" dirty="0">
                <a:solidFill>
                  <a:srgbClr val="FFFF00"/>
                </a:solidFill>
                <a:latin typeface="+mj-lt"/>
              </a:rPr>
              <a:t>serve Him day and night in His temple</a:t>
            </a:r>
            <a:r>
              <a:rPr lang="en-US" sz="2100" b="1" dirty="0">
                <a:solidFill>
                  <a:schemeClr val="bg1"/>
                </a:solidFill>
                <a:latin typeface="+mj-lt"/>
              </a:rPr>
              <a:t>. And He who sits on the throne will dwell among them. </a:t>
            </a:r>
          </a:p>
          <a:p>
            <a:pPr algn="just"/>
            <a:r>
              <a:rPr lang="en-US" sz="2100" b="1" dirty="0">
                <a:solidFill>
                  <a:schemeClr val="bg1"/>
                </a:solidFill>
                <a:latin typeface="+mj-lt"/>
              </a:rPr>
              <a:t>  16  They shall neither hunger anymore nor thirst anymore; the sun shall not strike them, nor any heat; </a:t>
            </a:r>
          </a:p>
          <a:p>
            <a:pPr algn="just"/>
            <a:r>
              <a:rPr lang="en-US" sz="2100" b="1" dirty="0">
                <a:solidFill>
                  <a:schemeClr val="bg1"/>
                </a:solidFill>
                <a:latin typeface="+mj-lt"/>
              </a:rPr>
              <a:t>  17  for the Lamb who is in the midst of the throne will shepherd them and lead them to living fountains of waters. And God will wipe away every tear from their eyes.</a:t>
            </a: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2462213"/>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John lets elder tell who they are</a:t>
            </a:r>
          </a:p>
          <a:p>
            <a:pPr marL="342900" indent="-342900">
              <a:buFont typeface="Arial" panose="020B0604020202020204" pitchFamily="34" charset="0"/>
              <a:buChar char="•"/>
              <a:tabLst>
                <a:tab pos="2286000" algn="l"/>
              </a:tabLst>
            </a:pPr>
            <a:r>
              <a:rPr lang="en-US" sz="2200" b="1" dirty="0">
                <a:latin typeface="+mj-lt"/>
              </a:rPr>
              <a:t>They are ones:</a:t>
            </a:r>
          </a:p>
          <a:p>
            <a:pPr>
              <a:tabLst>
                <a:tab pos="2286000" algn="l"/>
              </a:tabLst>
            </a:pPr>
            <a:r>
              <a:rPr lang="en-US" sz="2200" b="1" dirty="0">
                <a:latin typeface="+mj-lt"/>
              </a:rPr>
              <a:t>      - Who come (present tense-are coming)</a:t>
            </a:r>
          </a:p>
          <a:p>
            <a:pPr>
              <a:tabLst>
                <a:tab pos="2286000" algn="l"/>
              </a:tabLst>
            </a:pPr>
            <a:r>
              <a:rPr lang="en-US" sz="2200" b="1" dirty="0">
                <a:latin typeface="+mj-lt"/>
              </a:rPr>
              <a:t>      - Out of the Great Tribulation</a:t>
            </a:r>
          </a:p>
          <a:p>
            <a:pPr marL="342900" indent="-342900">
              <a:buFont typeface="Arial" panose="020B0604020202020204" pitchFamily="34" charset="0"/>
              <a:buChar char="•"/>
              <a:tabLst>
                <a:tab pos="2286000" algn="l"/>
              </a:tabLst>
            </a:pPr>
            <a:r>
              <a:rPr lang="en-US" sz="2200" b="1" dirty="0">
                <a:latin typeface="+mj-lt"/>
              </a:rPr>
              <a:t>Have washed robes, made white in His blood</a:t>
            </a:r>
          </a:p>
          <a:p>
            <a:pPr marL="342900" indent="-342900">
              <a:buFont typeface="Arial" panose="020B0604020202020204" pitchFamily="34" charset="0"/>
              <a:buChar char="•"/>
              <a:tabLst>
                <a:tab pos="2286000" algn="l"/>
              </a:tabLst>
            </a:pPr>
            <a:r>
              <a:rPr lang="en-US" sz="2200" b="1" dirty="0">
                <a:latin typeface="+mj-lt"/>
              </a:rPr>
              <a:t>THEREFORE:</a:t>
            </a:r>
          </a:p>
          <a:p>
            <a:pPr>
              <a:tabLst>
                <a:tab pos="2286000" algn="l"/>
              </a:tabLst>
            </a:pPr>
            <a:r>
              <a:rPr lang="en-US" sz="2200" b="1" dirty="0">
                <a:latin typeface="+mj-lt"/>
              </a:rPr>
              <a:t>     - They are serving Him day &amp; night in temple</a:t>
            </a:r>
          </a:p>
        </p:txBody>
      </p:sp>
    </p:spTree>
    <p:extLst>
      <p:ext uri="{BB962C8B-B14F-4D97-AF65-F5344CB8AC3E}">
        <p14:creationId xmlns:p14="http://schemas.microsoft.com/office/powerpoint/2010/main" val="1425225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14  </a:t>
            </a:r>
            <a:r>
              <a:rPr lang="en-US" sz="2100" b="1" dirty="0">
                <a:solidFill>
                  <a:srgbClr val="FFFF00"/>
                </a:solidFill>
                <a:latin typeface="+mj-lt"/>
              </a:rPr>
              <a:t>And I said to him, "Sir, you know." </a:t>
            </a:r>
            <a:r>
              <a:rPr lang="en-US" sz="2100" b="1" dirty="0">
                <a:solidFill>
                  <a:schemeClr val="bg1"/>
                </a:solidFill>
                <a:latin typeface="+mj-lt"/>
              </a:rPr>
              <a:t>So he said to me, "</a:t>
            </a:r>
            <a:r>
              <a:rPr lang="en-US" sz="2100" b="1" dirty="0">
                <a:solidFill>
                  <a:srgbClr val="FFFF00"/>
                </a:solidFill>
                <a:latin typeface="+mj-lt"/>
              </a:rPr>
              <a:t>These are the ones who come</a:t>
            </a:r>
            <a:r>
              <a:rPr lang="en-US" sz="2100" b="1" dirty="0">
                <a:solidFill>
                  <a:schemeClr val="bg1"/>
                </a:solidFill>
                <a:latin typeface="+mj-lt"/>
              </a:rPr>
              <a:t> out of the </a:t>
            </a:r>
            <a:r>
              <a:rPr lang="en-US" sz="2100" b="1" dirty="0">
                <a:solidFill>
                  <a:srgbClr val="FFFF00"/>
                </a:solidFill>
                <a:latin typeface="+mj-lt"/>
              </a:rPr>
              <a:t>great tribulation</a:t>
            </a:r>
            <a:r>
              <a:rPr lang="en-US" sz="2100" b="1" dirty="0">
                <a:solidFill>
                  <a:schemeClr val="bg1"/>
                </a:solidFill>
                <a:latin typeface="+mj-lt"/>
              </a:rPr>
              <a:t>, and washed their robes and made them </a:t>
            </a:r>
            <a:r>
              <a:rPr lang="en-US" sz="2100" b="1" dirty="0">
                <a:solidFill>
                  <a:srgbClr val="FFFF00"/>
                </a:solidFill>
                <a:latin typeface="+mj-lt"/>
              </a:rPr>
              <a:t>white in the blood of the Lamb</a:t>
            </a:r>
            <a:r>
              <a:rPr lang="en-US" sz="2100" b="1" dirty="0">
                <a:solidFill>
                  <a:schemeClr val="bg1"/>
                </a:solidFill>
                <a:latin typeface="+mj-lt"/>
              </a:rPr>
              <a:t>. </a:t>
            </a:r>
          </a:p>
          <a:p>
            <a:pPr algn="just"/>
            <a:r>
              <a:rPr lang="en-US" sz="2100" b="1" dirty="0">
                <a:solidFill>
                  <a:schemeClr val="bg1"/>
                </a:solidFill>
                <a:latin typeface="+mj-lt"/>
              </a:rPr>
              <a:t>  15  </a:t>
            </a:r>
            <a:r>
              <a:rPr lang="en-US" sz="2100" b="1" dirty="0">
                <a:solidFill>
                  <a:srgbClr val="FFFF00"/>
                </a:solidFill>
                <a:latin typeface="+mj-lt"/>
              </a:rPr>
              <a:t>Therefore</a:t>
            </a:r>
            <a:r>
              <a:rPr lang="en-US" sz="2100" b="1" dirty="0">
                <a:solidFill>
                  <a:schemeClr val="bg1"/>
                </a:solidFill>
                <a:latin typeface="+mj-lt"/>
              </a:rPr>
              <a:t> they are before the throne of God, and </a:t>
            </a:r>
            <a:r>
              <a:rPr lang="en-US" sz="2100" b="1" dirty="0">
                <a:solidFill>
                  <a:srgbClr val="FFFF00"/>
                </a:solidFill>
                <a:latin typeface="+mj-lt"/>
              </a:rPr>
              <a:t>serve Him day and night in His temple</a:t>
            </a:r>
            <a:r>
              <a:rPr lang="en-US" sz="2100" b="1" dirty="0">
                <a:solidFill>
                  <a:schemeClr val="bg1"/>
                </a:solidFill>
                <a:latin typeface="+mj-lt"/>
              </a:rPr>
              <a:t>. </a:t>
            </a:r>
            <a:r>
              <a:rPr lang="en-US" sz="2100" b="1" dirty="0">
                <a:solidFill>
                  <a:srgbClr val="FFFF00"/>
                </a:solidFill>
                <a:latin typeface="+mj-lt"/>
              </a:rPr>
              <a:t>And He </a:t>
            </a:r>
            <a:r>
              <a:rPr lang="en-US" sz="2100" b="1" dirty="0">
                <a:solidFill>
                  <a:schemeClr val="bg1"/>
                </a:solidFill>
                <a:latin typeface="+mj-lt"/>
              </a:rPr>
              <a:t>who sits on the throne will </a:t>
            </a:r>
            <a:r>
              <a:rPr lang="en-US" sz="2100" b="1" dirty="0">
                <a:solidFill>
                  <a:srgbClr val="FFFF00"/>
                </a:solidFill>
                <a:latin typeface="+mj-lt"/>
              </a:rPr>
              <a:t>dwell among them. </a:t>
            </a:r>
          </a:p>
          <a:p>
            <a:pPr algn="just"/>
            <a:r>
              <a:rPr lang="en-US" sz="2100" b="1" dirty="0">
                <a:solidFill>
                  <a:schemeClr val="bg1"/>
                </a:solidFill>
                <a:latin typeface="+mj-lt"/>
              </a:rPr>
              <a:t>  16  They shall neither hunger anymore nor thirst anymore; the sun shall not strike them, nor any heat; </a:t>
            </a:r>
          </a:p>
          <a:p>
            <a:pPr algn="just"/>
            <a:r>
              <a:rPr lang="en-US" sz="2100" b="1" dirty="0">
                <a:solidFill>
                  <a:schemeClr val="bg1"/>
                </a:solidFill>
                <a:latin typeface="+mj-lt"/>
              </a:rPr>
              <a:t>  17  for the Lamb who is in the midst of the throne will shepherd them and lead them to living fountains of waters. And God will wipe away every tear from their eyes.</a:t>
            </a: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2800767"/>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John lets elder tell who they are</a:t>
            </a:r>
          </a:p>
          <a:p>
            <a:pPr marL="342900" indent="-342900">
              <a:buFont typeface="Arial" panose="020B0604020202020204" pitchFamily="34" charset="0"/>
              <a:buChar char="•"/>
              <a:tabLst>
                <a:tab pos="2286000" algn="l"/>
              </a:tabLst>
            </a:pPr>
            <a:r>
              <a:rPr lang="en-US" sz="2200" b="1" dirty="0">
                <a:latin typeface="+mj-lt"/>
              </a:rPr>
              <a:t>They are ones:</a:t>
            </a:r>
          </a:p>
          <a:p>
            <a:pPr>
              <a:tabLst>
                <a:tab pos="2286000" algn="l"/>
              </a:tabLst>
            </a:pPr>
            <a:r>
              <a:rPr lang="en-US" sz="2200" b="1" dirty="0">
                <a:latin typeface="+mj-lt"/>
              </a:rPr>
              <a:t>      - Who come (present tense-are coming)</a:t>
            </a:r>
          </a:p>
          <a:p>
            <a:pPr>
              <a:tabLst>
                <a:tab pos="2286000" algn="l"/>
              </a:tabLst>
            </a:pPr>
            <a:r>
              <a:rPr lang="en-US" sz="2200" b="1" dirty="0">
                <a:latin typeface="+mj-lt"/>
              </a:rPr>
              <a:t>      - Out of the Great Tribulation</a:t>
            </a:r>
          </a:p>
          <a:p>
            <a:pPr marL="342900" indent="-342900">
              <a:buFont typeface="Arial" panose="020B0604020202020204" pitchFamily="34" charset="0"/>
              <a:buChar char="•"/>
              <a:tabLst>
                <a:tab pos="2286000" algn="l"/>
              </a:tabLst>
            </a:pPr>
            <a:r>
              <a:rPr lang="en-US" sz="2200" b="1" dirty="0">
                <a:latin typeface="+mj-lt"/>
              </a:rPr>
              <a:t>Have washed robes, made white in His blood</a:t>
            </a:r>
          </a:p>
          <a:p>
            <a:pPr marL="342900" indent="-342900">
              <a:buFont typeface="Arial" panose="020B0604020202020204" pitchFamily="34" charset="0"/>
              <a:buChar char="•"/>
              <a:tabLst>
                <a:tab pos="2286000" algn="l"/>
              </a:tabLst>
            </a:pPr>
            <a:r>
              <a:rPr lang="en-US" sz="2200" b="1" dirty="0">
                <a:latin typeface="+mj-lt"/>
              </a:rPr>
              <a:t>THEREFORE:</a:t>
            </a:r>
          </a:p>
          <a:p>
            <a:pPr>
              <a:tabLst>
                <a:tab pos="2286000" algn="l"/>
              </a:tabLst>
            </a:pPr>
            <a:r>
              <a:rPr lang="en-US" sz="2200" b="1" dirty="0">
                <a:latin typeface="+mj-lt"/>
              </a:rPr>
              <a:t>     - They are serving Him day &amp; night in temple</a:t>
            </a:r>
          </a:p>
          <a:p>
            <a:pPr>
              <a:tabLst>
                <a:tab pos="2286000" algn="l"/>
              </a:tabLst>
            </a:pPr>
            <a:r>
              <a:rPr lang="en-US" sz="2200" b="1" dirty="0">
                <a:latin typeface="+mj-lt"/>
              </a:rPr>
              <a:t>     - God dwells among them</a:t>
            </a:r>
            <a:endParaRPr lang="en-US" sz="2200" b="1" i="1" dirty="0">
              <a:latin typeface="+mj-lt"/>
            </a:endParaRPr>
          </a:p>
        </p:txBody>
      </p:sp>
    </p:spTree>
    <p:extLst>
      <p:ext uri="{BB962C8B-B14F-4D97-AF65-F5344CB8AC3E}">
        <p14:creationId xmlns:p14="http://schemas.microsoft.com/office/powerpoint/2010/main" val="21871020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14  </a:t>
            </a:r>
            <a:r>
              <a:rPr lang="en-US" sz="2100" b="1" dirty="0">
                <a:solidFill>
                  <a:srgbClr val="FFFF00"/>
                </a:solidFill>
                <a:latin typeface="+mj-lt"/>
              </a:rPr>
              <a:t>And I said to him, "Sir, you know." </a:t>
            </a:r>
            <a:r>
              <a:rPr lang="en-US" sz="2100" b="1" dirty="0">
                <a:solidFill>
                  <a:schemeClr val="bg1"/>
                </a:solidFill>
                <a:latin typeface="+mj-lt"/>
              </a:rPr>
              <a:t>So he said to me, "</a:t>
            </a:r>
            <a:r>
              <a:rPr lang="en-US" sz="2100" b="1" dirty="0">
                <a:solidFill>
                  <a:srgbClr val="FFFF00"/>
                </a:solidFill>
                <a:latin typeface="+mj-lt"/>
              </a:rPr>
              <a:t>These are the ones who come</a:t>
            </a:r>
            <a:r>
              <a:rPr lang="en-US" sz="2100" b="1" dirty="0">
                <a:solidFill>
                  <a:schemeClr val="bg1"/>
                </a:solidFill>
                <a:latin typeface="+mj-lt"/>
              </a:rPr>
              <a:t> out of the </a:t>
            </a:r>
            <a:r>
              <a:rPr lang="en-US" sz="2100" b="1" dirty="0">
                <a:solidFill>
                  <a:srgbClr val="FFFF00"/>
                </a:solidFill>
                <a:latin typeface="+mj-lt"/>
              </a:rPr>
              <a:t>great tribulation</a:t>
            </a:r>
            <a:r>
              <a:rPr lang="en-US" sz="2100" b="1" dirty="0">
                <a:solidFill>
                  <a:schemeClr val="bg1"/>
                </a:solidFill>
                <a:latin typeface="+mj-lt"/>
              </a:rPr>
              <a:t>, and washed their robes and made them </a:t>
            </a:r>
            <a:r>
              <a:rPr lang="en-US" sz="2100" b="1" dirty="0">
                <a:solidFill>
                  <a:srgbClr val="FFFF00"/>
                </a:solidFill>
                <a:latin typeface="+mj-lt"/>
              </a:rPr>
              <a:t>white in the blood of the Lamb</a:t>
            </a:r>
            <a:r>
              <a:rPr lang="en-US" sz="2100" b="1" dirty="0">
                <a:solidFill>
                  <a:schemeClr val="bg1"/>
                </a:solidFill>
                <a:latin typeface="+mj-lt"/>
              </a:rPr>
              <a:t>. </a:t>
            </a:r>
          </a:p>
          <a:p>
            <a:pPr algn="just"/>
            <a:r>
              <a:rPr lang="en-US" sz="2100" b="1" dirty="0">
                <a:solidFill>
                  <a:schemeClr val="bg1"/>
                </a:solidFill>
                <a:latin typeface="+mj-lt"/>
              </a:rPr>
              <a:t>  15  </a:t>
            </a:r>
            <a:r>
              <a:rPr lang="en-US" sz="2100" b="1" dirty="0">
                <a:solidFill>
                  <a:srgbClr val="FFFF00"/>
                </a:solidFill>
                <a:latin typeface="+mj-lt"/>
              </a:rPr>
              <a:t>Therefore</a:t>
            </a:r>
            <a:r>
              <a:rPr lang="en-US" sz="2100" b="1" dirty="0">
                <a:solidFill>
                  <a:schemeClr val="bg1"/>
                </a:solidFill>
                <a:latin typeface="+mj-lt"/>
              </a:rPr>
              <a:t> they are before the throne of God, and </a:t>
            </a:r>
            <a:r>
              <a:rPr lang="en-US" sz="2100" b="1" dirty="0">
                <a:solidFill>
                  <a:srgbClr val="FFFF00"/>
                </a:solidFill>
                <a:latin typeface="+mj-lt"/>
              </a:rPr>
              <a:t>serve Him day and night in His temple</a:t>
            </a:r>
            <a:r>
              <a:rPr lang="en-US" sz="2100" b="1" dirty="0">
                <a:solidFill>
                  <a:schemeClr val="bg1"/>
                </a:solidFill>
                <a:latin typeface="+mj-lt"/>
              </a:rPr>
              <a:t>. </a:t>
            </a:r>
            <a:r>
              <a:rPr lang="en-US" sz="2100" b="1" dirty="0">
                <a:solidFill>
                  <a:srgbClr val="FFFF00"/>
                </a:solidFill>
                <a:latin typeface="+mj-lt"/>
              </a:rPr>
              <a:t>And He </a:t>
            </a:r>
            <a:r>
              <a:rPr lang="en-US" sz="2100" b="1" dirty="0">
                <a:solidFill>
                  <a:schemeClr val="bg1"/>
                </a:solidFill>
                <a:latin typeface="+mj-lt"/>
              </a:rPr>
              <a:t>who sits on the throne will </a:t>
            </a:r>
            <a:r>
              <a:rPr lang="en-US" sz="2100" b="1" dirty="0">
                <a:solidFill>
                  <a:srgbClr val="FFFF00"/>
                </a:solidFill>
                <a:latin typeface="+mj-lt"/>
              </a:rPr>
              <a:t>dwell among them. </a:t>
            </a:r>
          </a:p>
          <a:p>
            <a:pPr algn="just"/>
            <a:r>
              <a:rPr lang="en-US" sz="2100" b="1" dirty="0">
                <a:solidFill>
                  <a:schemeClr val="bg1"/>
                </a:solidFill>
                <a:latin typeface="+mj-lt"/>
              </a:rPr>
              <a:t>  16  They shall </a:t>
            </a:r>
            <a:r>
              <a:rPr lang="en-US" sz="2100" b="1" dirty="0">
                <a:solidFill>
                  <a:srgbClr val="FFFF00"/>
                </a:solidFill>
                <a:latin typeface="+mj-lt"/>
              </a:rPr>
              <a:t>neither hunger anymore nor thirst anymore; the sun shall not strike them</a:t>
            </a:r>
            <a:r>
              <a:rPr lang="en-US" sz="2100" b="1" dirty="0">
                <a:solidFill>
                  <a:schemeClr val="bg1"/>
                </a:solidFill>
                <a:latin typeface="+mj-lt"/>
              </a:rPr>
              <a:t>, nor any heat; </a:t>
            </a:r>
          </a:p>
          <a:p>
            <a:pPr algn="just"/>
            <a:r>
              <a:rPr lang="en-US" sz="2100" b="1" dirty="0">
                <a:solidFill>
                  <a:schemeClr val="bg1"/>
                </a:solidFill>
                <a:latin typeface="+mj-lt"/>
              </a:rPr>
              <a:t>  17  for the Lamb who is in the midst of the throne will shepherd them and lead them to living fountains of waters. And God will wipe away every tear from their eyes.</a:t>
            </a: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3139321"/>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John lets elder tell who they are</a:t>
            </a:r>
          </a:p>
          <a:p>
            <a:pPr marL="342900" indent="-342900">
              <a:buFont typeface="Arial" panose="020B0604020202020204" pitchFamily="34" charset="0"/>
              <a:buChar char="•"/>
              <a:tabLst>
                <a:tab pos="2286000" algn="l"/>
              </a:tabLst>
            </a:pPr>
            <a:r>
              <a:rPr lang="en-US" sz="2200" b="1" dirty="0">
                <a:latin typeface="+mj-lt"/>
              </a:rPr>
              <a:t>They are ones:</a:t>
            </a:r>
          </a:p>
          <a:p>
            <a:pPr>
              <a:tabLst>
                <a:tab pos="2286000" algn="l"/>
              </a:tabLst>
            </a:pPr>
            <a:r>
              <a:rPr lang="en-US" sz="2200" b="1" dirty="0">
                <a:latin typeface="+mj-lt"/>
              </a:rPr>
              <a:t>      - Who come (present tense-are coming)</a:t>
            </a:r>
          </a:p>
          <a:p>
            <a:pPr>
              <a:tabLst>
                <a:tab pos="2286000" algn="l"/>
              </a:tabLst>
            </a:pPr>
            <a:r>
              <a:rPr lang="en-US" sz="2200" b="1" dirty="0">
                <a:latin typeface="+mj-lt"/>
              </a:rPr>
              <a:t>      - Out of the Great Tribulation</a:t>
            </a:r>
          </a:p>
          <a:p>
            <a:pPr marL="342900" indent="-342900">
              <a:buFont typeface="Arial" panose="020B0604020202020204" pitchFamily="34" charset="0"/>
              <a:buChar char="•"/>
              <a:tabLst>
                <a:tab pos="2286000" algn="l"/>
              </a:tabLst>
            </a:pPr>
            <a:r>
              <a:rPr lang="en-US" sz="2200" b="1" dirty="0">
                <a:latin typeface="+mj-lt"/>
              </a:rPr>
              <a:t>Have washed robes, made white in His blood</a:t>
            </a:r>
          </a:p>
          <a:p>
            <a:pPr marL="342900" indent="-342900">
              <a:buFont typeface="Arial" panose="020B0604020202020204" pitchFamily="34" charset="0"/>
              <a:buChar char="•"/>
              <a:tabLst>
                <a:tab pos="2286000" algn="l"/>
              </a:tabLst>
            </a:pPr>
            <a:r>
              <a:rPr lang="en-US" sz="2200" b="1" dirty="0">
                <a:latin typeface="+mj-lt"/>
              </a:rPr>
              <a:t>THEREFORE:</a:t>
            </a:r>
          </a:p>
          <a:p>
            <a:pPr>
              <a:tabLst>
                <a:tab pos="2286000" algn="l"/>
              </a:tabLst>
            </a:pPr>
            <a:r>
              <a:rPr lang="en-US" sz="2200" b="1" dirty="0">
                <a:latin typeface="+mj-lt"/>
              </a:rPr>
              <a:t>     - They are serving Him day &amp; night in temple</a:t>
            </a:r>
          </a:p>
          <a:p>
            <a:pPr>
              <a:tabLst>
                <a:tab pos="2286000" algn="l"/>
              </a:tabLst>
            </a:pPr>
            <a:r>
              <a:rPr lang="en-US" sz="2200" b="1" dirty="0">
                <a:latin typeface="+mj-lt"/>
              </a:rPr>
              <a:t>     - God dwells among them</a:t>
            </a:r>
          </a:p>
          <a:p>
            <a:pPr>
              <a:tabLst>
                <a:tab pos="2286000" algn="l"/>
              </a:tabLst>
            </a:pPr>
            <a:r>
              <a:rPr lang="en-US" sz="2200" b="1" dirty="0">
                <a:latin typeface="+mj-lt"/>
              </a:rPr>
              <a:t>     - No more hunger, thirst, sun, heat</a:t>
            </a:r>
            <a:endParaRPr lang="en-US" sz="2200" b="1" i="1" dirty="0">
              <a:latin typeface="+mj-lt"/>
            </a:endParaRPr>
          </a:p>
        </p:txBody>
      </p:sp>
    </p:spTree>
    <p:extLst>
      <p:ext uri="{BB962C8B-B14F-4D97-AF65-F5344CB8AC3E}">
        <p14:creationId xmlns:p14="http://schemas.microsoft.com/office/powerpoint/2010/main" val="4019358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14  </a:t>
            </a:r>
            <a:r>
              <a:rPr lang="en-US" sz="2100" b="1" dirty="0">
                <a:solidFill>
                  <a:srgbClr val="FFFF00"/>
                </a:solidFill>
                <a:latin typeface="+mj-lt"/>
              </a:rPr>
              <a:t>And I said to him, "Sir, you know." </a:t>
            </a:r>
            <a:r>
              <a:rPr lang="en-US" sz="2100" b="1" dirty="0">
                <a:solidFill>
                  <a:schemeClr val="bg1"/>
                </a:solidFill>
                <a:latin typeface="+mj-lt"/>
              </a:rPr>
              <a:t>So he said to me, "</a:t>
            </a:r>
            <a:r>
              <a:rPr lang="en-US" sz="2100" b="1" dirty="0">
                <a:solidFill>
                  <a:srgbClr val="FFFF00"/>
                </a:solidFill>
                <a:latin typeface="+mj-lt"/>
              </a:rPr>
              <a:t>These are the ones who come</a:t>
            </a:r>
            <a:r>
              <a:rPr lang="en-US" sz="2100" b="1" dirty="0">
                <a:solidFill>
                  <a:schemeClr val="bg1"/>
                </a:solidFill>
                <a:latin typeface="+mj-lt"/>
              </a:rPr>
              <a:t> out of the </a:t>
            </a:r>
            <a:r>
              <a:rPr lang="en-US" sz="2100" b="1" dirty="0">
                <a:solidFill>
                  <a:srgbClr val="FFFF00"/>
                </a:solidFill>
                <a:latin typeface="+mj-lt"/>
              </a:rPr>
              <a:t>great tribulation</a:t>
            </a:r>
            <a:r>
              <a:rPr lang="en-US" sz="2100" b="1" dirty="0">
                <a:solidFill>
                  <a:schemeClr val="bg1"/>
                </a:solidFill>
                <a:latin typeface="+mj-lt"/>
              </a:rPr>
              <a:t>, and washed their robes and made them </a:t>
            </a:r>
            <a:r>
              <a:rPr lang="en-US" sz="2100" b="1" dirty="0">
                <a:solidFill>
                  <a:srgbClr val="FFFF00"/>
                </a:solidFill>
                <a:latin typeface="+mj-lt"/>
              </a:rPr>
              <a:t>white in the blood of the Lamb</a:t>
            </a:r>
            <a:r>
              <a:rPr lang="en-US" sz="2100" b="1" dirty="0">
                <a:solidFill>
                  <a:schemeClr val="bg1"/>
                </a:solidFill>
                <a:latin typeface="+mj-lt"/>
              </a:rPr>
              <a:t>. </a:t>
            </a:r>
          </a:p>
          <a:p>
            <a:pPr algn="just"/>
            <a:r>
              <a:rPr lang="en-US" sz="2100" b="1" dirty="0">
                <a:solidFill>
                  <a:schemeClr val="bg1"/>
                </a:solidFill>
                <a:latin typeface="+mj-lt"/>
              </a:rPr>
              <a:t>  15  </a:t>
            </a:r>
            <a:r>
              <a:rPr lang="en-US" sz="2100" b="1" dirty="0">
                <a:solidFill>
                  <a:srgbClr val="FFFF00"/>
                </a:solidFill>
                <a:latin typeface="+mj-lt"/>
              </a:rPr>
              <a:t>Therefore</a:t>
            </a:r>
            <a:r>
              <a:rPr lang="en-US" sz="2100" b="1" dirty="0">
                <a:solidFill>
                  <a:schemeClr val="bg1"/>
                </a:solidFill>
                <a:latin typeface="+mj-lt"/>
              </a:rPr>
              <a:t> they are before the throne of God, and </a:t>
            </a:r>
            <a:r>
              <a:rPr lang="en-US" sz="2100" b="1" dirty="0">
                <a:solidFill>
                  <a:srgbClr val="FFFF00"/>
                </a:solidFill>
                <a:latin typeface="+mj-lt"/>
              </a:rPr>
              <a:t>serve Him day and night in His temple</a:t>
            </a:r>
            <a:r>
              <a:rPr lang="en-US" sz="2100" b="1" dirty="0">
                <a:solidFill>
                  <a:schemeClr val="bg1"/>
                </a:solidFill>
                <a:latin typeface="+mj-lt"/>
              </a:rPr>
              <a:t>. </a:t>
            </a:r>
            <a:r>
              <a:rPr lang="en-US" sz="2100" b="1" dirty="0">
                <a:solidFill>
                  <a:srgbClr val="FFFF00"/>
                </a:solidFill>
                <a:latin typeface="+mj-lt"/>
              </a:rPr>
              <a:t>And He </a:t>
            </a:r>
            <a:r>
              <a:rPr lang="en-US" sz="2100" b="1" dirty="0">
                <a:solidFill>
                  <a:schemeClr val="bg1"/>
                </a:solidFill>
                <a:latin typeface="+mj-lt"/>
              </a:rPr>
              <a:t>who sits on the throne will </a:t>
            </a:r>
            <a:r>
              <a:rPr lang="en-US" sz="2100" b="1" dirty="0">
                <a:solidFill>
                  <a:srgbClr val="FFFF00"/>
                </a:solidFill>
                <a:latin typeface="+mj-lt"/>
              </a:rPr>
              <a:t>dwell among them. </a:t>
            </a:r>
          </a:p>
          <a:p>
            <a:pPr algn="just"/>
            <a:r>
              <a:rPr lang="en-US" sz="2100" b="1" dirty="0">
                <a:solidFill>
                  <a:schemeClr val="bg1"/>
                </a:solidFill>
                <a:latin typeface="+mj-lt"/>
              </a:rPr>
              <a:t>  16  They shall </a:t>
            </a:r>
            <a:r>
              <a:rPr lang="en-US" sz="2100" b="1" dirty="0">
                <a:solidFill>
                  <a:srgbClr val="FFFF00"/>
                </a:solidFill>
                <a:latin typeface="+mj-lt"/>
              </a:rPr>
              <a:t>neither hunger anymore nor thirst anymore; the sun shall not strike them</a:t>
            </a:r>
            <a:r>
              <a:rPr lang="en-US" sz="2100" b="1" dirty="0">
                <a:solidFill>
                  <a:schemeClr val="bg1"/>
                </a:solidFill>
                <a:latin typeface="+mj-lt"/>
              </a:rPr>
              <a:t>, nor any heat; </a:t>
            </a:r>
          </a:p>
          <a:p>
            <a:pPr algn="just"/>
            <a:r>
              <a:rPr lang="en-US" sz="2100" b="1" dirty="0">
                <a:solidFill>
                  <a:schemeClr val="bg1"/>
                </a:solidFill>
                <a:latin typeface="+mj-lt"/>
              </a:rPr>
              <a:t>  17  </a:t>
            </a:r>
            <a:r>
              <a:rPr lang="en-US" sz="2100" b="1" dirty="0">
                <a:solidFill>
                  <a:srgbClr val="FFFF00"/>
                </a:solidFill>
                <a:latin typeface="+mj-lt"/>
              </a:rPr>
              <a:t>for the Lamb who is in the midst of the throne will shepherd them and lead them to living fountains of waters. And God will wipe away every tear from their eyes.</a:t>
            </a: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4154984"/>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John lets elder tell who they are</a:t>
            </a:r>
          </a:p>
          <a:p>
            <a:pPr marL="342900" indent="-342900">
              <a:buFont typeface="Arial" panose="020B0604020202020204" pitchFamily="34" charset="0"/>
              <a:buChar char="•"/>
              <a:tabLst>
                <a:tab pos="2286000" algn="l"/>
              </a:tabLst>
            </a:pPr>
            <a:r>
              <a:rPr lang="en-US" sz="2200" b="1" dirty="0">
                <a:latin typeface="+mj-lt"/>
              </a:rPr>
              <a:t>They are ones:</a:t>
            </a:r>
          </a:p>
          <a:p>
            <a:pPr>
              <a:tabLst>
                <a:tab pos="2286000" algn="l"/>
              </a:tabLst>
            </a:pPr>
            <a:r>
              <a:rPr lang="en-US" sz="2200" b="1" dirty="0">
                <a:latin typeface="+mj-lt"/>
              </a:rPr>
              <a:t>      - Who come (present tense-are coming)</a:t>
            </a:r>
          </a:p>
          <a:p>
            <a:pPr>
              <a:tabLst>
                <a:tab pos="2286000" algn="l"/>
              </a:tabLst>
            </a:pPr>
            <a:r>
              <a:rPr lang="en-US" sz="2200" b="1" dirty="0">
                <a:latin typeface="+mj-lt"/>
              </a:rPr>
              <a:t>      - Out of the Great Tribulation</a:t>
            </a:r>
          </a:p>
          <a:p>
            <a:pPr marL="342900" indent="-342900">
              <a:buFont typeface="Arial" panose="020B0604020202020204" pitchFamily="34" charset="0"/>
              <a:buChar char="•"/>
              <a:tabLst>
                <a:tab pos="2286000" algn="l"/>
              </a:tabLst>
            </a:pPr>
            <a:r>
              <a:rPr lang="en-US" sz="2200" b="1" dirty="0">
                <a:latin typeface="+mj-lt"/>
              </a:rPr>
              <a:t>Have washed robes, made white in His blood</a:t>
            </a:r>
          </a:p>
          <a:p>
            <a:pPr marL="342900" indent="-342900">
              <a:buFont typeface="Arial" panose="020B0604020202020204" pitchFamily="34" charset="0"/>
              <a:buChar char="•"/>
              <a:tabLst>
                <a:tab pos="2286000" algn="l"/>
              </a:tabLst>
            </a:pPr>
            <a:r>
              <a:rPr lang="en-US" sz="2200" b="1" dirty="0">
                <a:latin typeface="+mj-lt"/>
              </a:rPr>
              <a:t>THEREFORE:</a:t>
            </a:r>
          </a:p>
          <a:p>
            <a:pPr>
              <a:tabLst>
                <a:tab pos="2286000" algn="l"/>
              </a:tabLst>
            </a:pPr>
            <a:r>
              <a:rPr lang="en-US" sz="2200" b="1" dirty="0">
                <a:latin typeface="+mj-lt"/>
              </a:rPr>
              <a:t>     - They are serving Him day &amp; night in temple</a:t>
            </a:r>
          </a:p>
          <a:p>
            <a:pPr>
              <a:tabLst>
                <a:tab pos="2286000" algn="l"/>
              </a:tabLst>
            </a:pPr>
            <a:r>
              <a:rPr lang="en-US" sz="2200" b="1" dirty="0">
                <a:latin typeface="+mj-lt"/>
              </a:rPr>
              <a:t>     - God dwells among them</a:t>
            </a:r>
          </a:p>
          <a:p>
            <a:pPr>
              <a:tabLst>
                <a:tab pos="2286000" algn="l"/>
              </a:tabLst>
            </a:pPr>
            <a:r>
              <a:rPr lang="en-US" sz="2200" b="1" dirty="0">
                <a:latin typeface="+mj-lt"/>
              </a:rPr>
              <a:t>     - No more hunger, thirst, sun, heat</a:t>
            </a:r>
          </a:p>
          <a:p>
            <a:pPr>
              <a:tabLst>
                <a:tab pos="2286000" algn="l"/>
              </a:tabLst>
            </a:pPr>
            <a:r>
              <a:rPr lang="en-US" sz="2200" b="1" dirty="0">
                <a:latin typeface="+mj-lt"/>
              </a:rPr>
              <a:t>     - The Lamb is the Shepherd </a:t>
            </a:r>
          </a:p>
          <a:p>
            <a:pPr>
              <a:tabLst>
                <a:tab pos="2286000" algn="l"/>
              </a:tabLst>
            </a:pPr>
            <a:r>
              <a:rPr lang="en-US" sz="2200" b="1" dirty="0">
                <a:latin typeface="+mj-lt"/>
              </a:rPr>
              <a:t>     - The Lamb leads them to living waters</a:t>
            </a:r>
          </a:p>
          <a:p>
            <a:pPr>
              <a:tabLst>
                <a:tab pos="2286000" algn="l"/>
              </a:tabLst>
            </a:pPr>
            <a:r>
              <a:rPr lang="en-US" sz="2200" b="1" dirty="0">
                <a:latin typeface="+mj-lt"/>
              </a:rPr>
              <a:t>     - God wipes away every tear</a:t>
            </a:r>
            <a:endParaRPr lang="en-US" sz="2200" b="1" i="1" dirty="0">
              <a:latin typeface="+mj-lt"/>
            </a:endParaRPr>
          </a:p>
        </p:txBody>
      </p:sp>
    </p:spTree>
    <p:extLst>
      <p:ext uri="{BB962C8B-B14F-4D97-AF65-F5344CB8AC3E}">
        <p14:creationId xmlns:p14="http://schemas.microsoft.com/office/powerpoint/2010/main" val="23597252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14  </a:t>
            </a:r>
            <a:r>
              <a:rPr lang="en-US" sz="2100" b="1" dirty="0">
                <a:solidFill>
                  <a:srgbClr val="FFFF00"/>
                </a:solidFill>
                <a:latin typeface="+mj-lt"/>
              </a:rPr>
              <a:t>And I said to him, "Sir, you know." </a:t>
            </a:r>
            <a:r>
              <a:rPr lang="en-US" sz="2100" b="1" dirty="0">
                <a:solidFill>
                  <a:schemeClr val="bg1"/>
                </a:solidFill>
                <a:latin typeface="+mj-lt"/>
              </a:rPr>
              <a:t>So he said to me, "</a:t>
            </a:r>
            <a:r>
              <a:rPr lang="en-US" sz="2100" b="1" dirty="0">
                <a:solidFill>
                  <a:srgbClr val="FFFF00"/>
                </a:solidFill>
                <a:latin typeface="+mj-lt"/>
              </a:rPr>
              <a:t>These are the ones who come</a:t>
            </a:r>
            <a:r>
              <a:rPr lang="en-US" sz="2100" b="1" dirty="0">
                <a:solidFill>
                  <a:schemeClr val="bg1"/>
                </a:solidFill>
                <a:latin typeface="+mj-lt"/>
              </a:rPr>
              <a:t> out of the </a:t>
            </a:r>
            <a:r>
              <a:rPr lang="en-US" sz="2100" b="1" dirty="0">
                <a:solidFill>
                  <a:srgbClr val="FFFF00"/>
                </a:solidFill>
                <a:latin typeface="+mj-lt"/>
              </a:rPr>
              <a:t>great tribulation</a:t>
            </a:r>
            <a:r>
              <a:rPr lang="en-US" sz="2100" b="1" dirty="0">
                <a:solidFill>
                  <a:schemeClr val="bg1"/>
                </a:solidFill>
                <a:latin typeface="+mj-lt"/>
              </a:rPr>
              <a:t>, and washed their robes and made them </a:t>
            </a:r>
            <a:r>
              <a:rPr lang="en-US" sz="2100" b="1" dirty="0">
                <a:solidFill>
                  <a:srgbClr val="FFFF00"/>
                </a:solidFill>
                <a:latin typeface="+mj-lt"/>
              </a:rPr>
              <a:t>white in the blood of the Lamb</a:t>
            </a:r>
            <a:r>
              <a:rPr lang="en-US" sz="2100" b="1" dirty="0">
                <a:solidFill>
                  <a:schemeClr val="bg1"/>
                </a:solidFill>
                <a:latin typeface="+mj-lt"/>
              </a:rPr>
              <a:t>. </a:t>
            </a:r>
          </a:p>
          <a:p>
            <a:pPr algn="just"/>
            <a:r>
              <a:rPr lang="en-US" sz="2100" b="1" dirty="0">
                <a:solidFill>
                  <a:schemeClr val="bg1"/>
                </a:solidFill>
                <a:latin typeface="+mj-lt"/>
              </a:rPr>
              <a:t>  15  </a:t>
            </a:r>
            <a:r>
              <a:rPr lang="en-US" sz="2100" b="1" dirty="0">
                <a:solidFill>
                  <a:srgbClr val="FFFF00"/>
                </a:solidFill>
                <a:latin typeface="+mj-lt"/>
              </a:rPr>
              <a:t>Therefore</a:t>
            </a:r>
            <a:r>
              <a:rPr lang="en-US" sz="2100" b="1" dirty="0">
                <a:solidFill>
                  <a:schemeClr val="bg1"/>
                </a:solidFill>
                <a:latin typeface="+mj-lt"/>
              </a:rPr>
              <a:t> they are before the throne of God, and </a:t>
            </a:r>
            <a:r>
              <a:rPr lang="en-US" sz="2100" b="1" dirty="0">
                <a:solidFill>
                  <a:srgbClr val="FFFF00"/>
                </a:solidFill>
                <a:latin typeface="+mj-lt"/>
              </a:rPr>
              <a:t>serve Him day and night in His temple</a:t>
            </a:r>
            <a:r>
              <a:rPr lang="en-US" sz="2100" b="1" dirty="0">
                <a:solidFill>
                  <a:schemeClr val="bg1"/>
                </a:solidFill>
                <a:latin typeface="+mj-lt"/>
              </a:rPr>
              <a:t>. </a:t>
            </a:r>
            <a:r>
              <a:rPr lang="en-US" sz="2100" b="1" dirty="0">
                <a:solidFill>
                  <a:srgbClr val="FFFF00"/>
                </a:solidFill>
                <a:latin typeface="+mj-lt"/>
              </a:rPr>
              <a:t>And He </a:t>
            </a:r>
            <a:r>
              <a:rPr lang="en-US" sz="2100" b="1" dirty="0">
                <a:solidFill>
                  <a:schemeClr val="bg1"/>
                </a:solidFill>
                <a:latin typeface="+mj-lt"/>
              </a:rPr>
              <a:t>who sits on the throne will </a:t>
            </a:r>
            <a:r>
              <a:rPr lang="en-US" sz="2100" b="1" dirty="0">
                <a:solidFill>
                  <a:srgbClr val="FFFF00"/>
                </a:solidFill>
                <a:latin typeface="+mj-lt"/>
              </a:rPr>
              <a:t>dwell among them. </a:t>
            </a:r>
          </a:p>
          <a:p>
            <a:pPr algn="just"/>
            <a:r>
              <a:rPr lang="en-US" sz="2100" b="1" dirty="0">
                <a:solidFill>
                  <a:schemeClr val="bg1"/>
                </a:solidFill>
                <a:latin typeface="+mj-lt"/>
              </a:rPr>
              <a:t>  16  They shall </a:t>
            </a:r>
            <a:r>
              <a:rPr lang="en-US" sz="2100" b="1" dirty="0">
                <a:solidFill>
                  <a:srgbClr val="FFFF00"/>
                </a:solidFill>
                <a:latin typeface="+mj-lt"/>
              </a:rPr>
              <a:t>neither hunger anymore nor thirst anymore; the sun shall not strike them</a:t>
            </a:r>
            <a:r>
              <a:rPr lang="en-US" sz="2100" b="1" dirty="0">
                <a:solidFill>
                  <a:schemeClr val="bg1"/>
                </a:solidFill>
                <a:latin typeface="+mj-lt"/>
              </a:rPr>
              <a:t>, nor any heat; </a:t>
            </a:r>
          </a:p>
          <a:p>
            <a:pPr algn="just"/>
            <a:r>
              <a:rPr lang="en-US" sz="2100" b="1" dirty="0">
                <a:solidFill>
                  <a:schemeClr val="bg1"/>
                </a:solidFill>
                <a:latin typeface="+mj-lt"/>
              </a:rPr>
              <a:t>  17  </a:t>
            </a:r>
            <a:r>
              <a:rPr lang="en-US" sz="2100" b="1" dirty="0">
                <a:solidFill>
                  <a:srgbClr val="FFFF00"/>
                </a:solidFill>
                <a:latin typeface="+mj-lt"/>
              </a:rPr>
              <a:t>for the Lamb who is in the midst of the throne will shepherd them and lead them to living fountains of waters. And God will wipe away every tear from their eyes.</a:t>
            </a: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a:p>
            <a:pPr algn="just"/>
            <a:endParaRPr lang="en-US" sz="2100" b="1" dirty="0">
              <a:solidFill>
                <a:schemeClr val="bg1"/>
              </a:solidFill>
              <a:latin typeface="+mj-lt"/>
            </a:endParaRP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5170646"/>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John lets elder tell who they are</a:t>
            </a:r>
          </a:p>
          <a:p>
            <a:pPr marL="342900" indent="-342900">
              <a:buFont typeface="Arial" panose="020B0604020202020204" pitchFamily="34" charset="0"/>
              <a:buChar char="•"/>
              <a:tabLst>
                <a:tab pos="2286000" algn="l"/>
              </a:tabLst>
            </a:pPr>
            <a:r>
              <a:rPr lang="en-US" sz="2200" b="1" dirty="0">
                <a:latin typeface="+mj-lt"/>
              </a:rPr>
              <a:t>They are ones:</a:t>
            </a:r>
          </a:p>
          <a:p>
            <a:pPr>
              <a:tabLst>
                <a:tab pos="2286000" algn="l"/>
              </a:tabLst>
            </a:pPr>
            <a:r>
              <a:rPr lang="en-US" sz="2200" b="1" dirty="0">
                <a:latin typeface="+mj-lt"/>
              </a:rPr>
              <a:t>      - Who come (present tense-are coming)</a:t>
            </a:r>
          </a:p>
          <a:p>
            <a:pPr>
              <a:tabLst>
                <a:tab pos="2286000" algn="l"/>
              </a:tabLst>
            </a:pPr>
            <a:r>
              <a:rPr lang="en-US" sz="2200" b="1" dirty="0">
                <a:latin typeface="+mj-lt"/>
              </a:rPr>
              <a:t>      - Out of the Great Tribulation</a:t>
            </a:r>
          </a:p>
          <a:p>
            <a:pPr marL="342900" indent="-342900">
              <a:buFont typeface="Arial" panose="020B0604020202020204" pitchFamily="34" charset="0"/>
              <a:buChar char="•"/>
              <a:tabLst>
                <a:tab pos="2286000" algn="l"/>
              </a:tabLst>
            </a:pPr>
            <a:r>
              <a:rPr lang="en-US" sz="2200" b="1" dirty="0">
                <a:latin typeface="+mj-lt"/>
              </a:rPr>
              <a:t>Have washed robes, made white in His blood</a:t>
            </a:r>
          </a:p>
          <a:p>
            <a:pPr marL="342900" indent="-342900">
              <a:buFont typeface="Arial" panose="020B0604020202020204" pitchFamily="34" charset="0"/>
              <a:buChar char="•"/>
              <a:tabLst>
                <a:tab pos="2286000" algn="l"/>
              </a:tabLst>
            </a:pPr>
            <a:r>
              <a:rPr lang="en-US" sz="2200" b="1" dirty="0">
                <a:latin typeface="+mj-lt"/>
              </a:rPr>
              <a:t>THEREFORE:</a:t>
            </a:r>
          </a:p>
          <a:p>
            <a:pPr>
              <a:tabLst>
                <a:tab pos="2286000" algn="l"/>
              </a:tabLst>
            </a:pPr>
            <a:r>
              <a:rPr lang="en-US" sz="2200" b="1" dirty="0">
                <a:latin typeface="+mj-lt"/>
              </a:rPr>
              <a:t>     - They are serving Him day &amp; night in temple</a:t>
            </a:r>
          </a:p>
          <a:p>
            <a:pPr>
              <a:tabLst>
                <a:tab pos="2286000" algn="l"/>
              </a:tabLst>
            </a:pPr>
            <a:r>
              <a:rPr lang="en-US" sz="2200" b="1" dirty="0">
                <a:latin typeface="+mj-lt"/>
              </a:rPr>
              <a:t>     - God dwells among them</a:t>
            </a:r>
          </a:p>
          <a:p>
            <a:pPr>
              <a:tabLst>
                <a:tab pos="2286000" algn="l"/>
              </a:tabLst>
            </a:pPr>
            <a:r>
              <a:rPr lang="en-US" sz="2200" b="1" dirty="0">
                <a:latin typeface="+mj-lt"/>
              </a:rPr>
              <a:t>     - No more hunger, thirst, sun, heat</a:t>
            </a:r>
          </a:p>
          <a:p>
            <a:pPr>
              <a:tabLst>
                <a:tab pos="2286000" algn="l"/>
              </a:tabLst>
            </a:pPr>
            <a:r>
              <a:rPr lang="en-US" sz="2200" b="1" dirty="0">
                <a:latin typeface="+mj-lt"/>
              </a:rPr>
              <a:t>     - The Lamb is the Shepherd </a:t>
            </a:r>
          </a:p>
          <a:p>
            <a:pPr>
              <a:tabLst>
                <a:tab pos="2286000" algn="l"/>
              </a:tabLst>
            </a:pPr>
            <a:r>
              <a:rPr lang="en-US" sz="2200" b="1" dirty="0">
                <a:latin typeface="+mj-lt"/>
              </a:rPr>
              <a:t>     - The Lamb leads them to living waters</a:t>
            </a:r>
          </a:p>
          <a:p>
            <a:pPr>
              <a:tabLst>
                <a:tab pos="2286000" algn="l"/>
              </a:tabLst>
            </a:pPr>
            <a:r>
              <a:rPr lang="en-US" sz="2200" b="1" dirty="0">
                <a:latin typeface="+mj-lt"/>
              </a:rPr>
              <a:t>     - God wipes away every tear</a:t>
            </a:r>
          </a:p>
          <a:p>
            <a:pPr>
              <a:tabLst>
                <a:tab pos="2286000" algn="l"/>
              </a:tabLst>
            </a:pPr>
            <a:endParaRPr lang="en-US" sz="2200" b="1" dirty="0">
              <a:latin typeface="+mj-lt"/>
            </a:endParaRPr>
          </a:p>
          <a:p>
            <a:pPr algn="ctr">
              <a:tabLst>
                <a:tab pos="2286000" algn="l"/>
              </a:tabLst>
            </a:pPr>
            <a:r>
              <a:rPr lang="en-US" sz="2200" b="1" i="1" dirty="0">
                <a:latin typeface="+mj-lt"/>
              </a:rPr>
              <a:t>IN THE NEXT CHAPTER THE WINDS OF HIS WRATH ARE UNLEASHED ON THE EARTH!</a:t>
            </a:r>
          </a:p>
        </p:txBody>
      </p:sp>
    </p:spTree>
    <p:extLst>
      <p:ext uri="{BB962C8B-B14F-4D97-AF65-F5344CB8AC3E}">
        <p14:creationId xmlns:p14="http://schemas.microsoft.com/office/powerpoint/2010/main" val="4334915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11816551" cy="584775"/>
          </a:xfrm>
          <a:prstGeom prst="rect">
            <a:avLst/>
          </a:prstGeom>
          <a:noFill/>
        </p:spPr>
        <p:txBody>
          <a:bodyPr wrap="square" rtlCol="0">
            <a:spAutoFit/>
          </a:bodyPr>
          <a:lstStyle/>
          <a:p>
            <a:pPr algn="ctr"/>
            <a:r>
              <a:rPr lang="en-US" sz="3200" b="1" dirty="0">
                <a:latin typeface="+mj-lt"/>
              </a:rPr>
              <a:t>SUMMARY OF THE SEALS SHOWING WHAT MUST SHORTLY HAPPEN</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11709674" cy="6173485"/>
          </a:xfrm>
          <a:prstGeom prst="rect">
            <a:avLst/>
          </a:prstGeom>
          <a:noFill/>
        </p:spPr>
        <p:txBody>
          <a:bodyPr wrap="square" rtlCol="0">
            <a:spAutoFit/>
          </a:bodyPr>
          <a:lstStyle/>
          <a:p>
            <a:pPr lvl="3" algn="ctr">
              <a:tabLst>
                <a:tab pos="2687638" algn="l"/>
              </a:tabLst>
            </a:pPr>
            <a:endParaRPr lang="en-US" sz="800" b="1" dirty="0"/>
          </a:p>
          <a:p>
            <a:pPr marL="342900" indent="-342900">
              <a:spcAft>
                <a:spcPts val="500"/>
              </a:spcAft>
              <a:buFont typeface="Arial" panose="020B0604020202020204" pitchFamily="34" charset="0"/>
              <a:buChar char="•"/>
              <a:tabLst>
                <a:tab pos="2290763" algn="l"/>
              </a:tabLst>
            </a:pPr>
            <a:r>
              <a:rPr lang="en-US" sz="2400" b="1" dirty="0">
                <a:latin typeface="+mj-lt"/>
              </a:rPr>
              <a:t>FIRST SEAL:	White horse ridden by Jesus went out to overcome &amp; is overcoming</a:t>
            </a:r>
          </a:p>
          <a:p>
            <a:pPr marL="342900" indent="-342900">
              <a:spcAft>
                <a:spcPts val="500"/>
              </a:spcAft>
              <a:buFont typeface="Arial" panose="020B0604020202020204" pitchFamily="34" charset="0"/>
              <a:buChar char="•"/>
              <a:tabLst>
                <a:tab pos="2290763" algn="l"/>
              </a:tabLst>
            </a:pPr>
            <a:r>
              <a:rPr lang="en-US" sz="2400" b="1" dirty="0">
                <a:latin typeface="+mj-lt"/>
              </a:rPr>
              <a:t>SECOND SEAL:	Second seal—Red horse—Bloodshed/martyrdom (permitted by God)</a:t>
            </a:r>
          </a:p>
          <a:p>
            <a:pPr marL="342900" indent="-342900">
              <a:spcAft>
                <a:spcPts val="500"/>
              </a:spcAft>
              <a:buFont typeface="Arial" panose="020B0604020202020204" pitchFamily="34" charset="0"/>
              <a:buChar char="•"/>
              <a:tabLst>
                <a:tab pos="2290763" algn="l"/>
              </a:tabLst>
            </a:pPr>
            <a:r>
              <a:rPr lang="en-US" sz="2400" b="1" dirty="0">
                <a:latin typeface="+mj-lt"/>
              </a:rPr>
              <a:t>THIRD SEAL:	Third seal—Black horse—The conquering (overcoming) met with 		martyrdom and scarcities</a:t>
            </a:r>
          </a:p>
          <a:p>
            <a:pPr marL="342900" indent="-342900">
              <a:spcAft>
                <a:spcPts val="500"/>
              </a:spcAft>
              <a:buFont typeface="Arial" panose="020B0604020202020204" pitchFamily="34" charset="0"/>
              <a:buChar char="•"/>
              <a:tabLst>
                <a:tab pos="2290763" algn="l"/>
              </a:tabLst>
            </a:pPr>
            <a:r>
              <a:rPr lang="en-US" sz="2400" b="1" dirty="0">
                <a:latin typeface="+mj-lt"/>
              </a:rPr>
              <a:t>FOURTH SEAL:	Fourth seal—Pale horse—Death &amp; Hades bring limited judgments of God 	against evil. Obviously many saints would also be impacted</a:t>
            </a:r>
          </a:p>
          <a:p>
            <a:pPr marL="342900" indent="-342900">
              <a:spcAft>
                <a:spcPts val="500"/>
              </a:spcAft>
              <a:buFont typeface="Arial" panose="020B0604020202020204" pitchFamily="34" charset="0"/>
              <a:buChar char="•"/>
              <a:tabLst>
                <a:tab pos="2290763" algn="l"/>
              </a:tabLst>
            </a:pPr>
            <a:r>
              <a:rPr lang="en-US" sz="2400" b="1" dirty="0">
                <a:latin typeface="+mj-lt"/>
              </a:rPr>
              <a:t>FIFTH SEAL:	Martyred souls under the altar in white robes are asking for vengeance 	and were told it would be just “a little longer”</a:t>
            </a:r>
          </a:p>
          <a:p>
            <a:pPr marL="342900" indent="-342900">
              <a:spcAft>
                <a:spcPts val="500"/>
              </a:spcAft>
              <a:buFont typeface="Arial" panose="020B0604020202020204" pitchFamily="34" charset="0"/>
              <a:buChar char="•"/>
              <a:tabLst>
                <a:tab pos="2290763" algn="l"/>
              </a:tabLst>
            </a:pPr>
            <a:r>
              <a:rPr lang="en-US" sz="2400" b="1" dirty="0">
                <a:latin typeface="+mj-lt"/>
              </a:rPr>
              <a:t>SIXTH SEAL:	The “little longer” has passed and the great day of wrath has come. 		One final question to be answered, “Who will be able to stand?”  The 	answer show in next chapter. It is those who have been washed in the 	blood of Jesus. God’s wrath will not be poured out upon them for they 	have “the seal of God,” place on them before His wrath is poured out</a:t>
            </a:r>
          </a:p>
          <a:p>
            <a:pPr marL="342900" indent="-342900">
              <a:spcAft>
                <a:spcPts val="500"/>
              </a:spcAft>
              <a:buFont typeface="Arial" panose="020B0604020202020204" pitchFamily="34" charset="0"/>
              <a:buChar char="•"/>
              <a:tabLst>
                <a:tab pos="2290763" algn="l"/>
              </a:tabLst>
            </a:pPr>
            <a:r>
              <a:rPr lang="en-US" sz="2400" b="1" dirty="0">
                <a:latin typeface="+mj-lt"/>
              </a:rPr>
              <a:t>SEVENTH SEAL:     Silence and then the wrath is poured out from heaven! (chapter 8)</a:t>
            </a:r>
          </a:p>
          <a:p>
            <a:pPr marL="342900" indent="-342900">
              <a:buFont typeface="Arial" panose="020B0604020202020204" pitchFamily="34" charset="0"/>
              <a:buChar char="•"/>
              <a:tabLst>
                <a:tab pos="2632075" algn="l"/>
              </a:tabLst>
            </a:pPr>
            <a:endParaRPr lang="en-US" sz="2200" b="1" i="1" dirty="0">
              <a:latin typeface="+mj-lt"/>
            </a:endParaRPr>
          </a:p>
        </p:txBody>
      </p:sp>
    </p:spTree>
    <p:extLst>
      <p:ext uri="{BB962C8B-B14F-4D97-AF65-F5344CB8AC3E}">
        <p14:creationId xmlns:p14="http://schemas.microsoft.com/office/powerpoint/2010/main" val="3529521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6307015" y="1352183"/>
            <a:ext cx="5451232" cy="4524315"/>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The Revelation of Jesus Christ, which God gave Him to show His servants—things which must shortly take place, And </a:t>
            </a:r>
            <a:r>
              <a:rPr lang="en-US" sz="2400" b="1" dirty="0">
                <a:solidFill>
                  <a:srgbClr val="FFFF00"/>
                </a:solidFill>
                <a:latin typeface="+mj-lt"/>
              </a:rPr>
              <a:t>He sent and SIGN-I-FIED it by His angel to His servant John</a:t>
            </a:r>
            <a:r>
              <a:rPr lang="en-US" sz="2400" b="1" dirty="0">
                <a:solidFill>
                  <a:schemeClr val="bg1"/>
                </a:solidFill>
                <a:latin typeface="+mj-lt"/>
              </a:rPr>
              <a:t>, </a:t>
            </a:r>
          </a:p>
          <a:p>
            <a:pPr algn="just"/>
            <a:r>
              <a:rPr lang="en-US" sz="2400" b="1" dirty="0">
                <a:solidFill>
                  <a:schemeClr val="bg1"/>
                </a:solidFill>
                <a:latin typeface="+mj-lt"/>
              </a:rPr>
              <a:t>  2  who bore witness to the word of God, and to the testimony of Jesus Christ, to all things that he saw. </a:t>
            </a:r>
          </a:p>
          <a:p>
            <a:pPr algn="just"/>
            <a:r>
              <a:rPr lang="en-US" sz="2400" b="1" dirty="0">
                <a:solidFill>
                  <a:schemeClr val="bg1"/>
                </a:solidFill>
                <a:latin typeface="+mj-lt"/>
              </a:rPr>
              <a:t>  3  Blessed is he who reads and those who hear the words of this prophecy, and keep those things which are written in it; FOR THE TIME IS NEAR</a:t>
            </a:r>
            <a:r>
              <a:rPr lang="en-US" sz="2400" dirty="0">
                <a:solidFill>
                  <a:schemeClr val="bg1"/>
                </a:solidFill>
                <a:latin typeface="+mj-lt"/>
              </a:rPr>
              <a:t>. </a:t>
            </a:r>
          </a:p>
        </p:txBody>
      </p:sp>
      <p:sp>
        <p:nvSpPr>
          <p:cNvPr id="4" name="TextBox 3">
            <a:extLst>
              <a:ext uri="{FF2B5EF4-FFF2-40B4-BE49-F238E27FC236}">
                <a16:creationId xmlns:a16="http://schemas.microsoft.com/office/drawing/2014/main" id="{8A9A8B68-64BE-42D5-83F3-1469D4940189}"/>
              </a:ext>
            </a:extLst>
          </p:cNvPr>
          <p:cNvSpPr txBox="1"/>
          <p:nvPr/>
        </p:nvSpPr>
        <p:spPr>
          <a:xfrm>
            <a:off x="515816" y="1477109"/>
            <a:ext cx="5662246" cy="2708434"/>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latin typeface="+mj-lt"/>
              </a:rPr>
              <a:t>It is a revelation </a:t>
            </a:r>
          </a:p>
          <a:p>
            <a:pPr marL="339725" indent="-339725">
              <a:spcAft>
                <a:spcPts val="1800"/>
              </a:spcAft>
              <a:buFont typeface="Arial" panose="020B0604020202020204" pitchFamily="34" charset="0"/>
              <a:buChar char="•"/>
            </a:pPr>
            <a:r>
              <a:rPr lang="en-US" sz="2800" b="1" dirty="0">
                <a:latin typeface="+mj-lt"/>
              </a:rPr>
              <a:t>It is a revelation to seven churches in Asia </a:t>
            </a:r>
          </a:p>
          <a:p>
            <a:pPr marL="339725" indent="-339725">
              <a:spcAft>
                <a:spcPts val="1800"/>
              </a:spcAft>
              <a:buFont typeface="Arial" panose="020B0604020202020204" pitchFamily="34" charset="0"/>
              <a:buChar char="•"/>
            </a:pPr>
            <a:r>
              <a:rPr lang="en-US" sz="2800" b="1" dirty="0">
                <a:latin typeface="+mj-lt"/>
              </a:rPr>
              <a:t>It is a revelation to seven churches in Asia IN SIGNS</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Four Keys to Understand the Book</a:t>
            </a:r>
          </a:p>
        </p:txBody>
      </p:sp>
    </p:spTree>
    <p:extLst>
      <p:ext uri="{BB962C8B-B14F-4D97-AF65-F5344CB8AC3E}">
        <p14:creationId xmlns:p14="http://schemas.microsoft.com/office/powerpoint/2010/main" val="3909025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CHAPTER HEADINGS FOR THE BOOK</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4832092"/>
          </a:xfrm>
          <a:prstGeom prst="rect">
            <a:avLst/>
          </a:prstGeom>
          <a:noFill/>
        </p:spPr>
        <p:txBody>
          <a:bodyPr wrap="square" rtlCol="0">
            <a:spAutoFit/>
          </a:bodyPr>
          <a:lstStyle/>
          <a:p>
            <a:pPr marL="339725" indent="-339725">
              <a:spcAft>
                <a:spcPts val="600"/>
              </a:spcAft>
              <a:buFont typeface="Arial" panose="020B0604020202020204" pitchFamily="34" charset="0"/>
              <a:buChar char="•"/>
            </a:pPr>
            <a:r>
              <a:rPr lang="en-US" sz="2800" b="1" dirty="0">
                <a:latin typeface="+mj-lt"/>
              </a:rPr>
              <a:t>CHAPTER ONE—John sees Jesus on Patmos</a:t>
            </a:r>
          </a:p>
          <a:p>
            <a:pPr marL="339725" indent="-339725">
              <a:spcAft>
                <a:spcPts val="600"/>
              </a:spcAft>
              <a:buFont typeface="Arial" panose="020B0604020202020204" pitchFamily="34" charset="0"/>
              <a:buChar char="•"/>
            </a:pPr>
            <a:r>
              <a:rPr lang="en-US" sz="2800" b="1" dirty="0">
                <a:latin typeface="+mj-lt"/>
              </a:rPr>
              <a:t>CHAPTERS TWO &amp; THREE—Letters to the Seven Churches in Asia</a:t>
            </a:r>
          </a:p>
          <a:p>
            <a:pPr marL="339725" indent="-339725">
              <a:spcAft>
                <a:spcPts val="600"/>
              </a:spcAft>
              <a:buFont typeface="Arial" panose="020B0604020202020204" pitchFamily="34" charset="0"/>
              <a:buChar char="•"/>
            </a:pPr>
            <a:r>
              <a:rPr lang="en-US" sz="2800" b="1" dirty="0">
                <a:latin typeface="+mj-lt"/>
              </a:rPr>
              <a:t>CHAPTER FOUR—You believe in God . . .</a:t>
            </a:r>
          </a:p>
          <a:p>
            <a:pPr marL="339725" indent="-339725">
              <a:spcAft>
                <a:spcPts val="600"/>
              </a:spcAft>
              <a:buFont typeface="Arial" panose="020B0604020202020204" pitchFamily="34" charset="0"/>
              <a:buChar char="•"/>
            </a:pPr>
            <a:r>
              <a:rPr lang="en-US" sz="2800" b="1" dirty="0">
                <a:latin typeface="+mj-lt"/>
              </a:rPr>
              <a:t>CHAPTER FIVE— . . . Believe also in Me</a:t>
            </a:r>
          </a:p>
          <a:p>
            <a:pPr marL="339725" indent="-339725">
              <a:buFont typeface="Arial" panose="020B0604020202020204" pitchFamily="34" charset="0"/>
              <a:buChar char="•"/>
            </a:pPr>
            <a:r>
              <a:rPr lang="en-US" sz="2800" b="1" dirty="0">
                <a:latin typeface="+mj-lt"/>
              </a:rPr>
              <a:t>CHAPTER SIX—Opening of the Six Seals  </a:t>
            </a:r>
          </a:p>
          <a:p>
            <a:r>
              <a:rPr lang="en-US" sz="2800" b="1" dirty="0">
                <a:latin typeface="+mj-lt"/>
              </a:rPr>
              <a:t>          - </a:t>
            </a:r>
            <a:r>
              <a:rPr lang="en-US" sz="2000" b="1" dirty="0">
                <a:latin typeface="+mj-lt"/>
              </a:rPr>
              <a:t>White Horse</a:t>
            </a:r>
          </a:p>
          <a:p>
            <a:r>
              <a:rPr lang="en-US" sz="2000" b="1" dirty="0">
                <a:latin typeface="+mj-lt"/>
              </a:rPr>
              <a:t>              -  Red Horse</a:t>
            </a:r>
          </a:p>
          <a:p>
            <a:r>
              <a:rPr lang="en-US" sz="2000" b="1" dirty="0">
                <a:latin typeface="+mj-lt"/>
              </a:rPr>
              <a:t>              -  Black Horse</a:t>
            </a:r>
          </a:p>
          <a:p>
            <a:r>
              <a:rPr lang="en-US" sz="2000" b="1" dirty="0">
                <a:latin typeface="+mj-lt"/>
              </a:rPr>
              <a:t>              -  Pale Horse</a:t>
            </a:r>
          </a:p>
          <a:p>
            <a:r>
              <a:rPr lang="en-US" sz="2000" b="1" dirty="0">
                <a:latin typeface="+mj-lt"/>
              </a:rPr>
              <a:t>              -  Souls Under the Altar</a:t>
            </a:r>
          </a:p>
          <a:p>
            <a:r>
              <a:rPr lang="en-US" sz="2000" b="1" dirty="0">
                <a:latin typeface="+mj-lt"/>
              </a:rPr>
              <a:t>              -  Announcing that the Day of Lord Has Come—Who shall be able to stand</a:t>
            </a:r>
          </a:p>
          <a:p>
            <a:r>
              <a:rPr lang="en-US" sz="2000" b="1" dirty="0">
                <a:latin typeface="+mj-lt"/>
              </a:rPr>
              <a:t>              -  144,000 and other come out of great tribulation—they stand on day of His wrath</a:t>
            </a:r>
          </a:p>
        </p:txBody>
      </p:sp>
    </p:spTree>
    <p:extLst>
      <p:ext uri="{BB962C8B-B14F-4D97-AF65-F5344CB8AC3E}">
        <p14:creationId xmlns:p14="http://schemas.microsoft.com/office/powerpoint/2010/main" val="2005269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  After these things I saw four angels standing at the four corners of the earth, holding the four winds of the earth, that </a:t>
            </a:r>
            <a:r>
              <a:rPr lang="en-US" sz="2100" b="1" dirty="0">
                <a:solidFill>
                  <a:srgbClr val="FFFF00"/>
                </a:solidFill>
                <a:latin typeface="+mj-lt"/>
              </a:rPr>
              <a:t>the wind </a:t>
            </a:r>
            <a:r>
              <a:rPr lang="en-US" sz="2100" b="1" dirty="0">
                <a:solidFill>
                  <a:schemeClr val="bg1"/>
                </a:solidFill>
                <a:latin typeface="+mj-lt"/>
              </a:rPr>
              <a:t>should not blow on the </a:t>
            </a:r>
            <a:r>
              <a:rPr lang="en-US" sz="2100" b="1" dirty="0">
                <a:solidFill>
                  <a:srgbClr val="FFFF00"/>
                </a:solidFill>
                <a:latin typeface="+mj-lt"/>
              </a:rPr>
              <a:t>earth</a:t>
            </a:r>
            <a:r>
              <a:rPr lang="en-US" sz="2100" b="1" dirty="0">
                <a:solidFill>
                  <a:schemeClr val="bg1"/>
                </a:solidFill>
                <a:latin typeface="+mj-lt"/>
              </a:rPr>
              <a:t>, on </a:t>
            </a:r>
            <a:r>
              <a:rPr lang="en-US" sz="2100" b="1" dirty="0">
                <a:solidFill>
                  <a:srgbClr val="FFFF00"/>
                </a:solidFill>
                <a:latin typeface="+mj-lt"/>
              </a:rPr>
              <a:t>the sea</a:t>
            </a:r>
            <a:r>
              <a:rPr lang="en-US" sz="2100" b="1" dirty="0">
                <a:solidFill>
                  <a:schemeClr val="bg1"/>
                </a:solidFill>
                <a:latin typeface="+mj-lt"/>
              </a:rPr>
              <a:t>, or on </a:t>
            </a:r>
            <a:r>
              <a:rPr lang="en-US" sz="2100" b="1" dirty="0">
                <a:solidFill>
                  <a:srgbClr val="FFFF00"/>
                </a:solidFill>
                <a:latin typeface="+mj-lt"/>
              </a:rPr>
              <a:t>any tree</a:t>
            </a:r>
            <a:r>
              <a:rPr lang="en-US" sz="2100" b="1" dirty="0">
                <a:solidFill>
                  <a:schemeClr val="bg1"/>
                </a:solidFill>
                <a:latin typeface="+mj-lt"/>
              </a:rPr>
              <a:t>. </a:t>
            </a:r>
          </a:p>
          <a:p>
            <a:pPr algn="just"/>
            <a:r>
              <a:rPr lang="en-US" sz="2100" b="1" dirty="0">
                <a:solidFill>
                  <a:schemeClr val="bg1"/>
                </a:solidFill>
                <a:latin typeface="+mj-lt"/>
              </a:rPr>
              <a:t>  2  Then I saw another angel ascending from the east, having the seal of the living God. And he cried with a loud voice to the four angels to whom it was granted to </a:t>
            </a:r>
            <a:r>
              <a:rPr lang="en-US" sz="2100" b="1" dirty="0">
                <a:solidFill>
                  <a:srgbClr val="FFFF00"/>
                </a:solidFill>
                <a:latin typeface="+mj-lt"/>
              </a:rPr>
              <a:t>harm the earth and the sea,</a:t>
            </a:r>
            <a:r>
              <a:rPr lang="en-US" sz="2100" b="1" dirty="0">
                <a:solidFill>
                  <a:schemeClr val="bg1"/>
                </a:solidFill>
                <a:latin typeface="+mj-lt"/>
              </a:rPr>
              <a:t> </a:t>
            </a:r>
          </a:p>
          <a:p>
            <a:pPr algn="just"/>
            <a:r>
              <a:rPr lang="en-US" sz="2100" b="1" dirty="0">
                <a:solidFill>
                  <a:schemeClr val="bg1"/>
                </a:solidFill>
                <a:latin typeface="+mj-lt"/>
              </a:rPr>
              <a:t>  3  saying, "Do not harm the earth, the sea, or the trees till we have sealed the servants of our God on their foreheads." </a:t>
            </a:r>
          </a:p>
          <a:p>
            <a:pPr algn="just"/>
            <a:r>
              <a:rPr lang="en-US" sz="2100" b="1" dirty="0">
                <a:solidFill>
                  <a:schemeClr val="bg1"/>
                </a:solidFill>
                <a:latin typeface="+mj-lt"/>
              </a:rPr>
              <a:t>  4-8  And I heard the number of those who were sealed. One hundred and forty-four thousand of all the tribes of the children of Israel were sealed: of tribe of Judah 12,000; Reuben 12,000, Gad 12,000, Asher 12,000, Naphtali 12,000, Manasseh 12,000, Simeon 12,000, Levi 12,000, Issachar 12,000, Zebulun 12.000, Joseph 12,000, Benjamin  12,000 were sealed.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2123658"/>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Question in Rev.6:17, answered this chapter</a:t>
            </a:r>
          </a:p>
          <a:p>
            <a:pPr marL="342900" indent="-342900">
              <a:buFont typeface="Arial" panose="020B0604020202020204" pitchFamily="34" charset="0"/>
              <a:buChar char="•"/>
              <a:tabLst>
                <a:tab pos="2286000" algn="l"/>
              </a:tabLst>
            </a:pPr>
            <a:r>
              <a:rPr lang="en-US" sz="2200" b="1" dirty="0">
                <a:latin typeface="+mj-lt"/>
              </a:rPr>
              <a:t>Day of His wrath has come</a:t>
            </a:r>
          </a:p>
          <a:p>
            <a:pPr marL="342900" indent="-342900">
              <a:buFont typeface="Arial" panose="020B0604020202020204" pitchFamily="34" charset="0"/>
              <a:buChar char="•"/>
              <a:tabLst>
                <a:tab pos="2286000" algn="l"/>
              </a:tabLst>
            </a:pPr>
            <a:r>
              <a:rPr lang="en-US" sz="2200" b="1" dirty="0">
                <a:latin typeface="+mj-lt"/>
              </a:rPr>
              <a:t>This wrath about to come:</a:t>
            </a:r>
          </a:p>
          <a:p>
            <a:pPr lvl="1">
              <a:tabLst>
                <a:tab pos="2286000" algn="l"/>
              </a:tabLst>
            </a:pPr>
            <a:r>
              <a:rPr lang="en-US" sz="2200" b="1" dirty="0">
                <a:latin typeface="+mj-lt"/>
              </a:rPr>
              <a:t>     - On earth</a:t>
            </a:r>
          </a:p>
          <a:p>
            <a:pPr lvl="1">
              <a:tabLst>
                <a:tab pos="2286000" algn="l"/>
              </a:tabLst>
            </a:pPr>
            <a:r>
              <a:rPr lang="en-US" sz="2200" b="1" dirty="0">
                <a:latin typeface="+mj-lt"/>
              </a:rPr>
              <a:t>     - On sea</a:t>
            </a:r>
          </a:p>
          <a:p>
            <a:pPr lvl="1">
              <a:tabLst>
                <a:tab pos="2286000" algn="l"/>
              </a:tabLst>
            </a:pPr>
            <a:r>
              <a:rPr lang="en-US" sz="2200" b="1" dirty="0">
                <a:latin typeface="+mj-lt"/>
              </a:rPr>
              <a:t>     - On any tree</a:t>
            </a:r>
          </a:p>
        </p:txBody>
      </p:sp>
    </p:spTree>
    <p:extLst>
      <p:ext uri="{BB962C8B-B14F-4D97-AF65-F5344CB8AC3E}">
        <p14:creationId xmlns:p14="http://schemas.microsoft.com/office/powerpoint/2010/main" val="4220091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  After these things I saw four angels standing at the four corners of the earth, holding the four winds of the earth, that </a:t>
            </a:r>
            <a:r>
              <a:rPr lang="en-US" sz="2100" b="1" dirty="0">
                <a:solidFill>
                  <a:srgbClr val="FFFF00"/>
                </a:solidFill>
                <a:latin typeface="+mj-lt"/>
              </a:rPr>
              <a:t>the wind </a:t>
            </a:r>
            <a:r>
              <a:rPr lang="en-US" sz="2100" b="1" dirty="0">
                <a:solidFill>
                  <a:schemeClr val="bg1"/>
                </a:solidFill>
                <a:latin typeface="+mj-lt"/>
              </a:rPr>
              <a:t>should not blow on the </a:t>
            </a:r>
            <a:r>
              <a:rPr lang="en-US" sz="2100" b="1" dirty="0">
                <a:solidFill>
                  <a:srgbClr val="FFFF00"/>
                </a:solidFill>
                <a:latin typeface="+mj-lt"/>
              </a:rPr>
              <a:t>earth</a:t>
            </a:r>
            <a:r>
              <a:rPr lang="en-US" sz="2100" b="1" dirty="0">
                <a:solidFill>
                  <a:schemeClr val="bg1"/>
                </a:solidFill>
                <a:latin typeface="+mj-lt"/>
              </a:rPr>
              <a:t>, on </a:t>
            </a:r>
            <a:r>
              <a:rPr lang="en-US" sz="2100" b="1" dirty="0">
                <a:solidFill>
                  <a:srgbClr val="FFFF00"/>
                </a:solidFill>
                <a:latin typeface="+mj-lt"/>
              </a:rPr>
              <a:t>the sea</a:t>
            </a:r>
            <a:r>
              <a:rPr lang="en-US" sz="2100" b="1" dirty="0">
                <a:solidFill>
                  <a:schemeClr val="bg1"/>
                </a:solidFill>
                <a:latin typeface="+mj-lt"/>
              </a:rPr>
              <a:t>, or on </a:t>
            </a:r>
            <a:r>
              <a:rPr lang="en-US" sz="2100" b="1" dirty="0">
                <a:solidFill>
                  <a:srgbClr val="FFFF00"/>
                </a:solidFill>
                <a:latin typeface="+mj-lt"/>
              </a:rPr>
              <a:t>any tree</a:t>
            </a:r>
            <a:r>
              <a:rPr lang="en-US" sz="2100" b="1" dirty="0">
                <a:solidFill>
                  <a:schemeClr val="bg1"/>
                </a:solidFill>
                <a:latin typeface="+mj-lt"/>
              </a:rPr>
              <a:t>. </a:t>
            </a:r>
          </a:p>
          <a:p>
            <a:pPr algn="just"/>
            <a:r>
              <a:rPr lang="en-US" sz="2100" b="1" dirty="0">
                <a:solidFill>
                  <a:schemeClr val="bg1"/>
                </a:solidFill>
                <a:latin typeface="+mj-lt"/>
              </a:rPr>
              <a:t>  2  Then I saw another angel ascending from the east, having the seal of the living God. And he cried with a loud voice to the four angels to whom it was granted to </a:t>
            </a:r>
            <a:r>
              <a:rPr lang="en-US" sz="2100" b="1" dirty="0">
                <a:solidFill>
                  <a:srgbClr val="FFFF00"/>
                </a:solidFill>
                <a:latin typeface="+mj-lt"/>
              </a:rPr>
              <a:t>harm the earth and the sea,</a:t>
            </a:r>
            <a:r>
              <a:rPr lang="en-US" sz="2100" b="1" dirty="0">
                <a:solidFill>
                  <a:schemeClr val="bg1"/>
                </a:solidFill>
                <a:latin typeface="+mj-lt"/>
              </a:rPr>
              <a:t> </a:t>
            </a:r>
          </a:p>
          <a:p>
            <a:pPr algn="just"/>
            <a:r>
              <a:rPr lang="en-US" sz="2100" b="1" dirty="0">
                <a:solidFill>
                  <a:schemeClr val="bg1"/>
                </a:solidFill>
                <a:latin typeface="+mj-lt"/>
              </a:rPr>
              <a:t>  3  saying, "Do not harm the earth, the sea, or the trees </a:t>
            </a:r>
            <a:r>
              <a:rPr lang="en-US" sz="2100" b="1" dirty="0">
                <a:solidFill>
                  <a:srgbClr val="FFFF00"/>
                </a:solidFill>
                <a:latin typeface="+mj-lt"/>
              </a:rPr>
              <a:t>till we have sealed the servants of our God on their foreheads</a:t>
            </a:r>
            <a:r>
              <a:rPr lang="en-US" sz="2100" b="1" dirty="0">
                <a:solidFill>
                  <a:schemeClr val="bg1"/>
                </a:solidFill>
                <a:latin typeface="+mj-lt"/>
              </a:rPr>
              <a:t>." </a:t>
            </a:r>
          </a:p>
          <a:p>
            <a:pPr algn="just"/>
            <a:r>
              <a:rPr lang="en-US" sz="2100" b="1" dirty="0">
                <a:solidFill>
                  <a:schemeClr val="bg1"/>
                </a:solidFill>
                <a:latin typeface="+mj-lt"/>
              </a:rPr>
              <a:t>  4-8  And I heard the number of those who were sealed. One hundred and forty-four thousand of all the tribes of the children of Israel were sealed: of tribe of Judah 12,000; Reuben 12,000, Gad 12,000, Asher 12,000, Naphtali 12,000, Manasseh 12,000, Simeon 12,000, Levi 12,000, Issachar 12,000, Zebulun 12.000, Joseph 12,000, Benjamin  12,000 were sealed.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2800767"/>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Question in Rev.6:17, answered this chapter</a:t>
            </a:r>
          </a:p>
          <a:p>
            <a:pPr marL="342900" indent="-342900">
              <a:buFont typeface="Arial" panose="020B0604020202020204" pitchFamily="34" charset="0"/>
              <a:buChar char="•"/>
              <a:tabLst>
                <a:tab pos="2286000" algn="l"/>
              </a:tabLst>
            </a:pPr>
            <a:r>
              <a:rPr lang="en-US" sz="2200" b="1" dirty="0">
                <a:latin typeface="+mj-lt"/>
              </a:rPr>
              <a:t>Day of His wrath has come</a:t>
            </a:r>
          </a:p>
          <a:p>
            <a:pPr marL="342900" indent="-342900">
              <a:buFont typeface="Arial" panose="020B0604020202020204" pitchFamily="34" charset="0"/>
              <a:buChar char="•"/>
              <a:tabLst>
                <a:tab pos="2286000" algn="l"/>
              </a:tabLst>
            </a:pPr>
            <a:r>
              <a:rPr lang="en-US" sz="2200" b="1" dirty="0">
                <a:latin typeface="+mj-lt"/>
              </a:rPr>
              <a:t>This wrath about to come:</a:t>
            </a:r>
          </a:p>
          <a:p>
            <a:pPr lvl="1">
              <a:tabLst>
                <a:tab pos="2286000" algn="l"/>
              </a:tabLst>
            </a:pPr>
            <a:r>
              <a:rPr lang="en-US" sz="2200" b="1" dirty="0">
                <a:latin typeface="+mj-lt"/>
              </a:rPr>
              <a:t>     - On earth</a:t>
            </a:r>
          </a:p>
          <a:p>
            <a:pPr lvl="1">
              <a:tabLst>
                <a:tab pos="2286000" algn="l"/>
              </a:tabLst>
            </a:pPr>
            <a:r>
              <a:rPr lang="en-US" sz="2200" b="1" dirty="0">
                <a:latin typeface="+mj-lt"/>
              </a:rPr>
              <a:t>     - On sea</a:t>
            </a:r>
          </a:p>
          <a:p>
            <a:pPr lvl="1">
              <a:tabLst>
                <a:tab pos="2286000" algn="l"/>
              </a:tabLst>
            </a:pPr>
            <a:r>
              <a:rPr lang="en-US" sz="2200" b="1" dirty="0">
                <a:latin typeface="+mj-lt"/>
              </a:rPr>
              <a:t>     - On any tree</a:t>
            </a:r>
          </a:p>
          <a:p>
            <a:pPr marL="342900" lvl="1" indent="-342900">
              <a:buFont typeface="Arial" panose="020B0604020202020204" pitchFamily="34" charset="0"/>
              <a:buChar char="•"/>
              <a:tabLst>
                <a:tab pos="2286000" algn="l"/>
              </a:tabLst>
            </a:pPr>
            <a:r>
              <a:rPr lang="en-US" sz="2200" b="1" dirty="0">
                <a:latin typeface="+mj-lt"/>
              </a:rPr>
              <a:t>Before His wrath comes, one thing must be done. His servants sealed on the forehead</a:t>
            </a:r>
          </a:p>
        </p:txBody>
      </p:sp>
    </p:spTree>
    <p:extLst>
      <p:ext uri="{BB962C8B-B14F-4D97-AF65-F5344CB8AC3E}">
        <p14:creationId xmlns:p14="http://schemas.microsoft.com/office/powerpoint/2010/main" val="16270036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  After these things I saw four angels standing at the four corners of the earth, holding the four winds of the earth, that </a:t>
            </a:r>
            <a:r>
              <a:rPr lang="en-US" sz="2100" b="1" dirty="0">
                <a:solidFill>
                  <a:srgbClr val="FFFF00"/>
                </a:solidFill>
                <a:latin typeface="+mj-lt"/>
              </a:rPr>
              <a:t>the wind </a:t>
            </a:r>
            <a:r>
              <a:rPr lang="en-US" sz="2100" b="1" dirty="0">
                <a:solidFill>
                  <a:schemeClr val="bg1"/>
                </a:solidFill>
                <a:latin typeface="+mj-lt"/>
              </a:rPr>
              <a:t>should not blow on the </a:t>
            </a:r>
            <a:r>
              <a:rPr lang="en-US" sz="2100" b="1" dirty="0">
                <a:solidFill>
                  <a:srgbClr val="FFFF00"/>
                </a:solidFill>
                <a:latin typeface="+mj-lt"/>
              </a:rPr>
              <a:t>earth</a:t>
            </a:r>
            <a:r>
              <a:rPr lang="en-US" sz="2100" b="1" dirty="0">
                <a:solidFill>
                  <a:schemeClr val="bg1"/>
                </a:solidFill>
                <a:latin typeface="+mj-lt"/>
              </a:rPr>
              <a:t>, on </a:t>
            </a:r>
            <a:r>
              <a:rPr lang="en-US" sz="2100" b="1" dirty="0">
                <a:solidFill>
                  <a:srgbClr val="FFFF00"/>
                </a:solidFill>
                <a:latin typeface="+mj-lt"/>
              </a:rPr>
              <a:t>the sea</a:t>
            </a:r>
            <a:r>
              <a:rPr lang="en-US" sz="2100" b="1" dirty="0">
                <a:solidFill>
                  <a:schemeClr val="bg1"/>
                </a:solidFill>
                <a:latin typeface="+mj-lt"/>
              </a:rPr>
              <a:t>, or on </a:t>
            </a:r>
            <a:r>
              <a:rPr lang="en-US" sz="2100" b="1" dirty="0">
                <a:solidFill>
                  <a:srgbClr val="FFFF00"/>
                </a:solidFill>
                <a:latin typeface="+mj-lt"/>
              </a:rPr>
              <a:t>any tree</a:t>
            </a:r>
            <a:r>
              <a:rPr lang="en-US" sz="2100" b="1" dirty="0">
                <a:solidFill>
                  <a:schemeClr val="bg1"/>
                </a:solidFill>
                <a:latin typeface="+mj-lt"/>
              </a:rPr>
              <a:t>. </a:t>
            </a:r>
          </a:p>
          <a:p>
            <a:pPr algn="just"/>
            <a:r>
              <a:rPr lang="en-US" sz="2100" b="1" dirty="0">
                <a:solidFill>
                  <a:schemeClr val="bg1"/>
                </a:solidFill>
                <a:latin typeface="+mj-lt"/>
              </a:rPr>
              <a:t>  2  Then I saw another angel ascending from the east, having the seal of the living God. And he cried with a loud voice to the four angels to whom it was granted to </a:t>
            </a:r>
            <a:r>
              <a:rPr lang="en-US" sz="2100" b="1" dirty="0">
                <a:solidFill>
                  <a:srgbClr val="FFFF00"/>
                </a:solidFill>
                <a:latin typeface="+mj-lt"/>
              </a:rPr>
              <a:t>harm the earth and the sea,</a:t>
            </a:r>
            <a:r>
              <a:rPr lang="en-US" sz="2100" b="1" dirty="0">
                <a:solidFill>
                  <a:schemeClr val="bg1"/>
                </a:solidFill>
                <a:latin typeface="+mj-lt"/>
              </a:rPr>
              <a:t> </a:t>
            </a:r>
          </a:p>
          <a:p>
            <a:pPr algn="just"/>
            <a:r>
              <a:rPr lang="en-US" sz="2100" b="1" dirty="0">
                <a:solidFill>
                  <a:schemeClr val="bg1"/>
                </a:solidFill>
                <a:latin typeface="+mj-lt"/>
              </a:rPr>
              <a:t>  3  saying, "Do not harm the earth, the sea, or the trees </a:t>
            </a:r>
            <a:r>
              <a:rPr lang="en-US" sz="2100" b="1" dirty="0">
                <a:solidFill>
                  <a:srgbClr val="FFFF00"/>
                </a:solidFill>
                <a:latin typeface="+mj-lt"/>
              </a:rPr>
              <a:t>till we have sealed the servants of our God on their foreheads</a:t>
            </a:r>
            <a:r>
              <a:rPr lang="en-US" sz="2100" b="1" dirty="0">
                <a:solidFill>
                  <a:schemeClr val="bg1"/>
                </a:solidFill>
                <a:latin typeface="+mj-lt"/>
              </a:rPr>
              <a:t>." </a:t>
            </a:r>
          </a:p>
          <a:p>
            <a:pPr algn="just"/>
            <a:r>
              <a:rPr lang="en-US" sz="2100" b="1" dirty="0">
                <a:solidFill>
                  <a:schemeClr val="bg1"/>
                </a:solidFill>
                <a:latin typeface="+mj-lt"/>
              </a:rPr>
              <a:t>  4-8  And I heard the number of those who were sealed. </a:t>
            </a:r>
            <a:r>
              <a:rPr lang="en-US" sz="2100" b="1" dirty="0">
                <a:solidFill>
                  <a:srgbClr val="FFFF00"/>
                </a:solidFill>
                <a:latin typeface="+mj-lt"/>
              </a:rPr>
              <a:t>One hundred and forty-four thousand of all the tribes of the children of Israel</a:t>
            </a:r>
            <a:r>
              <a:rPr lang="en-US" sz="2100" b="1" dirty="0">
                <a:solidFill>
                  <a:schemeClr val="bg1"/>
                </a:solidFill>
                <a:latin typeface="+mj-lt"/>
              </a:rPr>
              <a:t> were sealed: of tribe of Judah 12,000; Reuben 12,000, Gad 12,000, Asher 12,000, Naphtali 12,000, Manasseh 12,000, Simeon 12,000, Levi 12,000, Issachar 12,000, Zebulun 12.000, Joseph 12,000, Benjamin  12,000 were sealed.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3139321"/>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Question in Rev.6:17, answered this chapter</a:t>
            </a:r>
          </a:p>
          <a:p>
            <a:pPr marL="342900" indent="-342900">
              <a:buFont typeface="Arial" panose="020B0604020202020204" pitchFamily="34" charset="0"/>
              <a:buChar char="•"/>
              <a:tabLst>
                <a:tab pos="2286000" algn="l"/>
              </a:tabLst>
            </a:pPr>
            <a:r>
              <a:rPr lang="en-US" sz="2200" b="1" dirty="0">
                <a:latin typeface="+mj-lt"/>
              </a:rPr>
              <a:t>Day of His wrath has come</a:t>
            </a:r>
          </a:p>
          <a:p>
            <a:pPr marL="342900" indent="-342900">
              <a:buFont typeface="Arial" panose="020B0604020202020204" pitchFamily="34" charset="0"/>
              <a:buChar char="•"/>
              <a:tabLst>
                <a:tab pos="2286000" algn="l"/>
              </a:tabLst>
            </a:pPr>
            <a:r>
              <a:rPr lang="en-US" sz="2200" b="1" dirty="0">
                <a:latin typeface="+mj-lt"/>
              </a:rPr>
              <a:t>This wrath about to come:</a:t>
            </a:r>
          </a:p>
          <a:p>
            <a:pPr lvl="1">
              <a:tabLst>
                <a:tab pos="2286000" algn="l"/>
              </a:tabLst>
            </a:pPr>
            <a:r>
              <a:rPr lang="en-US" sz="2200" b="1" dirty="0">
                <a:latin typeface="+mj-lt"/>
              </a:rPr>
              <a:t>     - On earth</a:t>
            </a:r>
          </a:p>
          <a:p>
            <a:pPr lvl="1">
              <a:tabLst>
                <a:tab pos="2286000" algn="l"/>
              </a:tabLst>
            </a:pPr>
            <a:r>
              <a:rPr lang="en-US" sz="2200" b="1" dirty="0">
                <a:latin typeface="+mj-lt"/>
              </a:rPr>
              <a:t>     - On sea</a:t>
            </a:r>
          </a:p>
          <a:p>
            <a:pPr lvl="1">
              <a:tabLst>
                <a:tab pos="2286000" algn="l"/>
              </a:tabLst>
            </a:pPr>
            <a:r>
              <a:rPr lang="en-US" sz="2200" b="1" dirty="0">
                <a:latin typeface="+mj-lt"/>
              </a:rPr>
              <a:t>     - On any tree</a:t>
            </a:r>
          </a:p>
          <a:p>
            <a:pPr marL="342900" lvl="1" indent="-342900">
              <a:buFont typeface="Arial" panose="020B0604020202020204" pitchFamily="34" charset="0"/>
              <a:buChar char="•"/>
              <a:tabLst>
                <a:tab pos="2286000" algn="l"/>
              </a:tabLst>
            </a:pPr>
            <a:r>
              <a:rPr lang="en-US" sz="2200" b="1" dirty="0">
                <a:latin typeface="+mj-lt"/>
              </a:rPr>
              <a:t>Before His wrath comes, one thing must be done. His servants sealed on the forehead</a:t>
            </a:r>
          </a:p>
          <a:p>
            <a:pPr marL="342900" lvl="1" indent="-342900">
              <a:buFont typeface="Arial" panose="020B0604020202020204" pitchFamily="34" charset="0"/>
              <a:buChar char="•"/>
              <a:tabLst>
                <a:tab pos="2286000" algn="l"/>
              </a:tabLst>
            </a:pPr>
            <a:r>
              <a:rPr lang="en-US" sz="2200" b="1" dirty="0">
                <a:latin typeface="+mj-lt"/>
              </a:rPr>
              <a:t>The number sealed: 12,000 X 12= 144,000 </a:t>
            </a:r>
          </a:p>
        </p:txBody>
      </p:sp>
    </p:spTree>
    <p:extLst>
      <p:ext uri="{BB962C8B-B14F-4D97-AF65-F5344CB8AC3E}">
        <p14:creationId xmlns:p14="http://schemas.microsoft.com/office/powerpoint/2010/main" val="1980975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134286" y="211869"/>
            <a:ext cx="5922463" cy="584775"/>
          </a:xfrm>
          <a:prstGeom prst="rect">
            <a:avLst/>
          </a:prstGeom>
          <a:noFill/>
        </p:spPr>
        <p:txBody>
          <a:bodyPr wrap="square" rtlCol="0">
            <a:spAutoFit/>
          </a:bodyPr>
          <a:lstStyle/>
          <a:p>
            <a:pPr algn="ctr"/>
            <a:r>
              <a:rPr lang="en-US" sz="3200" b="1" dirty="0">
                <a:latin typeface="+mj-lt"/>
              </a:rPr>
              <a:t>Chapter Seven—144,000 +  others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  After these things I saw four angels standing at the four corners of the earth, holding the four winds of the earth, that </a:t>
            </a:r>
            <a:r>
              <a:rPr lang="en-US" sz="2100" b="1" dirty="0">
                <a:solidFill>
                  <a:srgbClr val="FFFF00"/>
                </a:solidFill>
                <a:latin typeface="+mj-lt"/>
              </a:rPr>
              <a:t>the wind </a:t>
            </a:r>
            <a:r>
              <a:rPr lang="en-US" sz="2100" b="1" dirty="0">
                <a:solidFill>
                  <a:schemeClr val="bg1"/>
                </a:solidFill>
                <a:latin typeface="+mj-lt"/>
              </a:rPr>
              <a:t>should not blow on the </a:t>
            </a:r>
            <a:r>
              <a:rPr lang="en-US" sz="2100" b="1" dirty="0">
                <a:solidFill>
                  <a:srgbClr val="FFFF00"/>
                </a:solidFill>
                <a:latin typeface="+mj-lt"/>
              </a:rPr>
              <a:t>earth</a:t>
            </a:r>
            <a:r>
              <a:rPr lang="en-US" sz="2100" b="1" dirty="0">
                <a:solidFill>
                  <a:schemeClr val="bg1"/>
                </a:solidFill>
                <a:latin typeface="+mj-lt"/>
              </a:rPr>
              <a:t>, on </a:t>
            </a:r>
            <a:r>
              <a:rPr lang="en-US" sz="2100" b="1" dirty="0">
                <a:solidFill>
                  <a:srgbClr val="FFFF00"/>
                </a:solidFill>
                <a:latin typeface="+mj-lt"/>
              </a:rPr>
              <a:t>the sea</a:t>
            </a:r>
            <a:r>
              <a:rPr lang="en-US" sz="2100" b="1" dirty="0">
                <a:solidFill>
                  <a:schemeClr val="bg1"/>
                </a:solidFill>
                <a:latin typeface="+mj-lt"/>
              </a:rPr>
              <a:t>, or on </a:t>
            </a:r>
            <a:r>
              <a:rPr lang="en-US" sz="2100" b="1" dirty="0">
                <a:solidFill>
                  <a:srgbClr val="FFFF00"/>
                </a:solidFill>
                <a:latin typeface="+mj-lt"/>
              </a:rPr>
              <a:t>any tree</a:t>
            </a:r>
            <a:r>
              <a:rPr lang="en-US" sz="2100" b="1" dirty="0">
                <a:solidFill>
                  <a:schemeClr val="bg1"/>
                </a:solidFill>
                <a:latin typeface="+mj-lt"/>
              </a:rPr>
              <a:t>. </a:t>
            </a:r>
          </a:p>
          <a:p>
            <a:pPr algn="just"/>
            <a:r>
              <a:rPr lang="en-US" sz="2100" b="1" dirty="0">
                <a:solidFill>
                  <a:schemeClr val="bg1"/>
                </a:solidFill>
                <a:latin typeface="+mj-lt"/>
              </a:rPr>
              <a:t>  2  Then I saw another angel ascending from the east, having the seal of the living God. And he cried with a loud voice to the four angels to whom it was granted to </a:t>
            </a:r>
            <a:r>
              <a:rPr lang="en-US" sz="2100" b="1" dirty="0">
                <a:solidFill>
                  <a:srgbClr val="FFFF00"/>
                </a:solidFill>
                <a:latin typeface="+mj-lt"/>
              </a:rPr>
              <a:t>harm the earth and the sea,</a:t>
            </a:r>
            <a:r>
              <a:rPr lang="en-US" sz="2100" b="1" dirty="0">
                <a:solidFill>
                  <a:schemeClr val="bg1"/>
                </a:solidFill>
                <a:latin typeface="+mj-lt"/>
              </a:rPr>
              <a:t> </a:t>
            </a:r>
          </a:p>
          <a:p>
            <a:pPr algn="just"/>
            <a:r>
              <a:rPr lang="en-US" sz="2100" b="1" dirty="0">
                <a:solidFill>
                  <a:schemeClr val="bg1"/>
                </a:solidFill>
                <a:latin typeface="+mj-lt"/>
              </a:rPr>
              <a:t>  3  saying, "Do not harm the earth, the sea, or the trees </a:t>
            </a:r>
            <a:r>
              <a:rPr lang="en-US" sz="2100" b="1" dirty="0">
                <a:solidFill>
                  <a:srgbClr val="FFFF00"/>
                </a:solidFill>
                <a:latin typeface="+mj-lt"/>
              </a:rPr>
              <a:t>till we have sealed the servants of our God on their foreheads</a:t>
            </a:r>
            <a:r>
              <a:rPr lang="en-US" sz="2100" b="1" dirty="0">
                <a:solidFill>
                  <a:schemeClr val="bg1"/>
                </a:solidFill>
                <a:latin typeface="+mj-lt"/>
              </a:rPr>
              <a:t>." </a:t>
            </a:r>
          </a:p>
          <a:p>
            <a:pPr algn="just"/>
            <a:r>
              <a:rPr lang="en-US" sz="2100" b="1" dirty="0">
                <a:solidFill>
                  <a:schemeClr val="bg1"/>
                </a:solidFill>
                <a:latin typeface="+mj-lt"/>
              </a:rPr>
              <a:t>  4-8  And I heard the number of those who were sealed. </a:t>
            </a:r>
            <a:r>
              <a:rPr lang="en-US" sz="2100" b="1" dirty="0">
                <a:solidFill>
                  <a:srgbClr val="FFFF00"/>
                </a:solidFill>
                <a:latin typeface="+mj-lt"/>
              </a:rPr>
              <a:t>One hundred and forty-four thousand of all the tribes of the children of Israel</a:t>
            </a:r>
            <a:r>
              <a:rPr lang="en-US" sz="2100" b="1" dirty="0">
                <a:solidFill>
                  <a:schemeClr val="bg1"/>
                </a:solidFill>
                <a:latin typeface="+mj-lt"/>
              </a:rPr>
              <a:t> were sealed: of tribe of Judah 12,000; Reuben 12,000, Gad 12,000, Asher 12,000, Naphtali 12,000, Manasseh 12,000, Simeon 12,000, Levi 12,000, Issachar 12,000, Zebulun 12.000, Joseph 12,000, Benjamin  12,000 were sealed.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794533"/>
            <a:ext cx="5894089" cy="4154984"/>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Question in Rev.6:17, answered this chapter</a:t>
            </a:r>
          </a:p>
          <a:p>
            <a:pPr marL="342900" indent="-342900">
              <a:buFont typeface="Arial" panose="020B0604020202020204" pitchFamily="34" charset="0"/>
              <a:buChar char="•"/>
              <a:tabLst>
                <a:tab pos="2286000" algn="l"/>
              </a:tabLst>
            </a:pPr>
            <a:r>
              <a:rPr lang="en-US" sz="2200" b="1" dirty="0">
                <a:latin typeface="+mj-lt"/>
              </a:rPr>
              <a:t>Day of His wrath has come</a:t>
            </a:r>
          </a:p>
          <a:p>
            <a:pPr marL="342900" indent="-342900">
              <a:buFont typeface="Arial" panose="020B0604020202020204" pitchFamily="34" charset="0"/>
              <a:buChar char="•"/>
              <a:tabLst>
                <a:tab pos="2286000" algn="l"/>
              </a:tabLst>
            </a:pPr>
            <a:r>
              <a:rPr lang="en-US" sz="2200" b="1" dirty="0">
                <a:latin typeface="+mj-lt"/>
              </a:rPr>
              <a:t>This wrath about to come:</a:t>
            </a:r>
          </a:p>
          <a:p>
            <a:pPr lvl="1">
              <a:tabLst>
                <a:tab pos="2286000" algn="l"/>
              </a:tabLst>
            </a:pPr>
            <a:r>
              <a:rPr lang="en-US" sz="2200" b="1" dirty="0">
                <a:latin typeface="+mj-lt"/>
              </a:rPr>
              <a:t>     - On earth</a:t>
            </a:r>
          </a:p>
          <a:p>
            <a:pPr lvl="1">
              <a:tabLst>
                <a:tab pos="2286000" algn="l"/>
              </a:tabLst>
            </a:pPr>
            <a:r>
              <a:rPr lang="en-US" sz="2200" b="1" dirty="0">
                <a:latin typeface="+mj-lt"/>
              </a:rPr>
              <a:t>     - On sea</a:t>
            </a:r>
          </a:p>
          <a:p>
            <a:pPr lvl="1">
              <a:tabLst>
                <a:tab pos="2286000" algn="l"/>
              </a:tabLst>
            </a:pPr>
            <a:r>
              <a:rPr lang="en-US" sz="2200" b="1" dirty="0">
                <a:latin typeface="+mj-lt"/>
              </a:rPr>
              <a:t>     - On any tree</a:t>
            </a:r>
          </a:p>
          <a:p>
            <a:pPr marL="342900" lvl="1" indent="-342900">
              <a:buFont typeface="Arial" panose="020B0604020202020204" pitchFamily="34" charset="0"/>
              <a:buChar char="•"/>
              <a:tabLst>
                <a:tab pos="2286000" algn="l"/>
              </a:tabLst>
            </a:pPr>
            <a:r>
              <a:rPr lang="en-US" sz="2200" b="1" dirty="0">
                <a:latin typeface="+mj-lt"/>
              </a:rPr>
              <a:t>Before His wrath comes, one thing must be done. His servants sealed on the forehead</a:t>
            </a:r>
          </a:p>
          <a:p>
            <a:pPr marL="342900" lvl="1" indent="-342900">
              <a:buFont typeface="Arial" panose="020B0604020202020204" pitchFamily="34" charset="0"/>
              <a:buChar char="•"/>
              <a:tabLst>
                <a:tab pos="2286000" algn="l"/>
              </a:tabLst>
            </a:pPr>
            <a:r>
              <a:rPr lang="en-US" sz="2200" b="1" dirty="0">
                <a:latin typeface="+mj-lt"/>
              </a:rPr>
              <a:t>The number sealed: 12,000 X 12= 144,000 </a:t>
            </a:r>
          </a:p>
          <a:p>
            <a:pPr marL="342900" lvl="1" indent="-342900">
              <a:buFont typeface="Arial" panose="020B0604020202020204" pitchFamily="34" charset="0"/>
              <a:buChar char="•"/>
              <a:tabLst>
                <a:tab pos="2286000" algn="l"/>
              </a:tabLst>
            </a:pPr>
            <a:endParaRPr lang="en-US" sz="2200" b="1" dirty="0">
              <a:latin typeface="+mj-lt"/>
            </a:endParaRPr>
          </a:p>
          <a:p>
            <a:pPr marL="342900" lvl="1" indent="-342900">
              <a:buFont typeface="Arial" panose="020B0604020202020204" pitchFamily="34" charset="0"/>
              <a:buChar char="•"/>
              <a:tabLst>
                <a:tab pos="2286000" algn="l"/>
              </a:tabLst>
            </a:pPr>
            <a:r>
              <a:rPr lang="en-US" sz="2200" b="1" dirty="0">
                <a:latin typeface="+mj-lt"/>
              </a:rPr>
              <a:t>To understand seal, read judgment of God which was about to come in Ezekiel 9:1-7</a:t>
            </a:r>
          </a:p>
        </p:txBody>
      </p:sp>
    </p:spTree>
    <p:extLst>
      <p:ext uri="{BB962C8B-B14F-4D97-AF65-F5344CB8AC3E}">
        <p14:creationId xmlns:p14="http://schemas.microsoft.com/office/powerpoint/2010/main" val="1882027094"/>
      </p:ext>
    </p:extLst>
  </p:cSld>
  <p:clrMapOvr>
    <a:masterClrMapping/>
  </p:clrMapOvr>
</p:sld>
</file>

<file path=ppt/theme/theme1.xml><?xml version="1.0" encoding="utf-8"?>
<a:theme xmlns:a="http://schemas.openxmlformats.org/drawingml/2006/main" name="Revelation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8005</Words>
  <Application>Microsoft Office PowerPoint</Application>
  <PresentationFormat>Widescreen</PresentationFormat>
  <Paragraphs>521</Paragraphs>
  <Slides>37</Slides>
  <Notes>37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37</vt:i4>
      </vt:variant>
    </vt:vector>
  </HeadingPairs>
  <TitlesOfParts>
    <vt:vector size="40" baseType="lpstr">
      <vt:lpstr>Arial</vt:lpstr>
      <vt:lpstr>Calibri</vt:lpstr>
      <vt:lpstr>Revelation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394</cp:revision>
  <cp:lastPrinted>2020-01-19T12:46:34Z</cp:lastPrinted>
  <dcterms:modified xsi:type="dcterms:W3CDTF">2020-01-19T18:17:01Z</dcterms:modified>
</cp:coreProperties>
</file>