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2"/>
  </p:notesMasterIdLst>
  <p:handoutMasterIdLst>
    <p:handoutMasterId r:id="rId23"/>
  </p:handoutMasterIdLst>
  <p:sldIdLst>
    <p:sldId id="2500" r:id="rId2"/>
    <p:sldId id="2501" r:id="rId3"/>
    <p:sldId id="2502" r:id="rId4"/>
    <p:sldId id="2503" r:id="rId5"/>
    <p:sldId id="2504" r:id="rId6"/>
    <p:sldId id="2505" r:id="rId7"/>
    <p:sldId id="2506" r:id="rId8"/>
    <p:sldId id="2450" r:id="rId9"/>
    <p:sldId id="2348" r:id="rId10"/>
    <p:sldId id="2460" r:id="rId11"/>
    <p:sldId id="2471" r:id="rId12"/>
    <p:sldId id="2473" r:id="rId13"/>
    <p:sldId id="2486" r:id="rId14"/>
    <p:sldId id="2489" r:id="rId15"/>
    <p:sldId id="2491" r:id="rId16"/>
    <p:sldId id="2494" r:id="rId17"/>
    <p:sldId id="2495" r:id="rId18"/>
    <p:sldId id="2496" r:id="rId19"/>
    <p:sldId id="2497" r:id="rId20"/>
    <p:sldId id="2499" r:id="rId21"/>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36" userDrawn="1">
          <p15:clr>
            <a:srgbClr val="A4A3A4"/>
          </p15:clr>
        </p15:guide>
        <p15:guide id="2" pos="379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5"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4070C"/>
    <a:srgbClr val="152543"/>
    <a:srgbClr val="860A0A"/>
    <a:srgbClr val="90AAFE"/>
    <a:srgbClr val="0083E6"/>
    <a:srgbClr val="D9E2FF"/>
    <a:srgbClr val="E6E6E6"/>
    <a:srgbClr val="8FE2FF"/>
    <a:srgbClr val="D2A1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704" autoAdjust="0"/>
    <p:restoredTop sz="90226" autoAdjust="0"/>
  </p:normalViewPr>
  <p:slideViewPr>
    <p:cSldViewPr snapToGrid="0">
      <p:cViewPr varScale="1">
        <p:scale>
          <a:sx n="72" d="100"/>
          <a:sy n="72" d="100"/>
        </p:scale>
        <p:origin x="600" y="78"/>
      </p:cViewPr>
      <p:guideLst>
        <p:guide orient="horz" pos="2136"/>
        <p:guide pos="3792"/>
      </p:guideLst>
    </p:cSldViewPr>
  </p:slideViewPr>
  <p:notesTextViewPr>
    <p:cViewPr>
      <p:scale>
        <a:sx n="75" d="100"/>
        <a:sy n="75" d="100"/>
      </p:scale>
      <p:origin x="0" y="0"/>
    </p:cViewPr>
  </p:notesTextViewPr>
  <p:sorterViewPr>
    <p:cViewPr>
      <p:scale>
        <a:sx n="100" d="100"/>
        <a:sy n="100" d="100"/>
      </p:scale>
      <p:origin x="0" y="-4598"/>
    </p:cViewPr>
  </p:sorterViewPr>
  <p:notesViewPr>
    <p:cSldViewPr snapToGrid="0" showGuides="1">
      <p:cViewPr varScale="1">
        <p:scale>
          <a:sx n="61" d="100"/>
          <a:sy n="61" d="100"/>
        </p:scale>
        <p:origin x="3125"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DC05C11-85CC-4A72-8840-09EA5F247F0F}"/>
              </a:ext>
            </a:extLst>
          </p:cNvPr>
          <p:cNvSpPr>
            <a:spLocks noGrp="1"/>
          </p:cNvSpPr>
          <p:nvPr>
            <p:ph type="hdr" sz="quarter"/>
          </p:nvPr>
        </p:nvSpPr>
        <p:spPr>
          <a:xfrm>
            <a:off x="2" y="0"/>
            <a:ext cx="3043762" cy="465927"/>
          </a:xfrm>
          <a:prstGeom prst="rect">
            <a:avLst/>
          </a:prstGeom>
        </p:spPr>
        <p:txBody>
          <a:bodyPr vert="horz" lIns="90553" tIns="45277" rIns="90553" bIns="45277" rtlCol="0"/>
          <a:lstStyle>
            <a:lvl1pPr algn="l">
              <a:defRPr sz="1200"/>
            </a:lvl1pPr>
          </a:lstStyle>
          <a:p>
            <a:endParaRPr lang="en-US" dirty="0"/>
          </a:p>
        </p:txBody>
      </p:sp>
      <p:sp>
        <p:nvSpPr>
          <p:cNvPr id="3" name="Date Placeholder 2">
            <a:extLst>
              <a:ext uri="{FF2B5EF4-FFF2-40B4-BE49-F238E27FC236}">
                <a16:creationId xmlns:a16="http://schemas.microsoft.com/office/drawing/2014/main" id="{11ABB54F-94B3-489C-836B-EE56E076C80A}"/>
              </a:ext>
            </a:extLst>
          </p:cNvPr>
          <p:cNvSpPr>
            <a:spLocks noGrp="1"/>
          </p:cNvSpPr>
          <p:nvPr>
            <p:ph type="dt" sz="quarter" idx="1"/>
          </p:nvPr>
        </p:nvSpPr>
        <p:spPr>
          <a:xfrm>
            <a:off x="3977770" y="0"/>
            <a:ext cx="3043762" cy="465927"/>
          </a:xfrm>
          <a:prstGeom prst="rect">
            <a:avLst/>
          </a:prstGeom>
        </p:spPr>
        <p:txBody>
          <a:bodyPr vert="horz" lIns="90553" tIns="45277" rIns="90553" bIns="45277" rtlCol="0"/>
          <a:lstStyle>
            <a:lvl1pPr algn="r">
              <a:defRPr sz="1200"/>
            </a:lvl1pPr>
          </a:lstStyle>
          <a:p>
            <a:fld id="{E394A81C-ADBD-4272-AFB6-C20F19B759A6}" type="datetimeFigureOut">
              <a:rPr lang="en-US" smtClean="0"/>
              <a:t>1/13/2020</a:t>
            </a:fld>
            <a:endParaRPr lang="en-US" dirty="0"/>
          </a:p>
        </p:txBody>
      </p:sp>
      <p:sp>
        <p:nvSpPr>
          <p:cNvPr id="4" name="Footer Placeholder 3">
            <a:extLst>
              <a:ext uri="{FF2B5EF4-FFF2-40B4-BE49-F238E27FC236}">
                <a16:creationId xmlns:a16="http://schemas.microsoft.com/office/drawing/2014/main" id="{FE42178E-8AB7-47FE-B318-6C37AEC248CF}"/>
              </a:ext>
            </a:extLst>
          </p:cNvPr>
          <p:cNvSpPr>
            <a:spLocks noGrp="1"/>
          </p:cNvSpPr>
          <p:nvPr>
            <p:ph type="ftr" sz="quarter" idx="2"/>
          </p:nvPr>
        </p:nvSpPr>
        <p:spPr>
          <a:xfrm>
            <a:off x="2" y="8843173"/>
            <a:ext cx="3043762" cy="465927"/>
          </a:xfrm>
          <a:prstGeom prst="rect">
            <a:avLst/>
          </a:prstGeom>
        </p:spPr>
        <p:txBody>
          <a:bodyPr vert="horz" lIns="90553" tIns="45277" rIns="90553" bIns="45277"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5860AB7-3333-4EF5-BA29-252D24B81CBB}"/>
              </a:ext>
            </a:extLst>
          </p:cNvPr>
          <p:cNvSpPr>
            <a:spLocks noGrp="1"/>
          </p:cNvSpPr>
          <p:nvPr>
            <p:ph type="sldNum" sz="quarter" idx="3"/>
          </p:nvPr>
        </p:nvSpPr>
        <p:spPr>
          <a:xfrm>
            <a:off x="3977770" y="8843173"/>
            <a:ext cx="3043762" cy="465927"/>
          </a:xfrm>
          <a:prstGeom prst="rect">
            <a:avLst/>
          </a:prstGeom>
        </p:spPr>
        <p:txBody>
          <a:bodyPr vert="horz" lIns="90553" tIns="45277" rIns="90553" bIns="45277" rtlCol="0" anchor="b"/>
          <a:lstStyle>
            <a:lvl1pPr algn="r">
              <a:defRPr sz="1200"/>
            </a:lvl1pPr>
          </a:lstStyle>
          <a:p>
            <a:fld id="{FF1C3FAF-1055-4D9E-94CE-AB3C222662F3}" type="slidenum">
              <a:rPr lang="en-US" smtClean="0"/>
              <a:t>‹#›</a:t>
            </a:fld>
            <a:endParaRPr lang="en-US" dirty="0"/>
          </a:p>
        </p:txBody>
      </p:sp>
    </p:spTree>
    <p:extLst>
      <p:ext uri="{BB962C8B-B14F-4D97-AF65-F5344CB8AC3E}">
        <p14:creationId xmlns:p14="http://schemas.microsoft.com/office/powerpoint/2010/main" val="3309090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9575" y="698500"/>
            <a:ext cx="6205538"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836995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004927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60950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1789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81305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15399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15205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778497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656199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362696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6908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04502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2357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444542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00840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843891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866777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9"/>
            <a:ext cx="5679440" cy="4223385"/>
          </a:xfrm>
          <a:prstGeom prst="rect">
            <a:avLst/>
          </a:prstGeom>
        </p:spPr>
        <p:txBody>
          <a:bodyPr spcFirstLastPara="1" wrap="square" lIns="94167" tIns="94167" rIns="94167" bIns="94167"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249235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55932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1845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reserve="1" userDrawn="1">
  <p:cSld name="1_Title Slide">
    <p:spTree>
      <p:nvGrpSpPr>
        <p:cNvPr id="1" name="Shape 11"/>
        <p:cNvGrpSpPr/>
        <p:nvPr/>
      </p:nvGrpSpPr>
      <p:grpSpPr>
        <a:xfrm>
          <a:off x="0" y="0"/>
          <a:ext cx="0" cy="0"/>
          <a:chOff x="0" y="0"/>
          <a:chExt cx="0" cy="0"/>
        </a:xfrm>
      </p:grpSpPr>
    </p:spTree>
    <p:extLst>
      <p:ext uri="{BB962C8B-B14F-4D97-AF65-F5344CB8AC3E}">
        <p14:creationId xmlns:p14="http://schemas.microsoft.com/office/powerpoint/2010/main" val="417707501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53CB6-AF62-434C-9786-F9FADCA5696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073008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lang="en-US"/>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7871774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83E6"/>
        </a:solidFill>
        <a:effectLst/>
      </p:bgPr>
    </p:bg>
    <p:spTree>
      <p:nvGrpSpPr>
        <p:cNvPr id="1" name="Shape 5"/>
        <p:cNvGrpSpPr/>
        <p:nvPr/>
      </p:nvGrpSpPr>
      <p:grpSpPr>
        <a:xfrm>
          <a:off x="0" y="0"/>
          <a:ext cx="0" cy="0"/>
          <a:chOff x="0" y="0"/>
          <a:chExt cx="0" cy="0"/>
        </a:xfrm>
      </p:grpSpPr>
      <p:sp>
        <p:nvSpPr>
          <p:cNvPr id="3" name="Rectangle 2">
            <a:extLst>
              <a:ext uri="{FF2B5EF4-FFF2-40B4-BE49-F238E27FC236}">
                <a16:creationId xmlns:a16="http://schemas.microsoft.com/office/drawing/2014/main" id="{C3F484DE-E094-48E8-B50F-5F896E155CA5}"/>
              </a:ext>
            </a:extLst>
          </p:cNvPr>
          <p:cNvSpPr/>
          <p:nvPr userDrawn="1"/>
        </p:nvSpPr>
        <p:spPr>
          <a:xfrm>
            <a:off x="193687" y="180753"/>
            <a:ext cx="11760547" cy="6475201"/>
          </a:xfrm>
          <a:prstGeom prst="rect">
            <a:avLst/>
          </a:prstGeom>
          <a:solidFill>
            <a:srgbClr val="90AAFE"/>
          </a:solidFill>
          <a:ln>
            <a:solidFill>
              <a:srgbClr val="860A0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22E13BB5-6638-4196-A0A5-A9DB00C3B2C2}"/>
              </a:ext>
            </a:extLst>
          </p:cNvPr>
          <p:cNvSpPr/>
          <p:nvPr userDrawn="1"/>
        </p:nvSpPr>
        <p:spPr>
          <a:xfrm>
            <a:off x="0" y="-11723"/>
            <a:ext cx="12160155" cy="6858000"/>
          </a:xfrm>
          <a:prstGeom prst="rect">
            <a:avLst/>
          </a:prstGeom>
          <a:noFill/>
          <a:ln w="228600">
            <a:solidFill>
              <a:srgbClr val="15254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w="76200">
                <a:solidFill>
                  <a:schemeClr val="tx1"/>
                </a:solidFill>
              </a:ln>
              <a:noFill/>
            </a:endParaRPr>
          </a:p>
        </p:txBody>
      </p:sp>
    </p:spTree>
  </p:cSld>
  <p:clrMap bg1="lt1" tx1="dk1" bg2="dk2" tx2="lt2" accent1="accent1" accent2="accent2" accent3="accent3" accent4="accent4" accent5="accent5" accent6="accent6" hlink="hlink" folHlink="folHlink"/>
  <p:sldLayoutIdLst>
    <p:sldLayoutId id="2147483663" r:id="rId1"/>
    <p:sldLayoutId id="2147483661" r:id="rId2"/>
    <p:sldLayoutId id="2147483662"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10" name="Rectangle 9">
            <a:extLst>
              <a:ext uri="{FF2B5EF4-FFF2-40B4-BE49-F238E27FC236}">
                <a16:creationId xmlns:a16="http://schemas.microsoft.com/office/drawing/2014/main" id="{A531CFB9-2425-45F6-AA69-6D30A8332E29}"/>
              </a:ext>
            </a:extLst>
          </p:cNvPr>
          <p:cNvSpPr/>
          <p:nvPr/>
        </p:nvSpPr>
        <p:spPr>
          <a:xfrm>
            <a:off x="281353" y="229487"/>
            <a:ext cx="11652739" cy="7432804"/>
          </a:xfrm>
          <a:prstGeom prst="rect">
            <a:avLst/>
          </a:prstGeom>
        </p:spPr>
        <p:txBody>
          <a:bodyPr wrap="square">
            <a:spAutoFit/>
          </a:bodyPr>
          <a:lstStyle/>
          <a:p>
            <a:pPr algn="ctr"/>
            <a:endParaRPr lang="en-US" sz="4400" b="1" dirty="0">
              <a:latin typeface="+mj-lt"/>
            </a:endParaRPr>
          </a:p>
          <a:p>
            <a:pPr algn="ctr"/>
            <a:r>
              <a:rPr lang="en-US" sz="8000" b="1" dirty="0">
                <a:latin typeface="+mj-lt"/>
              </a:rPr>
              <a:t>A Study of Revelation</a:t>
            </a:r>
          </a:p>
          <a:p>
            <a:pPr algn="ctr"/>
            <a:endParaRPr lang="en-US" sz="900" b="1" dirty="0">
              <a:latin typeface="+mj-lt"/>
            </a:endParaRPr>
          </a:p>
          <a:p>
            <a:pPr algn="ctr"/>
            <a:r>
              <a:rPr lang="en-US" sz="2400" b="1" dirty="0">
                <a:latin typeface="+mj-lt"/>
              </a:rPr>
              <a:t>CLASS SEVEN</a:t>
            </a:r>
          </a:p>
          <a:p>
            <a:pPr algn="ctr"/>
            <a:endParaRPr lang="en-US" sz="2400" b="1" dirty="0">
              <a:latin typeface="+mj-lt"/>
            </a:endParaRPr>
          </a:p>
          <a:p>
            <a:pPr algn="ctr"/>
            <a:r>
              <a:rPr lang="en-US" sz="4400" b="1" dirty="0">
                <a:latin typeface="+mj-lt"/>
              </a:rPr>
              <a:t>Opening of the Sixth Seal – The Great Day of His Wrath</a:t>
            </a:r>
            <a:endParaRPr lang="en-US" sz="2400" b="1" dirty="0">
              <a:latin typeface="+mj-lt"/>
            </a:endParaRPr>
          </a:p>
          <a:p>
            <a:pPr algn="ctr"/>
            <a:endParaRPr lang="en-US" sz="3600" b="1" dirty="0">
              <a:latin typeface="+mj-lt"/>
            </a:endParaRPr>
          </a:p>
          <a:p>
            <a:pPr algn="ctr"/>
            <a:r>
              <a:rPr lang="en-US" sz="3600" b="1" dirty="0">
                <a:latin typeface="+mj-lt"/>
              </a:rPr>
              <a:t>Palm Beach Lakes</a:t>
            </a:r>
          </a:p>
          <a:p>
            <a:pPr algn="ctr"/>
            <a:endParaRPr lang="en-US" sz="1600" b="1" dirty="0">
              <a:latin typeface="+mj-lt"/>
            </a:endParaRPr>
          </a:p>
          <a:p>
            <a:pPr algn="ctr"/>
            <a:r>
              <a:rPr lang="en-US" sz="2400" b="1" dirty="0">
                <a:latin typeface="+mj-lt"/>
              </a:rPr>
              <a:t>Dan Jenkins</a:t>
            </a:r>
          </a:p>
          <a:p>
            <a:pPr algn="ctr"/>
            <a:r>
              <a:rPr lang="en-US" sz="2400" b="1" dirty="0"/>
              <a:t>January 12, 2020</a:t>
            </a:r>
          </a:p>
          <a:p>
            <a:pPr algn="ctr"/>
            <a:endParaRPr lang="en-US" sz="2400" b="1" dirty="0">
              <a:latin typeface="+mj-lt"/>
            </a:endParaRPr>
          </a:p>
          <a:p>
            <a:pPr algn="ctr"/>
            <a:endParaRPr lang="en-US" sz="2400" b="1" dirty="0">
              <a:latin typeface="+mj-lt"/>
            </a:endParaRPr>
          </a:p>
          <a:p>
            <a:pPr algn="ctr"/>
            <a:endParaRPr lang="en-US" sz="2400" b="1" dirty="0">
              <a:latin typeface="+mj-lt"/>
            </a:endParaRPr>
          </a:p>
        </p:txBody>
      </p:sp>
    </p:spTree>
    <p:extLst>
      <p:ext uri="{BB962C8B-B14F-4D97-AF65-F5344CB8AC3E}">
        <p14:creationId xmlns:p14="http://schemas.microsoft.com/office/powerpoint/2010/main" val="1731810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Sixth Seal—Great Day of His Wrath</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12  I looked when He opened </a:t>
            </a:r>
            <a:r>
              <a:rPr lang="en-US" sz="2100" b="1" dirty="0">
                <a:solidFill>
                  <a:srgbClr val="FFFF00"/>
                </a:solidFill>
                <a:latin typeface="+mj-lt"/>
              </a:rPr>
              <a:t>the sixth seal</a:t>
            </a:r>
            <a:r>
              <a:rPr lang="en-US" sz="2100" b="1" dirty="0">
                <a:solidFill>
                  <a:schemeClr val="bg1"/>
                </a:solidFill>
                <a:latin typeface="+mj-lt"/>
              </a:rPr>
              <a:t>, and behold, there was a </a:t>
            </a:r>
            <a:r>
              <a:rPr lang="en-US" sz="2100" b="1" dirty="0">
                <a:solidFill>
                  <a:srgbClr val="FFFF00"/>
                </a:solidFill>
                <a:latin typeface="+mj-lt"/>
              </a:rPr>
              <a:t>great earthquake</a:t>
            </a:r>
            <a:r>
              <a:rPr lang="en-US" sz="2100" b="1" dirty="0">
                <a:solidFill>
                  <a:schemeClr val="bg1"/>
                </a:solidFill>
                <a:latin typeface="+mj-lt"/>
              </a:rPr>
              <a:t>; and the </a:t>
            </a:r>
            <a:r>
              <a:rPr lang="en-US" sz="2100" b="1" dirty="0">
                <a:solidFill>
                  <a:srgbClr val="FFFF00"/>
                </a:solidFill>
                <a:latin typeface="+mj-lt"/>
              </a:rPr>
              <a:t>sun</a:t>
            </a:r>
            <a:r>
              <a:rPr lang="en-US" sz="2100" b="1" dirty="0">
                <a:solidFill>
                  <a:schemeClr val="bg1"/>
                </a:solidFill>
                <a:latin typeface="+mj-lt"/>
              </a:rPr>
              <a:t> became black as sackcloth of hair, and the </a:t>
            </a:r>
            <a:r>
              <a:rPr lang="en-US" sz="2100" b="1" dirty="0">
                <a:solidFill>
                  <a:srgbClr val="FFFF00"/>
                </a:solidFill>
                <a:latin typeface="+mj-lt"/>
              </a:rPr>
              <a:t>moon </a:t>
            </a:r>
            <a:r>
              <a:rPr lang="en-US" sz="2100" b="1" dirty="0">
                <a:solidFill>
                  <a:schemeClr val="bg1"/>
                </a:solidFill>
                <a:latin typeface="+mj-lt"/>
              </a:rPr>
              <a:t>became like blood. </a:t>
            </a:r>
          </a:p>
          <a:p>
            <a:pPr algn="just"/>
            <a:r>
              <a:rPr lang="en-US" sz="2100" b="1" dirty="0">
                <a:solidFill>
                  <a:schemeClr val="bg1"/>
                </a:solidFill>
                <a:latin typeface="+mj-lt"/>
              </a:rPr>
              <a:t>  13  And the </a:t>
            </a:r>
            <a:r>
              <a:rPr lang="en-US" sz="2100" b="1" dirty="0">
                <a:solidFill>
                  <a:srgbClr val="FFFF00"/>
                </a:solidFill>
                <a:latin typeface="+mj-lt"/>
              </a:rPr>
              <a:t>stars of heaven </a:t>
            </a:r>
            <a:r>
              <a:rPr lang="en-US" sz="2100" b="1" dirty="0">
                <a:solidFill>
                  <a:schemeClr val="bg1"/>
                </a:solidFill>
                <a:latin typeface="+mj-lt"/>
              </a:rPr>
              <a:t>fell to the earth, as a fig tree drops its late figs when it is shaken by a mighty wind. </a:t>
            </a:r>
          </a:p>
          <a:p>
            <a:pPr algn="just"/>
            <a:r>
              <a:rPr lang="en-US" sz="2100" b="1" dirty="0">
                <a:solidFill>
                  <a:schemeClr val="bg1"/>
                </a:solidFill>
                <a:latin typeface="+mj-lt"/>
              </a:rPr>
              <a:t>  14  Then the </a:t>
            </a:r>
            <a:r>
              <a:rPr lang="en-US" sz="2100" b="1" dirty="0">
                <a:solidFill>
                  <a:srgbClr val="FFFF00"/>
                </a:solidFill>
                <a:latin typeface="+mj-lt"/>
              </a:rPr>
              <a:t>sky receded as a scroll </a:t>
            </a:r>
            <a:r>
              <a:rPr lang="en-US" sz="2100" b="1" dirty="0">
                <a:solidFill>
                  <a:schemeClr val="bg1"/>
                </a:solidFill>
                <a:latin typeface="+mj-lt"/>
              </a:rPr>
              <a:t>when it is rolled up, and every </a:t>
            </a:r>
            <a:r>
              <a:rPr lang="en-US" sz="2100" b="1" dirty="0">
                <a:solidFill>
                  <a:srgbClr val="FFFF00"/>
                </a:solidFill>
                <a:latin typeface="+mj-lt"/>
              </a:rPr>
              <a:t>mountain and island </a:t>
            </a:r>
            <a:r>
              <a:rPr lang="en-US" sz="2100" b="1" dirty="0">
                <a:solidFill>
                  <a:schemeClr val="bg1"/>
                </a:solidFill>
                <a:latin typeface="+mj-lt"/>
              </a:rPr>
              <a:t>was moved out of its place. </a:t>
            </a:r>
          </a:p>
          <a:p>
            <a:pPr algn="just"/>
            <a:r>
              <a:rPr lang="en-US" sz="2100" b="1" dirty="0">
                <a:solidFill>
                  <a:schemeClr val="bg1"/>
                </a:solidFill>
                <a:latin typeface="+mj-lt"/>
              </a:rPr>
              <a:t>  15  And the kings of the earth, the great men, the rich men, the commanders, the mighty men, every slave and every free man, hid themselves in the caves and in the rocks of the mountains, </a:t>
            </a:r>
          </a:p>
          <a:p>
            <a:pPr algn="just"/>
            <a:r>
              <a:rPr lang="en-US" sz="2100" b="1" dirty="0">
                <a:solidFill>
                  <a:schemeClr val="bg1"/>
                </a:solidFill>
                <a:latin typeface="+mj-lt"/>
              </a:rPr>
              <a:t>  16  and said to the mountains and rocks, "Fall on us and hide us from the face of Him who sits on the throne and from the wrath of the Lamb! </a:t>
            </a:r>
          </a:p>
          <a:p>
            <a:pPr algn="just"/>
            <a:r>
              <a:rPr lang="en-US" sz="2100" b="1" dirty="0">
                <a:solidFill>
                  <a:schemeClr val="bg1"/>
                </a:solidFill>
                <a:latin typeface="+mj-lt"/>
              </a:rPr>
              <a:t>  17  For the great day of His wrath has come, and who is able to stand?"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1107996"/>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Earthquake, sun darkened, moon like blood, stars fell to earth, sky opened as scroll</a:t>
            </a:r>
          </a:p>
          <a:p>
            <a:pPr marL="342900" indent="-342900">
              <a:buFont typeface="Arial" panose="020B0604020202020204" pitchFamily="34" charset="0"/>
              <a:buChar char="•"/>
              <a:tabLst>
                <a:tab pos="2286000" algn="l"/>
              </a:tabLst>
            </a:pPr>
            <a:r>
              <a:rPr lang="en-US" sz="2200" b="1" dirty="0">
                <a:latin typeface="+mj-lt"/>
              </a:rPr>
              <a:t>Every mountain &amp; island moved out of place</a:t>
            </a:r>
          </a:p>
        </p:txBody>
      </p:sp>
    </p:spTree>
    <p:extLst>
      <p:ext uri="{BB962C8B-B14F-4D97-AF65-F5344CB8AC3E}">
        <p14:creationId xmlns:p14="http://schemas.microsoft.com/office/powerpoint/2010/main" val="16016401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Sixth Seal—Great Day of His Wrath</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12  I looked when He opened </a:t>
            </a:r>
            <a:r>
              <a:rPr lang="en-US" sz="2100" b="1" dirty="0">
                <a:solidFill>
                  <a:srgbClr val="FFFF00"/>
                </a:solidFill>
                <a:latin typeface="+mj-lt"/>
              </a:rPr>
              <a:t>the sixth seal</a:t>
            </a:r>
            <a:r>
              <a:rPr lang="en-US" sz="2100" b="1" dirty="0">
                <a:solidFill>
                  <a:schemeClr val="bg1"/>
                </a:solidFill>
                <a:latin typeface="+mj-lt"/>
              </a:rPr>
              <a:t>, and behold, there was a </a:t>
            </a:r>
            <a:r>
              <a:rPr lang="en-US" sz="2100" b="1" dirty="0">
                <a:solidFill>
                  <a:srgbClr val="FFFF00"/>
                </a:solidFill>
                <a:latin typeface="+mj-lt"/>
              </a:rPr>
              <a:t>great earthquake</a:t>
            </a:r>
            <a:r>
              <a:rPr lang="en-US" sz="2100" b="1" dirty="0">
                <a:solidFill>
                  <a:schemeClr val="bg1"/>
                </a:solidFill>
                <a:latin typeface="+mj-lt"/>
              </a:rPr>
              <a:t>; and the </a:t>
            </a:r>
            <a:r>
              <a:rPr lang="en-US" sz="2100" b="1" dirty="0">
                <a:solidFill>
                  <a:srgbClr val="FFFF00"/>
                </a:solidFill>
                <a:latin typeface="+mj-lt"/>
              </a:rPr>
              <a:t>sun</a:t>
            </a:r>
            <a:r>
              <a:rPr lang="en-US" sz="2100" b="1" dirty="0">
                <a:solidFill>
                  <a:schemeClr val="bg1"/>
                </a:solidFill>
                <a:latin typeface="+mj-lt"/>
              </a:rPr>
              <a:t> became black as sackcloth of hair, and the </a:t>
            </a:r>
            <a:r>
              <a:rPr lang="en-US" sz="2100" b="1" dirty="0">
                <a:solidFill>
                  <a:srgbClr val="FFFF00"/>
                </a:solidFill>
                <a:latin typeface="+mj-lt"/>
              </a:rPr>
              <a:t>moon </a:t>
            </a:r>
            <a:r>
              <a:rPr lang="en-US" sz="2100" b="1" dirty="0">
                <a:solidFill>
                  <a:schemeClr val="bg1"/>
                </a:solidFill>
                <a:latin typeface="+mj-lt"/>
              </a:rPr>
              <a:t>became like blood. </a:t>
            </a:r>
          </a:p>
          <a:p>
            <a:pPr algn="just"/>
            <a:r>
              <a:rPr lang="en-US" sz="2100" b="1" dirty="0">
                <a:solidFill>
                  <a:schemeClr val="bg1"/>
                </a:solidFill>
                <a:latin typeface="+mj-lt"/>
              </a:rPr>
              <a:t>  13  And the </a:t>
            </a:r>
            <a:r>
              <a:rPr lang="en-US" sz="2100" b="1" dirty="0">
                <a:solidFill>
                  <a:srgbClr val="FFFF00"/>
                </a:solidFill>
                <a:latin typeface="+mj-lt"/>
              </a:rPr>
              <a:t>stars of heaven </a:t>
            </a:r>
            <a:r>
              <a:rPr lang="en-US" sz="2100" b="1" dirty="0">
                <a:solidFill>
                  <a:schemeClr val="bg1"/>
                </a:solidFill>
                <a:latin typeface="+mj-lt"/>
              </a:rPr>
              <a:t>fell to the earth, as a fig tree drops its late figs when it is shaken by a mighty wind. </a:t>
            </a:r>
          </a:p>
          <a:p>
            <a:pPr algn="just"/>
            <a:r>
              <a:rPr lang="en-US" sz="2100" b="1" dirty="0">
                <a:solidFill>
                  <a:schemeClr val="bg1"/>
                </a:solidFill>
                <a:latin typeface="+mj-lt"/>
              </a:rPr>
              <a:t>  14  Then the </a:t>
            </a:r>
            <a:r>
              <a:rPr lang="en-US" sz="2100" b="1" dirty="0">
                <a:solidFill>
                  <a:srgbClr val="FFFF00"/>
                </a:solidFill>
                <a:latin typeface="+mj-lt"/>
              </a:rPr>
              <a:t>sky receded as a scroll </a:t>
            </a:r>
            <a:r>
              <a:rPr lang="en-US" sz="2100" b="1" dirty="0">
                <a:solidFill>
                  <a:schemeClr val="bg1"/>
                </a:solidFill>
                <a:latin typeface="+mj-lt"/>
              </a:rPr>
              <a:t>when it is rolled up, and every </a:t>
            </a:r>
            <a:r>
              <a:rPr lang="en-US" sz="2100" b="1" dirty="0">
                <a:solidFill>
                  <a:srgbClr val="FFFF00"/>
                </a:solidFill>
                <a:latin typeface="+mj-lt"/>
              </a:rPr>
              <a:t>mountain and island </a:t>
            </a:r>
            <a:r>
              <a:rPr lang="en-US" sz="2100" b="1" dirty="0">
                <a:solidFill>
                  <a:schemeClr val="bg1"/>
                </a:solidFill>
                <a:latin typeface="+mj-lt"/>
              </a:rPr>
              <a:t>was moved out of its place. </a:t>
            </a:r>
          </a:p>
          <a:p>
            <a:pPr algn="just"/>
            <a:r>
              <a:rPr lang="en-US" sz="2100" b="1" dirty="0">
                <a:solidFill>
                  <a:schemeClr val="bg1"/>
                </a:solidFill>
                <a:latin typeface="+mj-lt"/>
              </a:rPr>
              <a:t>  15  And the</a:t>
            </a:r>
            <a:r>
              <a:rPr lang="en-US" sz="2100" b="1" dirty="0">
                <a:solidFill>
                  <a:srgbClr val="FFFF00"/>
                </a:solidFill>
                <a:latin typeface="+mj-lt"/>
              </a:rPr>
              <a:t> kings </a:t>
            </a:r>
            <a:r>
              <a:rPr lang="en-US" sz="2100" b="1" dirty="0">
                <a:solidFill>
                  <a:schemeClr val="bg1"/>
                </a:solidFill>
                <a:latin typeface="+mj-lt"/>
              </a:rPr>
              <a:t>of the earth, the </a:t>
            </a:r>
            <a:r>
              <a:rPr lang="en-US" sz="2100" b="1" dirty="0">
                <a:solidFill>
                  <a:srgbClr val="FFFF00"/>
                </a:solidFill>
                <a:latin typeface="+mj-lt"/>
              </a:rPr>
              <a:t>great men</a:t>
            </a:r>
            <a:r>
              <a:rPr lang="en-US" sz="2100" b="1" dirty="0">
                <a:solidFill>
                  <a:schemeClr val="bg1"/>
                </a:solidFill>
                <a:latin typeface="+mj-lt"/>
              </a:rPr>
              <a:t>, the </a:t>
            </a:r>
            <a:r>
              <a:rPr lang="en-US" sz="2100" b="1" dirty="0">
                <a:solidFill>
                  <a:srgbClr val="FFFF00"/>
                </a:solidFill>
                <a:latin typeface="+mj-lt"/>
              </a:rPr>
              <a:t>rich men</a:t>
            </a:r>
            <a:r>
              <a:rPr lang="en-US" sz="2100" b="1" dirty="0">
                <a:solidFill>
                  <a:schemeClr val="bg1"/>
                </a:solidFill>
                <a:latin typeface="+mj-lt"/>
              </a:rPr>
              <a:t>, the </a:t>
            </a:r>
            <a:r>
              <a:rPr lang="en-US" sz="2100" b="1" dirty="0">
                <a:solidFill>
                  <a:srgbClr val="FFFF00"/>
                </a:solidFill>
                <a:latin typeface="+mj-lt"/>
              </a:rPr>
              <a:t>commanders</a:t>
            </a:r>
            <a:r>
              <a:rPr lang="en-US" sz="2100" b="1" dirty="0">
                <a:solidFill>
                  <a:schemeClr val="bg1"/>
                </a:solidFill>
                <a:latin typeface="+mj-lt"/>
              </a:rPr>
              <a:t>, the </a:t>
            </a:r>
            <a:r>
              <a:rPr lang="en-US" sz="2100" b="1" dirty="0">
                <a:solidFill>
                  <a:srgbClr val="FFFF00"/>
                </a:solidFill>
                <a:latin typeface="+mj-lt"/>
              </a:rPr>
              <a:t>mighty men</a:t>
            </a:r>
            <a:r>
              <a:rPr lang="en-US" sz="2100" b="1" dirty="0">
                <a:solidFill>
                  <a:schemeClr val="bg1"/>
                </a:solidFill>
                <a:latin typeface="+mj-lt"/>
              </a:rPr>
              <a:t>, </a:t>
            </a:r>
            <a:r>
              <a:rPr lang="en-US" sz="2100" b="1" dirty="0">
                <a:solidFill>
                  <a:srgbClr val="FFFF00"/>
                </a:solidFill>
                <a:latin typeface="+mj-lt"/>
              </a:rPr>
              <a:t>every slave</a:t>
            </a:r>
            <a:r>
              <a:rPr lang="en-US" sz="2100" b="1" dirty="0">
                <a:solidFill>
                  <a:schemeClr val="bg1"/>
                </a:solidFill>
                <a:latin typeface="+mj-lt"/>
              </a:rPr>
              <a:t> and </a:t>
            </a:r>
            <a:r>
              <a:rPr lang="en-US" sz="2100" b="1" dirty="0">
                <a:solidFill>
                  <a:srgbClr val="FFFF00"/>
                </a:solidFill>
                <a:latin typeface="+mj-lt"/>
              </a:rPr>
              <a:t>every free man</a:t>
            </a:r>
            <a:r>
              <a:rPr lang="en-US" sz="2100" b="1" dirty="0">
                <a:solidFill>
                  <a:schemeClr val="bg1"/>
                </a:solidFill>
                <a:latin typeface="+mj-lt"/>
              </a:rPr>
              <a:t>, </a:t>
            </a:r>
            <a:r>
              <a:rPr lang="en-US" sz="2100" b="1" dirty="0">
                <a:solidFill>
                  <a:srgbClr val="FFFF00"/>
                </a:solidFill>
                <a:latin typeface="+mj-lt"/>
              </a:rPr>
              <a:t>hid themselves </a:t>
            </a:r>
            <a:r>
              <a:rPr lang="en-US" sz="2100" b="1" dirty="0">
                <a:solidFill>
                  <a:schemeClr val="bg1"/>
                </a:solidFill>
                <a:latin typeface="+mj-lt"/>
              </a:rPr>
              <a:t>in the caves and in the rocks of the mountains, </a:t>
            </a:r>
          </a:p>
          <a:p>
            <a:pPr algn="just"/>
            <a:r>
              <a:rPr lang="en-US" sz="2100" b="1" dirty="0">
                <a:solidFill>
                  <a:schemeClr val="bg1"/>
                </a:solidFill>
                <a:latin typeface="+mj-lt"/>
              </a:rPr>
              <a:t>  16  and said to the mountains and rocks, "Fall on us and hide us from the face of Him who sits on the throne and from the wrath of the Lamb! </a:t>
            </a:r>
          </a:p>
          <a:p>
            <a:pPr algn="just"/>
            <a:r>
              <a:rPr lang="en-US" sz="2100" b="1" dirty="0">
                <a:solidFill>
                  <a:schemeClr val="bg1"/>
                </a:solidFill>
                <a:latin typeface="+mj-lt"/>
              </a:rPr>
              <a:t>  17  For the great day of His wrath has come, and who is able to stand?"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1446550"/>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Earthquake, sun darkened, moon like blood, stars fell to earth, sky opened as scroll</a:t>
            </a:r>
          </a:p>
          <a:p>
            <a:pPr marL="342900" indent="-342900">
              <a:buFont typeface="Arial" panose="020B0604020202020204" pitchFamily="34" charset="0"/>
              <a:buChar char="•"/>
              <a:tabLst>
                <a:tab pos="2286000" algn="l"/>
              </a:tabLst>
            </a:pPr>
            <a:r>
              <a:rPr lang="en-US" sz="2200" b="1" dirty="0">
                <a:latin typeface="+mj-lt"/>
              </a:rPr>
              <a:t>Every mountain &amp; island moved out of place</a:t>
            </a:r>
          </a:p>
          <a:p>
            <a:pPr marL="342900" indent="-342900">
              <a:buFont typeface="Arial" panose="020B0604020202020204" pitchFamily="34" charset="0"/>
              <a:buChar char="•"/>
              <a:tabLst>
                <a:tab pos="2286000" algn="l"/>
              </a:tabLst>
            </a:pPr>
            <a:r>
              <a:rPr lang="en-US" sz="2200" b="1" dirty="0">
                <a:latin typeface="+mj-lt"/>
              </a:rPr>
              <a:t>Seven groups hid themselves</a:t>
            </a:r>
          </a:p>
        </p:txBody>
      </p:sp>
    </p:spTree>
    <p:extLst>
      <p:ext uri="{BB962C8B-B14F-4D97-AF65-F5344CB8AC3E}">
        <p14:creationId xmlns:p14="http://schemas.microsoft.com/office/powerpoint/2010/main" val="1098184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Sixth Seal—Great Day of His Wrath</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12  I looked when He opened </a:t>
            </a:r>
            <a:r>
              <a:rPr lang="en-US" sz="2100" b="1" dirty="0">
                <a:solidFill>
                  <a:srgbClr val="FFFF00"/>
                </a:solidFill>
                <a:latin typeface="+mj-lt"/>
              </a:rPr>
              <a:t>the sixth seal</a:t>
            </a:r>
            <a:r>
              <a:rPr lang="en-US" sz="2100" b="1" dirty="0">
                <a:solidFill>
                  <a:schemeClr val="bg1"/>
                </a:solidFill>
                <a:latin typeface="+mj-lt"/>
              </a:rPr>
              <a:t>, and behold, there was a </a:t>
            </a:r>
            <a:r>
              <a:rPr lang="en-US" sz="2100" b="1" dirty="0">
                <a:solidFill>
                  <a:srgbClr val="FFFF00"/>
                </a:solidFill>
                <a:latin typeface="+mj-lt"/>
              </a:rPr>
              <a:t>great earthquake</a:t>
            </a:r>
            <a:r>
              <a:rPr lang="en-US" sz="2100" b="1" dirty="0">
                <a:solidFill>
                  <a:schemeClr val="bg1"/>
                </a:solidFill>
                <a:latin typeface="+mj-lt"/>
              </a:rPr>
              <a:t>; and the </a:t>
            </a:r>
            <a:r>
              <a:rPr lang="en-US" sz="2100" b="1" dirty="0">
                <a:solidFill>
                  <a:srgbClr val="FFFF00"/>
                </a:solidFill>
                <a:latin typeface="+mj-lt"/>
              </a:rPr>
              <a:t>sun</a:t>
            </a:r>
            <a:r>
              <a:rPr lang="en-US" sz="2100" b="1" dirty="0">
                <a:solidFill>
                  <a:schemeClr val="bg1"/>
                </a:solidFill>
                <a:latin typeface="+mj-lt"/>
              </a:rPr>
              <a:t> became black as sackcloth of hair, and the </a:t>
            </a:r>
            <a:r>
              <a:rPr lang="en-US" sz="2100" b="1" dirty="0">
                <a:solidFill>
                  <a:srgbClr val="FFFF00"/>
                </a:solidFill>
                <a:latin typeface="+mj-lt"/>
              </a:rPr>
              <a:t>moon </a:t>
            </a:r>
            <a:r>
              <a:rPr lang="en-US" sz="2100" b="1" dirty="0">
                <a:solidFill>
                  <a:schemeClr val="bg1"/>
                </a:solidFill>
                <a:latin typeface="+mj-lt"/>
              </a:rPr>
              <a:t>became like blood. </a:t>
            </a:r>
          </a:p>
          <a:p>
            <a:pPr algn="just"/>
            <a:r>
              <a:rPr lang="en-US" sz="2100" b="1" dirty="0">
                <a:solidFill>
                  <a:schemeClr val="bg1"/>
                </a:solidFill>
                <a:latin typeface="+mj-lt"/>
              </a:rPr>
              <a:t>  13  And the </a:t>
            </a:r>
            <a:r>
              <a:rPr lang="en-US" sz="2100" b="1" dirty="0">
                <a:solidFill>
                  <a:srgbClr val="FFFF00"/>
                </a:solidFill>
                <a:latin typeface="+mj-lt"/>
              </a:rPr>
              <a:t>stars of heaven </a:t>
            </a:r>
            <a:r>
              <a:rPr lang="en-US" sz="2100" b="1" dirty="0">
                <a:solidFill>
                  <a:schemeClr val="bg1"/>
                </a:solidFill>
                <a:latin typeface="+mj-lt"/>
              </a:rPr>
              <a:t>fell to the earth, as a fig tree drops its late figs when it is shaken by a mighty wind. </a:t>
            </a:r>
          </a:p>
          <a:p>
            <a:pPr algn="just"/>
            <a:r>
              <a:rPr lang="en-US" sz="2100" b="1" dirty="0">
                <a:solidFill>
                  <a:schemeClr val="bg1"/>
                </a:solidFill>
                <a:latin typeface="+mj-lt"/>
              </a:rPr>
              <a:t>  14  Then the </a:t>
            </a:r>
            <a:r>
              <a:rPr lang="en-US" sz="2100" b="1" dirty="0">
                <a:solidFill>
                  <a:srgbClr val="FFFF00"/>
                </a:solidFill>
                <a:latin typeface="+mj-lt"/>
              </a:rPr>
              <a:t>sky receded as a scroll </a:t>
            </a:r>
            <a:r>
              <a:rPr lang="en-US" sz="2100" b="1" dirty="0">
                <a:solidFill>
                  <a:schemeClr val="bg1"/>
                </a:solidFill>
                <a:latin typeface="+mj-lt"/>
              </a:rPr>
              <a:t>when it is rolled up, and every </a:t>
            </a:r>
            <a:r>
              <a:rPr lang="en-US" sz="2100" b="1" dirty="0">
                <a:solidFill>
                  <a:srgbClr val="FFFF00"/>
                </a:solidFill>
                <a:latin typeface="+mj-lt"/>
              </a:rPr>
              <a:t>mountain and island </a:t>
            </a:r>
            <a:r>
              <a:rPr lang="en-US" sz="2100" b="1" dirty="0">
                <a:solidFill>
                  <a:schemeClr val="bg1"/>
                </a:solidFill>
                <a:latin typeface="+mj-lt"/>
              </a:rPr>
              <a:t>was moved out of its place. </a:t>
            </a:r>
          </a:p>
          <a:p>
            <a:pPr algn="just"/>
            <a:r>
              <a:rPr lang="en-US" sz="2100" b="1" dirty="0">
                <a:solidFill>
                  <a:schemeClr val="bg1"/>
                </a:solidFill>
                <a:latin typeface="+mj-lt"/>
              </a:rPr>
              <a:t>  15  And the</a:t>
            </a:r>
            <a:r>
              <a:rPr lang="en-US" sz="2100" b="1" dirty="0">
                <a:solidFill>
                  <a:srgbClr val="FFFF00"/>
                </a:solidFill>
                <a:latin typeface="+mj-lt"/>
              </a:rPr>
              <a:t> kings </a:t>
            </a:r>
            <a:r>
              <a:rPr lang="en-US" sz="2100" b="1" dirty="0">
                <a:solidFill>
                  <a:schemeClr val="bg1"/>
                </a:solidFill>
                <a:latin typeface="+mj-lt"/>
              </a:rPr>
              <a:t>of the earth, the </a:t>
            </a:r>
            <a:r>
              <a:rPr lang="en-US" sz="2100" b="1" dirty="0">
                <a:solidFill>
                  <a:srgbClr val="FFFF00"/>
                </a:solidFill>
                <a:latin typeface="+mj-lt"/>
              </a:rPr>
              <a:t>great men</a:t>
            </a:r>
            <a:r>
              <a:rPr lang="en-US" sz="2100" b="1" dirty="0">
                <a:solidFill>
                  <a:schemeClr val="bg1"/>
                </a:solidFill>
                <a:latin typeface="+mj-lt"/>
              </a:rPr>
              <a:t>, the </a:t>
            </a:r>
            <a:r>
              <a:rPr lang="en-US" sz="2100" b="1" dirty="0">
                <a:solidFill>
                  <a:srgbClr val="FFFF00"/>
                </a:solidFill>
                <a:latin typeface="+mj-lt"/>
              </a:rPr>
              <a:t>rich men</a:t>
            </a:r>
            <a:r>
              <a:rPr lang="en-US" sz="2100" b="1" dirty="0">
                <a:solidFill>
                  <a:schemeClr val="bg1"/>
                </a:solidFill>
                <a:latin typeface="+mj-lt"/>
              </a:rPr>
              <a:t>, the </a:t>
            </a:r>
            <a:r>
              <a:rPr lang="en-US" sz="2100" b="1" dirty="0">
                <a:solidFill>
                  <a:srgbClr val="FFFF00"/>
                </a:solidFill>
                <a:latin typeface="+mj-lt"/>
              </a:rPr>
              <a:t>commanders</a:t>
            </a:r>
            <a:r>
              <a:rPr lang="en-US" sz="2100" b="1" dirty="0">
                <a:solidFill>
                  <a:schemeClr val="bg1"/>
                </a:solidFill>
                <a:latin typeface="+mj-lt"/>
              </a:rPr>
              <a:t>, the </a:t>
            </a:r>
            <a:r>
              <a:rPr lang="en-US" sz="2100" b="1" dirty="0">
                <a:solidFill>
                  <a:srgbClr val="FFFF00"/>
                </a:solidFill>
                <a:latin typeface="+mj-lt"/>
              </a:rPr>
              <a:t>mighty men</a:t>
            </a:r>
            <a:r>
              <a:rPr lang="en-US" sz="2100" b="1" dirty="0">
                <a:solidFill>
                  <a:schemeClr val="bg1"/>
                </a:solidFill>
                <a:latin typeface="+mj-lt"/>
              </a:rPr>
              <a:t>, </a:t>
            </a:r>
            <a:r>
              <a:rPr lang="en-US" sz="2100" b="1" dirty="0">
                <a:solidFill>
                  <a:srgbClr val="FFFF00"/>
                </a:solidFill>
                <a:latin typeface="+mj-lt"/>
              </a:rPr>
              <a:t>every slave</a:t>
            </a:r>
            <a:r>
              <a:rPr lang="en-US" sz="2100" b="1" dirty="0">
                <a:solidFill>
                  <a:schemeClr val="bg1"/>
                </a:solidFill>
                <a:latin typeface="+mj-lt"/>
              </a:rPr>
              <a:t> and </a:t>
            </a:r>
            <a:r>
              <a:rPr lang="en-US" sz="2100" b="1" dirty="0">
                <a:solidFill>
                  <a:srgbClr val="FFFF00"/>
                </a:solidFill>
                <a:latin typeface="+mj-lt"/>
              </a:rPr>
              <a:t>every free man</a:t>
            </a:r>
            <a:r>
              <a:rPr lang="en-US" sz="2100" b="1" dirty="0">
                <a:solidFill>
                  <a:schemeClr val="bg1"/>
                </a:solidFill>
                <a:latin typeface="+mj-lt"/>
              </a:rPr>
              <a:t>, </a:t>
            </a:r>
            <a:r>
              <a:rPr lang="en-US" sz="2100" b="1" dirty="0">
                <a:solidFill>
                  <a:srgbClr val="FFFF00"/>
                </a:solidFill>
                <a:latin typeface="+mj-lt"/>
              </a:rPr>
              <a:t>hid themselves </a:t>
            </a:r>
            <a:r>
              <a:rPr lang="en-US" sz="2100" b="1" dirty="0">
                <a:solidFill>
                  <a:schemeClr val="bg1"/>
                </a:solidFill>
                <a:latin typeface="+mj-lt"/>
              </a:rPr>
              <a:t>in the caves and in the rocks of the mountains, </a:t>
            </a:r>
          </a:p>
          <a:p>
            <a:pPr algn="just"/>
            <a:r>
              <a:rPr lang="en-US" sz="2100" b="1" dirty="0">
                <a:solidFill>
                  <a:schemeClr val="bg1"/>
                </a:solidFill>
                <a:latin typeface="+mj-lt"/>
              </a:rPr>
              <a:t>  16  and said to the mountains and rocks, "Fall on us and hide us from the face of Him who sits on </a:t>
            </a:r>
            <a:r>
              <a:rPr lang="en-US" sz="2100" b="1" dirty="0">
                <a:solidFill>
                  <a:srgbClr val="FFFF00"/>
                </a:solidFill>
                <a:latin typeface="+mj-lt"/>
              </a:rPr>
              <a:t>the throne </a:t>
            </a:r>
            <a:r>
              <a:rPr lang="en-US" sz="2100" b="1" dirty="0">
                <a:solidFill>
                  <a:schemeClr val="bg1"/>
                </a:solidFill>
                <a:latin typeface="+mj-lt"/>
              </a:rPr>
              <a:t>and </a:t>
            </a:r>
            <a:r>
              <a:rPr lang="en-US" sz="2100" b="1" dirty="0">
                <a:solidFill>
                  <a:srgbClr val="FFFF00"/>
                </a:solidFill>
                <a:latin typeface="+mj-lt"/>
              </a:rPr>
              <a:t>from the wrath of the Lamb</a:t>
            </a:r>
            <a:r>
              <a:rPr lang="en-US" sz="2100" b="1" dirty="0">
                <a:solidFill>
                  <a:schemeClr val="bg1"/>
                </a:solidFill>
                <a:latin typeface="+mj-lt"/>
              </a:rPr>
              <a:t>! </a:t>
            </a:r>
          </a:p>
          <a:p>
            <a:pPr algn="just"/>
            <a:r>
              <a:rPr lang="en-US" sz="2100" b="1" dirty="0">
                <a:solidFill>
                  <a:schemeClr val="bg1"/>
                </a:solidFill>
                <a:latin typeface="+mj-lt"/>
              </a:rPr>
              <a:t>  17  For the great day of His wrath has come, and who is able to stand?"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1785104"/>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Earthquake, sun darkened, moon like blood, stars fell to earth, sky opened as scroll</a:t>
            </a:r>
          </a:p>
          <a:p>
            <a:pPr marL="342900" indent="-342900">
              <a:buFont typeface="Arial" panose="020B0604020202020204" pitchFamily="34" charset="0"/>
              <a:buChar char="•"/>
              <a:tabLst>
                <a:tab pos="2286000" algn="l"/>
              </a:tabLst>
            </a:pPr>
            <a:r>
              <a:rPr lang="en-US" sz="2200" b="1" dirty="0">
                <a:latin typeface="+mj-lt"/>
              </a:rPr>
              <a:t>Every mountain &amp; island moved out of place</a:t>
            </a:r>
          </a:p>
          <a:p>
            <a:pPr marL="342900" indent="-342900">
              <a:buFont typeface="Arial" panose="020B0604020202020204" pitchFamily="34" charset="0"/>
              <a:buChar char="•"/>
              <a:tabLst>
                <a:tab pos="2286000" algn="l"/>
              </a:tabLst>
            </a:pPr>
            <a:r>
              <a:rPr lang="en-US" sz="2200" b="1" dirty="0">
                <a:latin typeface="+mj-lt"/>
              </a:rPr>
              <a:t>Seven groups hid themselves</a:t>
            </a:r>
          </a:p>
          <a:p>
            <a:pPr marL="342900" indent="-342900">
              <a:buFont typeface="Arial" panose="020B0604020202020204" pitchFamily="34" charset="0"/>
              <a:buChar char="•"/>
              <a:tabLst>
                <a:tab pos="2286000" algn="l"/>
              </a:tabLst>
            </a:pPr>
            <a:r>
              <a:rPr lang="en-US" sz="2200" b="1" dirty="0">
                <a:latin typeface="+mj-lt"/>
              </a:rPr>
              <a:t>From the wrath of One on the throne &amp; Lamb</a:t>
            </a:r>
          </a:p>
        </p:txBody>
      </p:sp>
    </p:spTree>
    <p:extLst>
      <p:ext uri="{BB962C8B-B14F-4D97-AF65-F5344CB8AC3E}">
        <p14:creationId xmlns:p14="http://schemas.microsoft.com/office/powerpoint/2010/main" val="3089009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a:t>
            </a:r>
            <a:r>
              <a:rPr lang="en-US" sz="3200" b="1" dirty="0">
                <a:solidFill>
                  <a:srgbClr val="FFFF00"/>
                </a:solidFill>
                <a:latin typeface="+mj-lt"/>
              </a:rPr>
              <a:t>p</a:t>
            </a:r>
            <a:r>
              <a:rPr lang="en-US" sz="3200" b="1" dirty="0">
                <a:latin typeface="+mj-lt"/>
              </a:rPr>
              <a:t>ter Six: The First Six Seals</a:t>
            </a:r>
          </a:p>
          <a:p>
            <a:pPr algn="ctr"/>
            <a:r>
              <a:rPr lang="en-US" sz="2600" b="1" dirty="0">
                <a:latin typeface="+mj-lt"/>
              </a:rPr>
              <a:t>The Sixth Seal—Great Day of His Wrath</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12  I looked when He opened </a:t>
            </a:r>
            <a:r>
              <a:rPr lang="en-US" sz="2100" b="1" dirty="0">
                <a:solidFill>
                  <a:srgbClr val="FFFF00"/>
                </a:solidFill>
                <a:latin typeface="+mj-lt"/>
              </a:rPr>
              <a:t>the sixth seal</a:t>
            </a:r>
            <a:r>
              <a:rPr lang="en-US" sz="2100" b="1" dirty="0">
                <a:solidFill>
                  <a:schemeClr val="bg1"/>
                </a:solidFill>
                <a:latin typeface="+mj-lt"/>
              </a:rPr>
              <a:t>, and behold, there was a </a:t>
            </a:r>
            <a:r>
              <a:rPr lang="en-US" sz="2100" b="1" dirty="0">
                <a:solidFill>
                  <a:srgbClr val="FFFF00"/>
                </a:solidFill>
                <a:latin typeface="+mj-lt"/>
              </a:rPr>
              <a:t>great earthquake</a:t>
            </a:r>
            <a:r>
              <a:rPr lang="en-US" sz="2100" b="1" dirty="0">
                <a:solidFill>
                  <a:schemeClr val="bg1"/>
                </a:solidFill>
                <a:latin typeface="+mj-lt"/>
              </a:rPr>
              <a:t>; and the </a:t>
            </a:r>
            <a:r>
              <a:rPr lang="en-US" sz="2100" b="1" dirty="0">
                <a:solidFill>
                  <a:srgbClr val="FFFF00"/>
                </a:solidFill>
                <a:latin typeface="+mj-lt"/>
              </a:rPr>
              <a:t>sun</a:t>
            </a:r>
            <a:r>
              <a:rPr lang="en-US" sz="2100" b="1" dirty="0">
                <a:solidFill>
                  <a:schemeClr val="bg1"/>
                </a:solidFill>
                <a:latin typeface="+mj-lt"/>
              </a:rPr>
              <a:t> became black as sackcloth of hair, and the </a:t>
            </a:r>
            <a:r>
              <a:rPr lang="en-US" sz="2100" b="1" dirty="0">
                <a:solidFill>
                  <a:srgbClr val="FFFF00"/>
                </a:solidFill>
                <a:latin typeface="+mj-lt"/>
              </a:rPr>
              <a:t>moon </a:t>
            </a:r>
            <a:r>
              <a:rPr lang="en-US" sz="2100" b="1" dirty="0">
                <a:solidFill>
                  <a:schemeClr val="bg1"/>
                </a:solidFill>
                <a:latin typeface="+mj-lt"/>
              </a:rPr>
              <a:t>became like blood. </a:t>
            </a:r>
          </a:p>
          <a:p>
            <a:pPr algn="just"/>
            <a:r>
              <a:rPr lang="en-US" sz="2100" b="1" dirty="0">
                <a:solidFill>
                  <a:schemeClr val="bg1"/>
                </a:solidFill>
                <a:latin typeface="+mj-lt"/>
              </a:rPr>
              <a:t>  13  And the </a:t>
            </a:r>
            <a:r>
              <a:rPr lang="en-US" sz="2100" b="1" dirty="0">
                <a:solidFill>
                  <a:srgbClr val="FFFF00"/>
                </a:solidFill>
                <a:latin typeface="+mj-lt"/>
              </a:rPr>
              <a:t>stars of heaven </a:t>
            </a:r>
            <a:r>
              <a:rPr lang="en-US" sz="2100" b="1" dirty="0">
                <a:solidFill>
                  <a:schemeClr val="bg1"/>
                </a:solidFill>
                <a:latin typeface="+mj-lt"/>
              </a:rPr>
              <a:t>fell to the earth, as a fig tree drops its late figs when it is shaken by a mighty wind. </a:t>
            </a:r>
          </a:p>
          <a:p>
            <a:pPr algn="just"/>
            <a:r>
              <a:rPr lang="en-US" sz="2100" b="1" dirty="0">
                <a:solidFill>
                  <a:schemeClr val="bg1"/>
                </a:solidFill>
                <a:latin typeface="+mj-lt"/>
              </a:rPr>
              <a:t>  14  Then the </a:t>
            </a:r>
            <a:r>
              <a:rPr lang="en-US" sz="2100" b="1" dirty="0">
                <a:solidFill>
                  <a:srgbClr val="FFFF00"/>
                </a:solidFill>
                <a:latin typeface="+mj-lt"/>
              </a:rPr>
              <a:t>sky receded as a scroll </a:t>
            </a:r>
            <a:r>
              <a:rPr lang="en-US" sz="2100" b="1" dirty="0">
                <a:solidFill>
                  <a:schemeClr val="bg1"/>
                </a:solidFill>
                <a:latin typeface="+mj-lt"/>
              </a:rPr>
              <a:t>when it is rolled up, and every </a:t>
            </a:r>
            <a:r>
              <a:rPr lang="en-US" sz="2100" b="1" dirty="0">
                <a:solidFill>
                  <a:srgbClr val="FFFF00"/>
                </a:solidFill>
                <a:latin typeface="+mj-lt"/>
              </a:rPr>
              <a:t>mountain and island </a:t>
            </a:r>
            <a:r>
              <a:rPr lang="en-US" sz="2100" b="1" dirty="0">
                <a:solidFill>
                  <a:schemeClr val="bg1"/>
                </a:solidFill>
                <a:latin typeface="+mj-lt"/>
              </a:rPr>
              <a:t>was moved out of its place. </a:t>
            </a:r>
          </a:p>
          <a:p>
            <a:pPr algn="just"/>
            <a:r>
              <a:rPr lang="en-US" sz="2100" b="1" dirty="0">
                <a:solidFill>
                  <a:schemeClr val="bg1"/>
                </a:solidFill>
                <a:latin typeface="+mj-lt"/>
              </a:rPr>
              <a:t>  15  And the</a:t>
            </a:r>
            <a:r>
              <a:rPr lang="en-US" sz="2100" b="1" dirty="0">
                <a:solidFill>
                  <a:srgbClr val="FFFF00"/>
                </a:solidFill>
                <a:latin typeface="+mj-lt"/>
              </a:rPr>
              <a:t> kings </a:t>
            </a:r>
            <a:r>
              <a:rPr lang="en-US" sz="2100" b="1" dirty="0">
                <a:solidFill>
                  <a:schemeClr val="bg1"/>
                </a:solidFill>
                <a:latin typeface="+mj-lt"/>
              </a:rPr>
              <a:t>of the earth, the </a:t>
            </a:r>
            <a:r>
              <a:rPr lang="en-US" sz="2100" b="1" dirty="0">
                <a:solidFill>
                  <a:srgbClr val="FFFF00"/>
                </a:solidFill>
                <a:latin typeface="+mj-lt"/>
              </a:rPr>
              <a:t>great men</a:t>
            </a:r>
            <a:r>
              <a:rPr lang="en-US" sz="2100" b="1" dirty="0">
                <a:solidFill>
                  <a:schemeClr val="bg1"/>
                </a:solidFill>
                <a:latin typeface="+mj-lt"/>
              </a:rPr>
              <a:t>, the </a:t>
            </a:r>
            <a:r>
              <a:rPr lang="en-US" sz="2100" b="1" dirty="0">
                <a:solidFill>
                  <a:srgbClr val="FFFF00"/>
                </a:solidFill>
                <a:latin typeface="+mj-lt"/>
              </a:rPr>
              <a:t>rich men</a:t>
            </a:r>
            <a:r>
              <a:rPr lang="en-US" sz="2100" b="1" dirty="0">
                <a:solidFill>
                  <a:schemeClr val="bg1"/>
                </a:solidFill>
                <a:latin typeface="+mj-lt"/>
              </a:rPr>
              <a:t>, the </a:t>
            </a:r>
            <a:r>
              <a:rPr lang="en-US" sz="2100" b="1" dirty="0">
                <a:solidFill>
                  <a:srgbClr val="FFFF00"/>
                </a:solidFill>
                <a:latin typeface="+mj-lt"/>
              </a:rPr>
              <a:t>commanders</a:t>
            </a:r>
            <a:r>
              <a:rPr lang="en-US" sz="2100" b="1" dirty="0">
                <a:solidFill>
                  <a:schemeClr val="bg1"/>
                </a:solidFill>
                <a:latin typeface="+mj-lt"/>
              </a:rPr>
              <a:t>, the </a:t>
            </a:r>
            <a:r>
              <a:rPr lang="en-US" sz="2100" b="1" dirty="0">
                <a:solidFill>
                  <a:srgbClr val="FFFF00"/>
                </a:solidFill>
                <a:latin typeface="+mj-lt"/>
              </a:rPr>
              <a:t>mighty men</a:t>
            </a:r>
            <a:r>
              <a:rPr lang="en-US" sz="2100" b="1" dirty="0">
                <a:solidFill>
                  <a:schemeClr val="bg1"/>
                </a:solidFill>
                <a:latin typeface="+mj-lt"/>
              </a:rPr>
              <a:t>, </a:t>
            </a:r>
            <a:r>
              <a:rPr lang="en-US" sz="2100" b="1" dirty="0">
                <a:solidFill>
                  <a:srgbClr val="FFFF00"/>
                </a:solidFill>
                <a:latin typeface="+mj-lt"/>
              </a:rPr>
              <a:t>every slave</a:t>
            </a:r>
            <a:r>
              <a:rPr lang="en-US" sz="2100" b="1" dirty="0">
                <a:solidFill>
                  <a:schemeClr val="bg1"/>
                </a:solidFill>
                <a:latin typeface="+mj-lt"/>
              </a:rPr>
              <a:t> and </a:t>
            </a:r>
            <a:r>
              <a:rPr lang="en-US" sz="2100" b="1" dirty="0">
                <a:solidFill>
                  <a:srgbClr val="FFFF00"/>
                </a:solidFill>
                <a:latin typeface="+mj-lt"/>
              </a:rPr>
              <a:t>every free man</a:t>
            </a:r>
            <a:r>
              <a:rPr lang="en-US" sz="2100" b="1" dirty="0">
                <a:solidFill>
                  <a:schemeClr val="bg1"/>
                </a:solidFill>
                <a:latin typeface="+mj-lt"/>
              </a:rPr>
              <a:t>, </a:t>
            </a:r>
            <a:r>
              <a:rPr lang="en-US" sz="2100" b="1" dirty="0">
                <a:solidFill>
                  <a:srgbClr val="FFFF00"/>
                </a:solidFill>
                <a:latin typeface="+mj-lt"/>
              </a:rPr>
              <a:t>hid themselves </a:t>
            </a:r>
            <a:r>
              <a:rPr lang="en-US" sz="2100" b="1" dirty="0">
                <a:solidFill>
                  <a:schemeClr val="bg1"/>
                </a:solidFill>
                <a:latin typeface="+mj-lt"/>
              </a:rPr>
              <a:t>in the caves and in the rocks of the mountains, </a:t>
            </a:r>
          </a:p>
          <a:p>
            <a:pPr algn="just"/>
            <a:r>
              <a:rPr lang="en-US" sz="2100" b="1" dirty="0">
                <a:solidFill>
                  <a:schemeClr val="bg1"/>
                </a:solidFill>
                <a:latin typeface="+mj-lt"/>
              </a:rPr>
              <a:t>  16  and said to the mountains and rocks, "</a:t>
            </a:r>
            <a:r>
              <a:rPr lang="en-US" sz="2100" b="1" dirty="0">
                <a:solidFill>
                  <a:srgbClr val="FFFF00"/>
                </a:solidFill>
                <a:latin typeface="+mj-lt"/>
              </a:rPr>
              <a:t>Fall on us</a:t>
            </a:r>
            <a:r>
              <a:rPr lang="en-US" sz="2100" b="1" dirty="0">
                <a:solidFill>
                  <a:schemeClr val="bg1"/>
                </a:solidFill>
                <a:latin typeface="+mj-lt"/>
              </a:rPr>
              <a:t> and hide us from the face of Him who sits on </a:t>
            </a:r>
            <a:r>
              <a:rPr lang="en-US" sz="2100" b="1" dirty="0">
                <a:solidFill>
                  <a:srgbClr val="FFFF00"/>
                </a:solidFill>
                <a:latin typeface="+mj-lt"/>
              </a:rPr>
              <a:t>the throne </a:t>
            </a:r>
            <a:r>
              <a:rPr lang="en-US" sz="2100" b="1" dirty="0">
                <a:solidFill>
                  <a:schemeClr val="bg1"/>
                </a:solidFill>
                <a:latin typeface="+mj-lt"/>
              </a:rPr>
              <a:t>and </a:t>
            </a:r>
            <a:r>
              <a:rPr lang="en-US" sz="2100" b="1" dirty="0">
                <a:solidFill>
                  <a:srgbClr val="FFFF00"/>
                </a:solidFill>
                <a:latin typeface="+mj-lt"/>
              </a:rPr>
              <a:t>from the wrath of the Lamb</a:t>
            </a:r>
            <a:r>
              <a:rPr lang="en-US" sz="2100" b="1" dirty="0">
                <a:solidFill>
                  <a:schemeClr val="bg1"/>
                </a:solidFill>
                <a:latin typeface="+mj-lt"/>
              </a:rPr>
              <a:t>! </a:t>
            </a:r>
          </a:p>
          <a:p>
            <a:pPr algn="just"/>
            <a:r>
              <a:rPr lang="en-US" sz="2100" b="1" dirty="0">
                <a:solidFill>
                  <a:schemeClr val="bg1"/>
                </a:solidFill>
                <a:latin typeface="+mj-lt"/>
              </a:rPr>
              <a:t>  17  For the great day of His wrath has come, and who is able to stand?"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2123658"/>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Earthquake, sun darkened, moon like blood, stars fell to earth, sky opened as scroll</a:t>
            </a:r>
          </a:p>
          <a:p>
            <a:pPr marL="342900" indent="-342900">
              <a:buFont typeface="Arial" panose="020B0604020202020204" pitchFamily="34" charset="0"/>
              <a:buChar char="•"/>
              <a:tabLst>
                <a:tab pos="2286000" algn="l"/>
              </a:tabLst>
            </a:pPr>
            <a:r>
              <a:rPr lang="en-US" sz="2200" b="1" dirty="0">
                <a:latin typeface="+mj-lt"/>
              </a:rPr>
              <a:t>Every mountain &amp; island moved out of place</a:t>
            </a:r>
          </a:p>
          <a:p>
            <a:pPr marL="342900" indent="-342900">
              <a:buFont typeface="Arial" panose="020B0604020202020204" pitchFamily="34" charset="0"/>
              <a:buChar char="•"/>
              <a:tabLst>
                <a:tab pos="2286000" algn="l"/>
              </a:tabLst>
            </a:pPr>
            <a:r>
              <a:rPr lang="en-US" sz="2200" b="1" dirty="0">
                <a:latin typeface="+mj-lt"/>
              </a:rPr>
              <a:t>Seven groups hid themselves</a:t>
            </a:r>
          </a:p>
          <a:p>
            <a:pPr marL="342900" indent="-342900">
              <a:buFont typeface="Arial" panose="020B0604020202020204" pitchFamily="34" charset="0"/>
              <a:buChar char="•"/>
              <a:tabLst>
                <a:tab pos="2286000" algn="l"/>
              </a:tabLst>
            </a:pPr>
            <a:r>
              <a:rPr lang="en-US" sz="2200" b="1" dirty="0">
                <a:latin typeface="+mj-lt"/>
              </a:rPr>
              <a:t>From the wrath of One on the throne &amp; Lamb</a:t>
            </a:r>
          </a:p>
          <a:p>
            <a:pPr marL="342900" indent="-342900">
              <a:buFont typeface="Arial" panose="020B0604020202020204" pitchFamily="34" charset="0"/>
              <a:buChar char="•"/>
              <a:tabLst>
                <a:tab pos="2286000" algn="l"/>
              </a:tabLst>
            </a:pPr>
            <a:r>
              <a:rPr lang="en-US" sz="2200" b="1" dirty="0">
                <a:latin typeface="+mj-lt"/>
              </a:rPr>
              <a:t>Hiding, praying to mountains to fall on them</a:t>
            </a:r>
          </a:p>
        </p:txBody>
      </p:sp>
    </p:spTree>
    <p:extLst>
      <p:ext uri="{BB962C8B-B14F-4D97-AF65-F5344CB8AC3E}">
        <p14:creationId xmlns:p14="http://schemas.microsoft.com/office/powerpoint/2010/main" val="3405752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a:t>
            </a:r>
            <a:r>
              <a:rPr lang="en-US" sz="3200" b="1" dirty="0">
                <a:solidFill>
                  <a:srgbClr val="FFFF00"/>
                </a:solidFill>
                <a:latin typeface="+mj-lt"/>
              </a:rPr>
              <a:t>p</a:t>
            </a:r>
            <a:r>
              <a:rPr lang="en-US" sz="3200" b="1" dirty="0">
                <a:latin typeface="+mj-lt"/>
              </a:rPr>
              <a:t>ter Six: The First Six Seals</a:t>
            </a:r>
          </a:p>
          <a:p>
            <a:pPr algn="ctr"/>
            <a:r>
              <a:rPr lang="en-US" sz="2600" b="1" dirty="0">
                <a:latin typeface="+mj-lt"/>
              </a:rPr>
              <a:t>The Sixth Seal—Great Day of His Wrath</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12  I looked when He opened </a:t>
            </a:r>
            <a:r>
              <a:rPr lang="en-US" sz="2100" b="1" dirty="0">
                <a:solidFill>
                  <a:srgbClr val="FFFF00"/>
                </a:solidFill>
                <a:latin typeface="+mj-lt"/>
              </a:rPr>
              <a:t>the sixth seal</a:t>
            </a:r>
            <a:r>
              <a:rPr lang="en-US" sz="2100" b="1" dirty="0">
                <a:solidFill>
                  <a:schemeClr val="bg1"/>
                </a:solidFill>
                <a:latin typeface="+mj-lt"/>
              </a:rPr>
              <a:t>, and behold, there was a </a:t>
            </a:r>
            <a:r>
              <a:rPr lang="en-US" sz="2100" b="1" dirty="0">
                <a:solidFill>
                  <a:srgbClr val="FFFF00"/>
                </a:solidFill>
                <a:latin typeface="+mj-lt"/>
              </a:rPr>
              <a:t>great earthquake</a:t>
            </a:r>
            <a:r>
              <a:rPr lang="en-US" sz="2100" b="1" dirty="0">
                <a:solidFill>
                  <a:schemeClr val="bg1"/>
                </a:solidFill>
                <a:latin typeface="+mj-lt"/>
              </a:rPr>
              <a:t>; and the </a:t>
            </a:r>
            <a:r>
              <a:rPr lang="en-US" sz="2100" b="1" dirty="0">
                <a:solidFill>
                  <a:srgbClr val="FFFF00"/>
                </a:solidFill>
                <a:latin typeface="+mj-lt"/>
              </a:rPr>
              <a:t>sun</a:t>
            </a:r>
            <a:r>
              <a:rPr lang="en-US" sz="2100" b="1" dirty="0">
                <a:solidFill>
                  <a:schemeClr val="bg1"/>
                </a:solidFill>
                <a:latin typeface="+mj-lt"/>
              </a:rPr>
              <a:t> became black as sackcloth of hair, and the </a:t>
            </a:r>
            <a:r>
              <a:rPr lang="en-US" sz="2100" b="1" dirty="0">
                <a:solidFill>
                  <a:srgbClr val="FFFF00"/>
                </a:solidFill>
                <a:latin typeface="+mj-lt"/>
              </a:rPr>
              <a:t>moon </a:t>
            </a:r>
            <a:r>
              <a:rPr lang="en-US" sz="2100" b="1" dirty="0">
                <a:solidFill>
                  <a:schemeClr val="bg1"/>
                </a:solidFill>
                <a:latin typeface="+mj-lt"/>
              </a:rPr>
              <a:t>became like blood. </a:t>
            </a:r>
          </a:p>
          <a:p>
            <a:pPr algn="just"/>
            <a:r>
              <a:rPr lang="en-US" sz="2100" b="1" dirty="0">
                <a:solidFill>
                  <a:schemeClr val="bg1"/>
                </a:solidFill>
                <a:latin typeface="+mj-lt"/>
              </a:rPr>
              <a:t>  13  And the </a:t>
            </a:r>
            <a:r>
              <a:rPr lang="en-US" sz="2100" b="1" dirty="0">
                <a:solidFill>
                  <a:srgbClr val="FFFF00"/>
                </a:solidFill>
                <a:latin typeface="+mj-lt"/>
              </a:rPr>
              <a:t>stars of heaven </a:t>
            </a:r>
            <a:r>
              <a:rPr lang="en-US" sz="2100" b="1" dirty="0">
                <a:solidFill>
                  <a:schemeClr val="bg1"/>
                </a:solidFill>
                <a:latin typeface="+mj-lt"/>
              </a:rPr>
              <a:t>fell to the earth, as a fig tree drops its late figs when it is shaken by a mighty wind. </a:t>
            </a:r>
          </a:p>
          <a:p>
            <a:pPr algn="just"/>
            <a:r>
              <a:rPr lang="en-US" sz="2100" b="1" dirty="0">
                <a:solidFill>
                  <a:schemeClr val="bg1"/>
                </a:solidFill>
                <a:latin typeface="+mj-lt"/>
              </a:rPr>
              <a:t>  14  Then the </a:t>
            </a:r>
            <a:r>
              <a:rPr lang="en-US" sz="2100" b="1" dirty="0">
                <a:solidFill>
                  <a:srgbClr val="FFFF00"/>
                </a:solidFill>
                <a:latin typeface="+mj-lt"/>
              </a:rPr>
              <a:t>sky receded as a scroll </a:t>
            </a:r>
            <a:r>
              <a:rPr lang="en-US" sz="2100" b="1" dirty="0">
                <a:solidFill>
                  <a:schemeClr val="bg1"/>
                </a:solidFill>
                <a:latin typeface="+mj-lt"/>
              </a:rPr>
              <a:t>when it is rolled up, and every </a:t>
            </a:r>
            <a:r>
              <a:rPr lang="en-US" sz="2100" b="1" dirty="0">
                <a:solidFill>
                  <a:srgbClr val="FFFF00"/>
                </a:solidFill>
                <a:latin typeface="+mj-lt"/>
              </a:rPr>
              <a:t>mountain and island </a:t>
            </a:r>
            <a:r>
              <a:rPr lang="en-US" sz="2100" b="1" dirty="0">
                <a:solidFill>
                  <a:schemeClr val="bg1"/>
                </a:solidFill>
                <a:latin typeface="+mj-lt"/>
              </a:rPr>
              <a:t>was moved out of its place. </a:t>
            </a:r>
          </a:p>
          <a:p>
            <a:pPr algn="just"/>
            <a:r>
              <a:rPr lang="en-US" sz="2100" b="1" dirty="0">
                <a:solidFill>
                  <a:schemeClr val="bg1"/>
                </a:solidFill>
                <a:latin typeface="+mj-lt"/>
              </a:rPr>
              <a:t>  15  And the</a:t>
            </a:r>
            <a:r>
              <a:rPr lang="en-US" sz="2100" b="1" dirty="0">
                <a:solidFill>
                  <a:srgbClr val="FFFF00"/>
                </a:solidFill>
                <a:latin typeface="+mj-lt"/>
              </a:rPr>
              <a:t> kings </a:t>
            </a:r>
            <a:r>
              <a:rPr lang="en-US" sz="2100" b="1" dirty="0">
                <a:solidFill>
                  <a:schemeClr val="bg1"/>
                </a:solidFill>
                <a:latin typeface="+mj-lt"/>
              </a:rPr>
              <a:t>of the earth, the </a:t>
            </a:r>
            <a:r>
              <a:rPr lang="en-US" sz="2100" b="1" dirty="0">
                <a:solidFill>
                  <a:srgbClr val="FFFF00"/>
                </a:solidFill>
                <a:latin typeface="+mj-lt"/>
              </a:rPr>
              <a:t>great men</a:t>
            </a:r>
            <a:r>
              <a:rPr lang="en-US" sz="2100" b="1" dirty="0">
                <a:solidFill>
                  <a:schemeClr val="bg1"/>
                </a:solidFill>
                <a:latin typeface="+mj-lt"/>
              </a:rPr>
              <a:t>, the </a:t>
            </a:r>
            <a:r>
              <a:rPr lang="en-US" sz="2100" b="1" dirty="0">
                <a:solidFill>
                  <a:srgbClr val="FFFF00"/>
                </a:solidFill>
                <a:latin typeface="+mj-lt"/>
              </a:rPr>
              <a:t>rich men</a:t>
            </a:r>
            <a:r>
              <a:rPr lang="en-US" sz="2100" b="1" dirty="0">
                <a:solidFill>
                  <a:schemeClr val="bg1"/>
                </a:solidFill>
                <a:latin typeface="+mj-lt"/>
              </a:rPr>
              <a:t>, the </a:t>
            </a:r>
            <a:r>
              <a:rPr lang="en-US" sz="2100" b="1" dirty="0">
                <a:solidFill>
                  <a:srgbClr val="FFFF00"/>
                </a:solidFill>
                <a:latin typeface="+mj-lt"/>
              </a:rPr>
              <a:t>commanders</a:t>
            </a:r>
            <a:r>
              <a:rPr lang="en-US" sz="2100" b="1" dirty="0">
                <a:solidFill>
                  <a:schemeClr val="bg1"/>
                </a:solidFill>
                <a:latin typeface="+mj-lt"/>
              </a:rPr>
              <a:t>, the </a:t>
            </a:r>
            <a:r>
              <a:rPr lang="en-US" sz="2100" b="1" dirty="0">
                <a:solidFill>
                  <a:srgbClr val="FFFF00"/>
                </a:solidFill>
                <a:latin typeface="+mj-lt"/>
              </a:rPr>
              <a:t>mighty men</a:t>
            </a:r>
            <a:r>
              <a:rPr lang="en-US" sz="2100" b="1" dirty="0">
                <a:solidFill>
                  <a:schemeClr val="bg1"/>
                </a:solidFill>
                <a:latin typeface="+mj-lt"/>
              </a:rPr>
              <a:t>, </a:t>
            </a:r>
            <a:r>
              <a:rPr lang="en-US" sz="2100" b="1" dirty="0">
                <a:solidFill>
                  <a:srgbClr val="FFFF00"/>
                </a:solidFill>
                <a:latin typeface="+mj-lt"/>
              </a:rPr>
              <a:t>every slave</a:t>
            </a:r>
            <a:r>
              <a:rPr lang="en-US" sz="2100" b="1" dirty="0">
                <a:solidFill>
                  <a:schemeClr val="bg1"/>
                </a:solidFill>
                <a:latin typeface="+mj-lt"/>
              </a:rPr>
              <a:t> and </a:t>
            </a:r>
            <a:r>
              <a:rPr lang="en-US" sz="2100" b="1" dirty="0">
                <a:solidFill>
                  <a:srgbClr val="FFFF00"/>
                </a:solidFill>
                <a:latin typeface="+mj-lt"/>
              </a:rPr>
              <a:t>every free man</a:t>
            </a:r>
            <a:r>
              <a:rPr lang="en-US" sz="2100" b="1" dirty="0">
                <a:solidFill>
                  <a:schemeClr val="bg1"/>
                </a:solidFill>
                <a:latin typeface="+mj-lt"/>
              </a:rPr>
              <a:t>, </a:t>
            </a:r>
            <a:r>
              <a:rPr lang="en-US" sz="2100" b="1" dirty="0">
                <a:solidFill>
                  <a:srgbClr val="FFFF00"/>
                </a:solidFill>
                <a:latin typeface="+mj-lt"/>
              </a:rPr>
              <a:t>hid themselves </a:t>
            </a:r>
            <a:r>
              <a:rPr lang="en-US" sz="2100" b="1" dirty="0">
                <a:solidFill>
                  <a:schemeClr val="bg1"/>
                </a:solidFill>
                <a:latin typeface="+mj-lt"/>
              </a:rPr>
              <a:t>in the caves and in the rocks of the mountains, </a:t>
            </a:r>
          </a:p>
          <a:p>
            <a:pPr algn="just"/>
            <a:r>
              <a:rPr lang="en-US" sz="2100" b="1" dirty="0">
                <a:solidFill>
                  <a:schemeClr val="bg1"/>
                </a:solidFill>
                <a:latin typeface="+mj-lt"/>
              </a:rPr>
              <a:t>  16  and said to the mountains and rocks, "</a:t>
            </a:r>
            <a:r>
              <a:rPr lang="en-US" sz="2100" b="1" dirty="0">
                <a:solidFill>
                  <a:srgbClr val="FFFF00"/>
                </a:solidFill>
                <a:latin typeface="+mj-lt"/>
              </a:rPr>
              <a:t>Fall on us</a:t>
            </a:r>
            <a:r>
              <a:rPr lang="en-US" sz="2100" b="1" dirty="0">
                <a:solidFill>
                  <a:schemeClr val="bg1"/>
                </a:solidFill>
                <a:latin typeface="+mj-lt"/>
              </a:rPr>
              <a:t> and hide us from the face of Him who sits on </a:t>
            </a:r>
            <a:r>
              <a:rPr lang="en-US" sz="2100" b="1" dirty="0">
                <a:solidFill>
                  <a:srgbClr val="FFFF00"/>
                </a:solidFill>
                <a:latin typeface="+mj-lt"/>
              </a:rPr>
              <a:t>the throne </a:t>
            </a:r>
            <a:r>
              <a:rPr lang="en-US" sz="2100" b="1" dirty="0">
                <a:solidFill>
                  <a:schemeClr val="bg1"/>
                </a:solidFill>
                <a:latin typeface="+mj-lt"/>
              </a:rPr>
              <a:t>and </a:t>
            </a:r>
            <a:r>
              <a:rPr lang="en-US" sz="2100" b="1" dirty="0">
                <a:solidFill>
                  <a:srgbClr val="FFFF00"/>
                </a:solidFill>
                <a:latin typeface="+mj-lt"/>
              </a:rPr>
              <a:t>from the wrath of the Lamb</a:t>
            </a:r>
            <a:r>
              <a:rPr lang="en-US" sz="2100" b="1" dirty="0">
                <a:solidFill>
                  <a:schemeClr val="bg1"/>
                </a:solidFill>
                <a:latin typeface="+mj-lt"/>
              </a:rPr>
              <a:t>! </a:t>
            </a:r>
          </a:p>
          <a:p>
            <a:pPr algn="just"/>
            <a:r>
              <a:rPr lang="en-US" sz="2100" b="1" dirty="0">
                <a:solidFill>
                  <a:schemeClr val="bg1"/>
                </a:solidFill>
                <a:latin typeface="+mj-lt"/>
              </a:rPr>
              <a:t>  17  For the </a:t>
            </a:r>
            <a:r>
              <a:rPr lang="en-US" sz="2100" b="1" dirty="0">
                <a:solidFill>
                  <a:srgbClr val="FFFF00"/>
                </a:solidFill>
                <a:latin typeface="+mj-lt"/>
              </a:rPr>
              <a:t>great day of His wrath has come</a:t>
            </a:r>
            <a:r>
              <a:rPr lang="en-US" sz="2100" b="1" dirty="0">
                <a:solidFill>
                  <a:schemeClr val="bg1"/>
                </a:solidFill>
                <a:latin typeface="+mj-lt"/>
              </a:rPr>
              <a:t>, and who is able to stand?"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2800767"/>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Earthquake, sun darkened, moon like blood, stars fell to earth, sky opened as scroll</a:t>
            </a:r>
          </a:p>
          <a:p>
            <a:pPr marL="342900" indent="-342900">
              <a:buFont typeface="Arial" panose="020B0604020202020204" pitchFamily="34" charset="0"/>
              <a:buChar char="•"/>
              <a:tabLst>
                <a:tab pos="2286000" algn="l"/>
              </a:tabLst>
            </a:pPr>
            <a:r>
              <a:rPr lang="en-US" sz="2200" b="1" dirty="0">
                <a:latin typeface="+mj-lt"/>
              </a:rPr>
              <a:t>Every mountain &amp; island moved out of place</a:t>
            </a:r>
          </a:p>
          <a:p>
            <a:pPr marL="342900" indent="-342900">
              <a:buFont typeface="Arial" panose="020B0604020202020204" pitchFamily="34" charset="0"/>
              <a:buChar char="•"/>
              <a:tabLst>
                <a:tab pos="2286000" algn="l"/>
              </a:tabLst>
            </a:pPr>
            <a:r>
              <a:rPr lang="en-US" sz="2200" b="1" dirty="0">
                <a:latin typeface="+mj-lt"/>
              </a:rPr>
              <a:t>Seven groups hid themselves</a:t>
            </a:r>
          </a:p>
          <a:p>
            <a:pPr marL="342900" indent="-342900">
              <a:buFont typeface="Arial" panose="020B0604020202020204" pitchFamily="34" charset="0"/>
              <a:buChar char="•"/>
              <a:tabLst>
                <a:tab pos="2286000" algn="l"/>
              </a:tabLst>
            </a:pPr>
            <a:r>
              <a:rPr lang="en-US" sz="2200" b="1" dirty="0">
                <a:latin typeface="+mj-lt"/>
              </a:rPr>
              <a:t>From the wrath of One on the throne &amp; Lamb</a:t>
            </a:r>
          </a:p>
          <a:p>
            <a:pPr marL="342900" indent="-342900">
              <a:buFont typeface="Arial" panose="020B0604020202020204" pitchFamily="34" charset="0"/>
              <a:buChar char="•"/>
              <a:tabLst>
                <a:tab pos="2286000" algn="l"/>
              </a:tabLst>
            </a:pPr>
            <a:r>
              <a:rPr lang="en-US" sz="2200" b="1" dirty="0">
                <a:latin typeface="+mj-lt"/>
              </a:rPr>
              <a:t>Hiding, praying to mountains to fall on them</a:t>
            </a:r>
          </a:p>
          <a:p>
            <a:pPr marL="342900" indent="-342900">
              <a:buFont typeface="Arial" panose="020B0604020202020204" pitchFamily="34" charset="0"/>
              <a:buChar char="•"/>
              <a:tabLst>
                <a:tab pos="2286000" algn="l"/>
              </a:tabLst>
            </a:pPr>
            <a:r>
              <a:rPr lang="en-US" sz="2200" b="1" dirty="0">
                <a:latin typeface="+mj-lt"/>
              </a:rPr>
              <a:t>The great day of His wrath has come</a:t>
            </a:r>
          </a:p>
          <a:p>
            <a:pPr>
              <a:tabLst>
                <a:tab pos="2286000" algn="l"/>
              </a:tabLst>
            </a:pPr>
            <a:endParaRPr lang="en-US" sz="2200" b="1" dirty="0">
              <a:latin typeface="+mj-lt"/>
            </a:endParaRPr>
          </a:p>
        </p:txBody>
      </p:sp>
    </p:spTree>
    <p:extLst>
      <p:ext uri="{BB962C8B-B14F-4D97-AF65-F5344CB8AC3E}">
        <p14:creationId xmlns:p14="http://schemas.microsoft.com/office/powerpoint/2010/main" val="2151321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a:t>
            </a:r>
            <a:r>
              <a:rPr lang="en-US" sz="3200" b="1" dirty="0">
                <a:solidFill>
                  <a:srgbClr val="FFFF00"/>
                </a:solidFill>
                <a:latin typeface="+mj-lt"/>
              </a:rPr>
              <a:t>p</a:t>
            </a:r>
            <a:r>
              <a:rPr lang="en-US" sz="3200" b="1" dirty="0">
                <a:latin typeface="+mj-lt"/>
              </a:rPr>
              <a:t>ter Six: The First Six Seals</a:t>
            </a:r>
          </a:p>
          <a:p>
            <a:pPr algn="ctr"/>
            <a:r>
              <a:rPr lang="en-US" sz="2600" b="1" dirty="0">
                <a:latin typeface="+mj-lt"/>
              </a:rPr>
              <a:t>The Sixth Seal—Great Day of His Wrath</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12  I looked when He opened </a:t>
            </a:r>
            <a:r>
              <a:rPr lang="en-US" sz="2100" b="1" dirty="0">
                <a:solidFill>
                  <a:srgbClr val="FFFF00"/>
                </a:solidFill>
                <a:latin typeface="+mj-lt"/>
              </a:rPr>
              <a:t>the sixth seal</a:t>
            </a:r>
            <a:r>
              <a:rPr lang="en-US" sz="2100" b="1" dirty="0">
                <a:solidFill>
                  <a:schemeClr val="bg1"/>
                </a:solidFill>
                <a:latin typeface="+mj-lt"/>
              </a:rPr>
              <a:t>, and behold, there was a </a:t>
            </a:r>
            <a:r>
              <a:rPr lang="en-US" sz="2100" b="1" dirty="0">
                <a:solidFill>
                  <a:srgbClr val="FFFF00"/>
                </a:solidFill>
                <a:latin typeface="+mj-lt"/>
              </a:rPr>
              <a:t>great earthquake</a:t>
            </a:r>
            <a:r>
              <a:rPr lang="en-US" sz="2100" b="1" dirty="0">
                <a:solidFill>
                  <a:schemeClr val="bg1"/>
                </a:solidFill>
                <a:latin typeface="+mj-lt"/>
              </a:rPr>
              <a:t>; and the </a:t>
            </a:r>
            <a:r>
              <a:rPr lang="en-US" sz="2100" b="1" dirty="0">
                <a:solidFill>
                  <a:srgbClr val="FFFF00"/>
                </a:solidFill>
                <a:latin typeface="+mj-lt"/>
              </a:rPr>
              <a:t>sun</a:t>
            </a:r>
            <a:r>
              <a:rPr lang="en-US" sz="2100" b="1" dirty="0">
                <a:solidFill>
                  <a:schemeClr val="bg1"/>
                </a:solidFill>
                <a:latin typeface="+mj-lt"/>
              </a:rPr>
              <a:t> became black as sackcloth of hair, and the </a:t>
            </a:r>
            <a:r>
              <a:rPr lang="en-US" sz="2100" b="1" dirty="0">
                <a:solidFill>
                  <a:srgbClr val="FFFF00"/>
                </a:solidFill>
                <a:latin typeface="+mj-lt"/>
              </a:rPr>
              <a:t>moon </a:t>
            </a:r>
            <a:r>
              <a:rPr lang="en-US" sz="2100" b="1" dirty="0">
                <a:solidFill>
                  <a:schemeClr val="bg1"/>
                </a:solidFill>
                <a:latin typeface="+mj-lt"/>
              </a:rPr>
              <a:t>became like blood. </a:t>
            </a:r>
          </a:p>
          <a:p>
            <a:pPr algn="just"/>
            <a:r>
              <a:rPr lang="en-US" sz="2100" b="1" dirty="0">
                <a:solidFill>
                  <a:schemeClr val="bg1"/>
                </a:solidFill>
                <a:latin typeface="+mj-lt"/>
              </a:rPr>
              <a:t>  13  And the </a:t>
            </a:r>
            <a:r>
              <a:rPr lang="en-US" sz="2100" b="1" dirty="0">
                <a:solidFill>
                  <a:srgbClr val="FFFF00"/>
                </a:solidFill>
                <a:latin typeface="+mj-lt"/>
              </a:rPr>
              <a:t>stars of heaven </a:t>
            </a:r>
            <a:r>
              <a:rPr lang="en-US" sz="2100" b="1" dirty="0">
                <a:solidFill>
                  <a:schemeClr val="bg1"/>
                </a:solidFill>
                <a:latin typeface="+mj-lt"/>
              </a:rPr>
              <a:t>fell to the earth, as a fig tree drops its late figs when it is shaken by a mighty wind. </a:t>
            </a:r>
          </a:p>
          <a:p>
            <a:pPr algn="just"/>
            <a:r>
              <a:rPr lang="en-US" sz="2100" b="1" dirty="0">
                <a:solidFill>
                  <a:schemeClr val="bg1"/>
                </a:solidFill>
                <a:latin typeface="+mj-lt"/>
              </a:rPr>
              <a:t>  14  Then the </a:t>
            </a:r>
            <a:r>
              <a:rPr lang="en-US" sz="2100" b="1" dirty="0">
                <a:solidFill>
                  <a:srgbClr val="FFFF00"/>
                </a:solidFill>
                <a:latin typeface="+mj-lt"/>
              </a:rPr>
              <a:t>sky receded as a scroll </a:t>
            </a:r>
            <a:r>
              <a:rPr lang="en-US" sz="2100" b="1" dirty="0">
                <a:solidFill>
                  <a:schemeClr val="bg1"/>
                </a:solidFill>
                <a:latin typeface="+mj-lt"/>
              </a:rPr>
              <a:t>when it is rolled up, and every </a:t>
            </a:r>
            <a:r>
              <a:rPr lang="en-US" sz="2100" b="1" dirty="0">
                <a:solidFill>
                  <a:srgbClr val="FFFF00"/>
                </a:solidFill>
                <a:latin typeface="+mj-lt"/>
              </a:rPr>
              <a:t>mountain and island </a:t>
            </a:r>
            <a:r>
              <a:rPr lang="en-US" sz="2100" b="1" dirty="0">
                <a:solidFill>
                  <a:schemeClr val="bg1"/>
                </a:solidFill>
                <a:latin typeface="+mj-lt"/>
              </a:rPr>
              <a:t>was moved out of its place. </a:t>
            </a:r>
          </a:p>
          <a:p>
            <a:pPr algn="just"/>
            <a:r>
              <a:rPr lang="en-US" sz="2100" b="1" dirty="0">
                <a:solidFill>
                  <a:schemeClr val="bg1"/>
                </a:solidFill>
                <a:latin typeface="+mj-lt"/>
              </a:rPr>
              <a:t>  15  And the</a:t>
            </a:r>
            <a:r>
              <a:rPr lang="en-US" sz="2100" b="1" dirty="0">
                <a:solidFill>
                  <a:srgbClr val="FFFF00"/>
                </a:solidFill>
                <a:latin typeface="+mj-lt"/>
              </a:rPr>
              <a:t> kings </a:t>
            </a:r>
            <a:r>
              <a:rPr lang="en-US" sz="2100" b="1" dirty="0">
                <a:solidFill>
                  <a:schemeClr val="bg1"/>
                </a:solidFill>
                <a:latin typeface="+mj-lt"/>
              </a:rPr>
              <a:t>of the earth, the </a:t>
            </a:r>
            <a:r>
              <a:rPr lang="en-US" sz="2100" b="1" dirty="0">
                <a:solidFill>
                  <a:srgbClr val="FFFF00"/>
                </a:solidFill>
                <a:latin typeface="+mj-lt"/>
              </a:rPr>
              <a:t>great men</a:t>
            </a:r>
            <a:r>
              <a:rPr lang="en-US" sz="2100" b="1" dirty="0">
                <a:solidFill>
                  <a:schemeClr val="bg1"/>
                </a:solidFill>
                <a:latin typeface="+mj-lt"/>
              </a:rPr>
              <a:t>, the </a:t>
            </a:r>
            <a:r>
              <a:rPr lang="en-US" sz="2100" b="1" dirty="0">
                <a:solidFill>
                  <a:srgbClr val="FFFF00"/>
                </a:solidFill>
                <a:latin typeface="+mj-lt"/>
              </a:rPr>
              <a:t>rich men</a:t>
            </a:r>
            <a:r>
              <a:rPr lang="en-US" sz="2100" b="1" dirty="0">
                <a:solidFill>
                  <a:schemeClr val="bg1"/>
                </a:solidFill>
                <a:latin typeface="+mj-lt"/>
              </a:rPr>
              <a:t>, the </a:t>
            </a:r>
            <a:r>
              <a:rPr lang="en-US" sz="2100" b="1" dirty="0">
                <a:solidFill>
                  <a:srgbClr val="FFFF00"/>
                </a:solidFill>
                <a:latin typeface="+mj-lt"/>
              </a:rPr>
              <a:t>commanders</a:t>
            </a:r>
            <a:r>
              <a:rPr lang="en-US" sz="2100" b="1" dirty="0">
                <a:solidFill>
                  <a:schemeClr val="bg1"/>
                </a:solidFill>
                <a:latin typeface="+mj-lt"/>
              </a:rPr>
              <a:t>, the </a:t>
            </a:r>
            <a:r>
              <a:rPr lang="en-US" sz="2100" b="1" dirty="0">
                <a:solidFill>
                  <a:srgbClr val="FFFF00"/>
                </a:solidFill>
                <a:latin typeface="+mj-lt"/>
              </a:rPr>
              <a:t>mighty men</a:t>
            </a:r>
            <a:r>
              <a:rPr lang="en-US" sz="2100" b="1" dirty="0">
                <a:solidFill>
                  <a:schemeClr val="bg1"/>
                </a:solidFill>
                <a:latin typeface="+mj-lt"/>
              </a:rPr>
              <a:t>, </a:t>
            </a:r>
            <a:r>
              <a:rPr lang="en-US" sz="2100" b="1" dirty="0">
                <a:solidFill>
                  <a:srgbClr val="FFFF00"/>
                </a:solidFill>
                <a:latin typeface="+mj-lt"/>
              </a:rPr>
              <a:t>every slave</a:t>
            </a:r>
            <a:r>
              <a:rPr lang="en-US" sz="2100" b="1" dirty="0">
                <a:solidFill>
                  <a:schemeClr val="bg1"/>
                </a:solidFill>
                <a:latin typeface="+mj-lt"/>
              </a:rPr>
              <a:t> and </a:t>
            </a:r>
            <a:r>
              <a:rPr lang="en-US" sz="2100" b="1" dirty="0">
                <a:solidFill>
                  <a:srgbClr val="FFFF00"/>
                </a:solidFill>
                <a:latin typeface="+mj-lt"/>
              </a:rPr>
              <a:t>every free man</a:t>
            </a:r>
            <a:r>
              <a:rPr lang="en-US" sz="2100" b="1" dirty="0">
                <a:solidFill>
                  <a:schemeClr val="bg1"/>
                </a:solidFill>
                <a:latin typeface="+mj-lt"/>
              </a:rPr>
              <a:t>, </a:t>
            </a:r>
            <a:r>
              <a:rPr lang="en-US" sz="2100" b="1" dirty="0">
                <a:solidFill>
                  <a:srgbClr val="FFFF00"/>
                </a:solidFill>
                <a:latin typeface="+mj-lt"/>
              </a:rPr>
              <a:t>hid themselves </a:t>
            </a:r>
            <a:r>
              <a:rPr lang="en-US" sz="2100" b="1" dirty="0">
                <a:solidFill>
                  <a:schemeClr val="bg1"/>
                </a:solidFill>
                <a:latin typeface="+mj-lt"/>
              </a:rPr>
              <a:t>in the caves and in the rocks of the mountains, </a:t>
            </a:r>
          </a:p>
          <a:p>
            <a:pPr algn="just"/>
            <a:r>
              <a:rPr lang="en-US" sz="2100" b="1" dirty="0">
                <a:solidFill>
                  <a:schemeClr val="bg1"/>
                </a:solidFill>
                <a:latin typeface="+mj-lt"/>
              </a:rPr>
              <a:t>  16  and said to the mountains and rocks, "</a:t>
            </a:r>
            <a:r>
              <a:rPr lang="en-US" sz="2100" b="1" dirty="0">
                <a:solidFill>
                  <a:srgbClr val="FFFF00"/>
                </a:solidFill>
                <a:latin typeface="+mj-lt"/>
              </a:rPr>
              <a:t>Fall on us</a:t>
            </a:r>
            <a:r>
              <a:rPr lang="en-US" sz="2100" b="1" dirty="0">
                <a:solidFill>
                  <a:schemeClr val="bg1"/>
                </a:solidFill>
                <a:latin typeface="+mj-lt"/>
              </a:rPr>
              <a:t> and hide us from the face of Him who sits on </a:t>
            </a:r>
            <a:r>
              <a:rPr lang="en-US" sz="2100" b="1" dirty="0">
                <a:solidFill>
                  <a:srgbClr val="FFFF00"/>
                </a:solidFill>
                <a:latin typeface="+mj-lt"/>
              </a:rPr>
              <a:t>the throne </a:t>
            </a:r>
            <a:r>
              <a:rPr lang="en-US" sz="2100" b="1" dirty="0">
                <a:solidFill>
                  <a:schemeClr val="bg1"/>
                </a:solidFill>
                <a:latin typeface="+mj-lt"/>
              </a:rPr>
              <a:t>and </a:t>
            </a:r>
            <a:r>
              <a:rPr lang="en-US" sz="2100" b="1" dirty="0">
                <a:solidFill>
                  <a:srgbClr val="FFFF00"/>
                </a:solidFill>
                <a:latin typeface="+mj-lt"/>
              </a:rPr>
              <a:t>from the wrath of the Lamb</a:t>
            </a:r>
            <a:r>
              <a:rPr lang="en-US" sz="2100" b="1" dirty="0">
                <a:solidFill>
                  <a:schemeClr val="bg1"/>
                </a:solidFill>
                <a:latin typeface="+mj-lt"/>
              </a:rPr>
              <a:t>! </a:t>
            </a:r>
          </a:p>
          <a:p>
            <a:pPr algn="just"/>
            <a:r>
              <a:rPr lang="en-US" sz="2100" b="1" dirty="0">
                <a:solidFill>
                  <a:schemeClr val="bg1"/>
                </a:solidFill>
                <a:latin typeface="+mj-lt"/>
              </a:rPr>
              <a:t>  17  For the </a:t>
            </a:r>
            <a:r>
              <a:rPr lang="en-US" sz="2100" b="1" dirty="0">
                <a:solidFill>
                  <a:srgbClr val="FFFF00"/>
                </a:solidFill>
                <a:latin typeface="+mj-lt"/>
              </a:rPr>
              <a:t>great day of His wrath has come</a:t>
            </a:r>
            <a:r>
              <a:rPr lang="en-US" sz="2100" b="1" dirty="0">
                <a:solidFill>
                  <a:schemeClr val="bg1"/>
                </a:solidFill>
                <a:latin typeface="+mj-lt"/>
              </a:rPr>
              <a:t>, and who is able to stand?"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3139321"/>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Earthquake, sun darkened, moon like blood, stars fell to earth, sky opened as scroll</a:t>
            </a:r>
          </a:p>
          <a:p>
            <a:pPr marL="342900" indent="-342900">
              <a:buFont typeface="Arial" panose="020B0604020202020204" pitchFamily="34" charset="0"/>
              <a:buChar char="•"/>
              <a:tabLst>
                <a:tab pos="2286000" algn="l"/>
              </a:tabLst>
            </a:pPr>
            <a:r>
              <a:rPr lang="en-US" sz="2200" b="1" dirty="0">
                <a:latin typeface="+mj-lt"/>
              </a:rPr>
              <a:t>Every mountain &amp; island moved out of place</a:t>
            </a:r>
          </a:p>
          <a:p>
            <a:pPr marL="342900" indent="-342900">
              <a:buFont typeface="Arial" panose="020B0604020202020204" pitchFamily="34" charset="0"/>
              <a:buChar char="•"/>
              <a:tabLst>
                <a:tab pos="2286000" algn="l"/>
              </a:tabLst>
            </a:pPr>
            <a:r>
              <a:rPr lang="en-US" sz="2200" b="1" dirty="0">
                <a:latin typeface="+mj-lt"/>
              </a:rPr>
              <a:t>Seven groups hid themselves</a:t>
            </a:r>
          </a:p>
          <a:p>
            <a:pPr marL="342900" indent="-342900">
              <a:buFont typeface="Arial" panose="020B0604020202020204" pitchFamily="34" charset="0"/>
              <a:buChar char="•"/>
              <a:tabLst>
                <a:tab pos="2286000" algn="l"/>
              </a:tabLst>
            </a:pPr>
            <a:r>
              <a:rPr lang="en-US" sz="2200" b="1" dirty="0">
                <a:latin typeface="+mj-lt"/>
              </a:rPr>
              <a:t>From the wrath of One on the throne &amp; Lamb</a:t>
            </a:r>
          </a:p>
          <a:p>
            <a:pPr marL="342900" indent="-342900">
              <a:buFont typeface="Arial" panose="020B0604020202020204" pitchFamily="34" charset="0"/>
              <a:buChar char="•"/>
              <a:tabLst>
                <a:tab pos="2286000" algn="l"/>
              </a:tabLst>
            </a:pPr>
            <a:r>
              <a:rPr lang="en-US" sz="2200" b="1" dirty="0">
                <a:latin typeface="+mj-lt"/>
              </a:rPr>
              <a:t>Hiding, praying to mountains to fall on them</a:t>
            </a:r>
          </a:p>
          <a:p>
            <a:pPr marL="342900" indent="-342900">
              <a:buFont typeface="Arial" panose="020B0604020202020204" pitchFamily="34" charset="0"/>
              <a:buChar char="•"/>
              <a:tabLst>
                <a:tab pos="2286000" algn="l"/>
              </a:tabLst>
            </a:pPr>
            <a:r>
              <a:rPr lang="en-US" sz="2200" b="1" dirty="0">
                <a:latin typeface="+mj-lt"/>
              </a:rPr>
              <a:t>The great day of His wrath has come</a:t>
            </a:r>
          </a:p>
          <a:p>
            <a:pPr marL="342900" indent="-342900">
              <a:buFont typeface="Arial" panose="020B0604020202020204" pitchFamily="34" charset="0"/>
              <a:buChar char="•"/>
              <a:tabLst>
                <a:tab pos="2286000" algn="l"/>
              </a:tabLst>
            </a:pPr>
            <a:endParaRPr lang="en-US" sz="2200" b="1" dirty="0">
              <a:latin typeface="+mj-lt"/>
            </a:endParaRPr>
          </a:p>
          <a:p>
            <a:pPr marL="342900" indent="-342900">
              <a:buFont typeface="Arial" panose="020B0604020202020204" pitchFamily="34" charset="0"/>
              <a:buChar char="•"/>
              <a:tabLst>
                <a:tab pos="2286000" algn="l"/>
              </a:tabLst>
            </a:pPr>
            <a:r>
              <a:rPr lang="en-US" sz="2200" b="1" dirty="0">
                <a:latin typeface="+mj-lt"/>
              </a:rPr>
              <a:t>The little time has passed</a:t>
            </a:r>
          </a:p>
        </p:txBody>
      </p:sp>
    </p:spTree>
    <p:extLst>
      <p:ext uri="{BB962C8B-B14F-4D97-AF65-F5344CB8AC3E}">
        <p14:creationId xmlns:p14="http://schemas.microsoft.com/office/powerpoint/2010/main" val="524067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a:t>
            </a:r>
            <a:r>
              <a:rPr lang="en-US" sz="3200" b="1" dirty="0">
                <a:solidFill>
                  <a:srgbClr val="FFFF00"/>
                </a:solidFill>
                <a:latin typeface="+mj-lt"/>
              </a:rPr>
              <a:t>p</a:t>
            </a:r>
            <a:r>
              <a:rPr lang="en-US" sz="3200" b="1" dirty="0">
                <a:latin typeface="+mj-lt"/>
              </a:rPr>
              <a:t>ter Six: The First Six Seals</a:t>
            </a:r>
          </a:p>
          <a:p>
            <a:pPr algn="ctr"/>
            <a:r>
              <a:rPr lang="en-US" sz="2600" b="1" dirty="0">
                <a:latin typeface="+mj-lt"/>
              </a:rPr>
              <a:t>The Sixth Seal—Great Day of His Wrath</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12  I looked when He opened </a:t>
            </a:r>
            <a:r>
              <a:rPr lang="en-US" sz="2100" b="1" dirty="0">
                <a:solidFill>
                  <a:srgbClr val="FFFF00"/>
                </a:solidFill>
                <a:latin typeface="+mj-lt"/>
              </a:rPr>
              <a:t>the sixth seal</a:t>
            </a:r>
            <a:r>
              <a:rPr lang="en-US" sz="2100" b="1" dirty="0">
                <a:solidFill>
                  <a:schemeClr val="bg1"/>
                </a:solidFill>
                <a:latin typeface="+mj-lt"/>
              </a:rPr>
              <a:t>, and behold, there was a </a:t>
            </a:r>
            <a:r>
              <a:rPr lang="en-US" sz="2100" b="1" dirty="0">
                <a:solidFill>
                  <a:srgbClr val="FFFF00"/>
                </a:solidFill>
                <a:latin typeface="+mj-lt"/>
              </a:rPr>
              <a:t>great earthquake</a:t>
            </a:r>
            <a:r>
              <a:rPr lang="en-US" sz="2100" b="1" dirty="0">
                <a:solidFill>
                  <a:schemeClr val="bg1"/>
                </a:solidFill>
                <a:latin typeface="+mj-lt"/>
              </a:rPr>
              <a:t>; and the </a:t>
            </a:r>
            <a:r>
              <a:rPr lang="en-US" sz="2100" b="1" dirty="0">
                <a:solidFill>
                  <a:srgbClr val="FFFF00"/>
                </a:solidFill>
                <a:latin typeface="+mj-lt"/>
              </a:rPr>
              <a:t>sun</a:t>
            </a:r>
            <a:r>
              <a:rPr lang="en-US" sz="2100" b="1" dirty="0">
                <a:solidFill>
                  <a:schemeClr val="bg1"/>
                </a:solidFill>
                <a:latin typeface="+mj-lt"/>
              </a:rPr>
              <a:t> became black as sackcloth of hair, and the </a:t>
            </a:r>
            <a:r>
              <a:rPr lang="en-US" sz="2100" b="1" dirty="0">
                <a:solidFill>
                  <a:srgbClr val="FFFF00"/>
                </a:solidFill>
                <a:latin typeface="+mj-lt"/>
              </a:rPr>
              <a:t>moon </a:t>
            </a:r>
            <a:r>
              <a:rPr lang="en-US" sz="2100" b="1" dirty="0">
                <a:solidFill>
                  <a:schemeClr val="bg1"/>
                </a:solidFill>
                <a:latin typeface="+mj-lt"/>
              </a:rPr>
              <a:t>became like blood. </a:t>
            </a:r>
          </a:p>
          <a:p>
            <a:pPr algn="just"/>
            <a:r>
              <a:rPr lang="en-US" sz="2100" b="1" dirty="0">
                <a:solidFill>
                  <a:schemeClr val="bg1"/>
                </a:solidFill>
                <a:latin typeface="+mj-lt"/>
              </a:rPr>
              <a:t>  13  And the </a:t>
            </a:r>
            <a:r>
              <a:rPr lang="en-US" sz="2100" b="1" dirty="0">
                <a:solidFill>
                  <a:srgbClr val="FFFF00"/>
                </a:solidFill>
                <a:latin typeface="+mj-lt"/>
              </a:rPr>
              <a:t>stars of heaven </a:t>
            </a:r>
            <a:r>
              <a:rPr lang="en-US" sz="2100" b="1" dirty="0">
                <a:solidFill>
                  <a:schemeClr val="bg1"/>
                </a:solidFill>
                <a:latin typeface="+mj-lt"/>
              </a:rPr>
              <a:t>fell to the earth, as a fig tree drops its late figs when it is shaken by a mighty wind. </a:t>
            </a:r>
          </a:p>
          <a:p>
            <a:pPr algn="just"/>
            <a:r>
              <a:rPr lang="en-US" sz="2100" b="1" dirty="0">
                <a:solidFill>
                  <a:schemeClr val="bg1"/>
                </a:solidFill>
                <a:latin typeface="+mj-lt"/>
              </a:rPr>
              <a:t>  14  Then the </a:t>
            </a:r>
            <a:r>
              <a:rPr lang="en-US" sz="2100" b="1" dirty="0">
                <a:solidFill>
                  <a:srgbClr val="FFFF00"/>
                </a:solidFill>
                <a:latin typeface="+mj-lt"/>
              </a:rPr>
              <a:t>sky receded as a scroll </a:t>
            </a:r>
            <a:r>
              <a:rPr lang="en-US" sz="2100" b="1" dirty="0">
                <a:solidFill>
                  <a:schemeClr val="bg1"/>
                </a:solidFill>
                <a:latin typeface="+mj-lt"/>
              </a:rPr>
              <a:t>when it is rolled up, and every </a:t>
            </a:r>
            <a:r>
              <a:rPr lang="en-US" sz="2100" b="1" dirty="0">
                <a:solidFill>
                  <a:srgbClr val="FFFF00"/>
                </a:solidFill>
                <a:latin typeface="+mj-lt"/>
              </a:rPr>
              <a:t>mountain and island </a:t>
            </a:r>
            <a:r>
              <a:rPr lang="en-US" sz="2100" b="1" dirty="0">
                <a:solidFill>
                  <a:schemeClr val="bg1"/>
                </a:solidFill>
                <a:latin typeface="+mj-lt"/>
              </a:rPr>
              <a:t>was moved out of its place. </a:t>
            </a:r>
          </a:p>
          <a:p>
            <a:pPr algn="just"/>
            <a:r>
              <a:rPr lang="en-US" sz="2100" b="1" dirty="0">
                <a:solidFill>
                  <a:schemeClr val="bg1"/>
                </a:solidFill>
                <a:latin typeface="+mj-lt"/>
              </a:rPr>
              <a:t>  15  And the</a:t>
            </a:r>
            <a:r>
              <a:rPr lang="en-US" sz="2100" b="1" dirty="0">
                <a:solidFill>
                  <a:srgbClr val="FFFF00"/>
                </a:solidFill>
                <a:latin typeface="+mj-lt"/>
              </a:rPr>
              <a:t> kings </a:t>
            </a:r>
            <a:r>
              <a:rPr lang="en-US" sz="2100" b="1" dirty="0">
                <a:solidFill>
                  <a:schemeClr val="bg1"/>
                </a:solidFill>
                <a:latin typeface="+mj-lt"/>
              </a:rPr>
              <a:t>of the earth, the </a:t>
            </a:r>
            <a:r>
              <a:rPr lang="en-US" sz="2100" b="1" dirty="0">
                <a:solidFill>
                  <a:srgbClr val="FFFF00"/>
                </a:solidFill>
                <a:latin typeface="+mj-lt"/>
              </a:rPr>
              <a:t>great men</a:t>
            </a:r>
            <a:r>
              <a:rPr lang="en-US" sz="2100" b="1" dirty="0">
                <a:solidFill>
                  <a:schemeClr val="bg1"/>
                </a:solidFill>
                <a:latin typeface="+mj-lt"/>
              </a:rPr>
              <a:t>, the </a:t>
            </a:r>
            <a:r>
              <a:rPr lang="en-US" sz="2100" b="1" dirty="0">
                <a:solidFill>
                  <a:srgbClr val="FFFF00"/>
                </a:solidFill>
                <a:latin typeface="+mj-lt"/>
              </a:rPr>
              <a:t>rich men</a:t>
            </a:r>
            <a:r>
              <a:rPr lang="en-US" sz="2100" b="1" dirty="0">
                <a:solidFill>
                  <a:schemeClr val="bg1"/>
                </a:solidFill>
                <a:latin typeface="+mj-lt"/>
              </a:rPr>
              <a:t>, the </a:t>
            </a:r>
            <a:r>
              <a:rPr lang="en-US" sz="2100" b="1" dirty="0">
                <a:solidFill>
                  <a:srgbClr val="FFFF00"/>
                </a:solidFill>
                <a:latin typeface="+mj-lt"/>
              </a:rPr>
              <a:t>commanders</a:t>
            </a:r>
            <a:r>
              <a:rPr lang="en-US" sz="2100" b="1" dirty="0">
                <a:solidFill>
                  <a:schemeClr val="bg1"/>
                </a:solidFill>
                <a:latin typeface="+mj-lt"/>
              </a:rPr>
              <a:t>, the </a:t>
            </a:r>
            <a:r>
              <a:rPr lang="en-US" sz="2100" b="1" dirty="0">
                <a:solidFill>
                  <a:srgbClr val="FFFF00"/>
                </a:solidFill>
                <a:latin typeface="+mj-lt"/>
              </a:rPr>
              <a:t>mighty men</a:t>
            </a:r>
            <a:r>
              <a:rPr lang="en-US" sz="2100" b="1" dirty="0">
                <a:solidFill>
                  <a:schemeClr val="bg1"/>
                </a:solidFill>
                <a:latin typeface="+mj-lt"/>
              </a:rPr>
              <a:t>, </a:t>
            </a:r>
            <a:r>
              <a:rPr lang="en-US" sz="2100" b="1" dirty="0">
                <a:solidFill>
                  <a:srgbClr val="FFFF00"/>
                </a:solidFill>
                <a:latin typeface="+mj-lt"/>
              </a:rPr>
              <a:t>every slave</a:t>
            </a:r>
            <a:r>
              <a:rPr lang="en-US" sz="2100" b="1" dirty="0">
                <a:solidFill>
                  <a:schemeClr val="bg1"/>
                </a:solidFill>
                <a:latin typeface="+mj-lt"/>
              </a:rPr>
              <a:t> and </a:t>
            </a:r>
            <a:r>
              <a:rPr lang="en-US" sz="2100" b="1" dirty="0">
                <a:solidFill>
                  <a:srgbClr val="FFFF00"/>
                </a:solidFill>
                <a:latin typeface="+mj-lt"/>
              </a:rPr>
              <a:t>every free man</a:t>
            </a:r>
            <a:r>
              <a:rPr lang="en-US" sz="2100" b="1" dirty="0">
                <a:solidFill>
                  <a:schemeClr val="bg1"/>
                </a:solidFill>
                <a:latin typeface="+mj-lt"/>
              </a:rPr>
              <a:t>, </a:t>
            </a:r>
            <a:r>
              <a:rPr lang="en-US" sz="2100" b="1" dirty="0">
                <a:solidFill>
                  <a:srgbClr val="FFFF00"/>
                </a:solidFill>
                <a:latin typeface="+mj-lt"/>
              </a:rPr>
              <a:t>hid themselves </a:t>
            </a:r>
            <a:r>
              <a:rPr lang="en-US" sz="2100" b="1" dirty="0">
                <a:solidFill>
                  <a:schemeClr val="bg1"/>
                </a:solidFill>
                <a:latin typeface="+mj-lt"/>
              </a:rPr>
              <a:t>in the caves and in the rocks of the mountains, </a:t>
            </a:r>
          </a:p>
          <a:p>
            <a:pPr algn="just"/>
            <a:r>
              <a:rPr lang="en-US" sz="2100" b="1" dirty="0">
                <a:solidFill>
                  <a:schemeClr val="bg1"/>
                </a:solidFill>
                <a:latin typeface="+mj-lt"/>
              </a:rPr>
              <a:t>  16  and said to the mountains and rocks, "</a:t>
            </a:r>
            <a:r>
              <a:rPr lang="en-US" sz="2100" b="1" dirty="0">
                <a:solidFill>
                  <a:srgbClr val="FFFF00"/>
                </a:solidFill>
                <a:latin typeface="+mj-lt"/>
              </a:rPr>
              <a:t>Fall on us</a:t>
            </a:r>
            <a:r>
              <a:rPr lang="en-US" sz="2100" b="1" dirty="0">
                <a:solidFill>
                  <a:schemeClr val="bg1"/>
                </a:solidFill>
                <a:latin typeface="+mj-lt"/>
              </a:rPr>
              <a:t> and hide us from the face of Him who sits on </a:t>
            </a:r>
            <a:r>
              <a:rPr lang="en-US" sz="2100" b="1" dirty="0">
                <a:solidFill>
                  <a:srgbClr val="FFFF00"/>
                </a:solidFill>
                <a:latin typeface="+mj-lt"/>
              </a:rPr>
              <a:t>the throne </a:t>
            </a:r>
            <a:r>
              <a:rPr lang="en-US" sz="2100" b="1" dirty="0">
                <a:solidFill>
                  <a:schemeClr val="bg1"/>
                </a:solidFill>
                <a:latin typeface="+mj-lt"/>
              </a:rPr>
              <a:t>and </a:t>
            </a:r>
            <a:r>
              <a:rPr lang="en-US" sz="2100" b="1" dirty="0">
                <a:solidFill>
                  <a:srgbClr val="FFFF00"/>
                </a:solidFill>
                <a:latin typeface="+mj-lt"/>
              </a:rPr>
              <a:t>from the wrath of the Lamb</a:t>
            </a:r>
            <a:r>
              <a:rPr lang="en-US" sz="2100" b="1" dirty="0">
                <a:solidFill>
                  <a:schemeClr val="bg1"/>
                </a:solidFill>
                <a:latin typeface="+mj-lt"/>
              </a:rPr>
              <a:t>! </a:t>
            </a:r>
          </a:p>
          <a:p>
            <a:pPr algn="just"/>
            <a:r>
              <a:rPr lang="en-US" sz="2100" b="1" dirty="0">
                <a:solidFill>
                  <a:schemeClr val="bg1"/>
                </a:solidFill>
                <a:latin typeface="+mj-lt"/>
              </a:rPr>
              <a:t>  17  For the </a:t>
            </a:r>
            <a:r>
              <a:rPr lang="en-US" sz="2100" b="1" dirty="0">
                <a:solidFill>
                  <a:srgbClr val="FFFF00"/>
                </a:solidFill>
                <a:latin typeface="+mj-lt"/>
              </a:rPr>
              <a:t>great day of His wrath has come</a:t>
            </a:r>
            <a:r>
              <a:rPr lang="en-US" sz="2100" b="1" dirty="0">
                <a:solidFill>
                  <a:schemeClr val="bg1"/>
                </a:solidFill>
                <a:latin typeface="+mj-lt"/>
              </a:rPr>
              <a:t>, and who is able to stand?"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3477875"/>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Earthquake, sun darkened, moon like blood, stars fell to earth, sky opened as scroll</a:t>
            </a:r>
          </a:p>
          <a:p>
            <a:pPr marL="342900" indent="-342900">
              <a:buFont typeface="Arial" panose="020B0604020202020204" pitchFamily="34" charset="0"/>
              <a:buChar char="•"/>
              <a:tabLst>
                <a:tab pos="2286000" algn="l"/>
              </a:tabLst>
            </a:pPr>
            <a:r>
              <a:rPr lang="en-US" sz="2200" b="1" dirty="0">
                <a:latin typeface="+mj-lt"/>
              </a:rPr>
              <a:t>Every mountain &amp; island moved out of place</a:t>
            </a:r>
          </a:p>
          <a:p>
            <a:pPr marL="342900" indent="-342900">
              <a:buFont typeface="Arial" panose="020B0604020202020204" pitchFamily="34" charset="0"/>
              <a:buChar char="•"/>
              <a:tabLst>
                <a:tab pos="2286000" algn="l"/>
              </a:tabLst>
            </a:pPr>
            <a:r>
              <a:rPr lang="en-US" sz="2200" b="1" dirty="0">
                <a:latin typeface="+mj-lt"/>
              </a:rPr>
              <a:t>Seven groups hid themselves</a:t>
            </a:r>
          </a:p>
          <a:p>
            <a:pPr marL="342900" indent="-342900">
              <a:buFont typeface="Arial" panose="020B0604020202020204" pitchFamily="34" charset="0"/>
              <a:buChar char="•"/>
              <a:tabLst>
                <a:tab pos="2286000" algn="l"/>
              </a:tabLst>
            </a:pPr>
            <a:r>
              <a:rPr lang="en-US" sz="2200" b="1" dirty="0">
                <a:latin typeface="+mj-lt"/>
              </a:rPr>
              <a:t>From the wrath of One on the throne &amp; Lamb</a:t>
            </a:r>
          </a:p>
          <a:p>
            <a:pPr marL="342900" indent="-342900">
              <a:buFont typeface="Arial" panose="020B0604020202020204" pitchFamily="34" charset="0"/>
              <a:buChar char="•"/>
              <a:tabLst>
                <a:tab pos="2286000" algn="l"/>
              </a:tabLst>
            </a:pPr>
            <a:r>
              <a:rPr lang="en-US" sz="2200" b="1" dirty="0">
                <a:latin typeface="+mj-lt"/>
              </a:rPr>
              <a:t>Hiding, praying to mountains to fall on them</a:t>
            </a:r>
          </a:p>
          <a:p>
            <a:pPr marL="342900" indent="-342900">
              <a:buFont typeface="Arial" panose="020B0604020202020204" pitchFamily="34" charset="0"/>
              <a:buChar char="•"/>
              <a:tabLst>
                <a:tab pos="2286000" algn="l"/>
              </a:tabLst>
            </a:pPr>
            <a:r>
              <a:rPr lang="en-US" sz="2200" b="1" dirty="0">
                <a:latin typeface="+mj-lt"/>
              </a:rPr>
              <a:t>The great day of His wrath has come</a:t>
            </a:r>
          </a:p>
          <a:p>
            <a:pPr marL="342900" indent="-342900">
              <a:buFont typeface="Arial" panose="020B0604020202020204" pitchFamily="34" charset="0"/>
              <a:buChar char="•"/>
              <a:tabLst>
                <a:tab pos="2286000" algn="l"/>
              </a:tabLst>
            </a:pPr>
            <a:endParaRPr lang="en-US" sz="2200" b="1" dirty="0">
              <a:latin typeface="+mj-lt"/>
            </a:endParaRPr>
          </a:p>
          <a:p>
            <a:pPr marL="342900" indent="-342900">
              <a:buFont typeface="Arial" panose="020B0604020202020204" pitchFamily="34" charset="0"/>
              <a:buChar char="•"/>
              <a:tabLst>
                <a:tab pos="2286000" algn="l"/>
              </a:tabLst>
            </a:pPr>
            <a:r>
              <a:rPr lang="en-US" sz="2200" b="1" dirty="0">
                <a:latin typeface="+mj-lt"/>
              </a:rPr>
              <a:t>The little time has passed</a:t>
            </a:r>
          </a:p>
          <a:p>
            <a:pPr marL="342900" indent="-342900">
              <a:buFont typeface="Arial" panose="020B0604020202020204" pitchFamily="34" charset="0"/>
              <a:buChar char="•"/>
              <a:tabLst>
                <a:tab pos="2286000" algn="l"/>
              </a:tabLst>
            </a:pPr>
            <a:r>
              <a:rPr lang="en-US" sz="2200" b="1" dirty="0">
                <a:latin typeface="+mj-lt"/>
              </a:rPr>
              <a:t>He is answering the prayer of martyred souls</a:t>
            </a:r>
          </a:p>
        </p:txBody>
      </p:sp>
    </p:spTree>
    <p:extLst>
      <p:ext uri="{BB962C8B-B14F-4D97-AF65-F5344CB8AC3E}">
        <p14:creationId xmlns:p14="http://schemas.microsoft.com/office/powerpoint/2010/main" val="24682813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a:t>
            </a:r>
            <a:r>
              <a:rPr lang="en-US" sz="3200" b="1" dirty="0">
                <a:solidFill>
                  <a:srgbClr val="FFFF00"/>
                </a:solidFill>
                <a:latin typeface="+mj-lt"/>
              </a:rPr>
              <a:t>p</a:t>
            </a:r>
            <a:r>
              <a:rPr lang="en-US" sz="3200" b="1" dirty="0">
                <a:latin typeface="+mj-lt"/>
              </a:rPr>
              <a:t>ter Six: The First Six Seals</a:t>
            </a:r>
          </a:p>
          <a:p>
            <a:pPr algn="ctr"/>
            <a:r>
              <a:rPr lang="en-US" sz="2600" b="1" dirty="0">
                <a:latin typeface="+mj-lt"/>
              </a:rPr>
              <a:t>The Sixth Seal—Great Day of His Wrath</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12  I looked when He opened </a:t>
            </a:r>
            <a:r>
              <a:rPr lang="en-US" sz="2100" b="1" dirty="0">
                <a:solidFill>
                  <a:srgbClr val="FFFF00"/>
                </a:solidFill>
                <a:latin typeface="+mj-lt"/>
              </a:rPr>
              <a:t>the sixth seal</a:t>
            </a:r>
            <a:r>
              <a:rPr lang="en-US" sz="2100" b="1" dirty="0">
                <a:solidFill>
                  <a:schemeClr val="bg1"/>
                </a:solidFill>
                <a:latin typeface="+mj-lt"/>
              </a:rPr>
              <a:t>, and behold, there was a </a:t>
            </a:r>
            <a:r>
              <a:rPr lang="en-US" sz="2100" b="1" dirty="0">
                <a:solidFill>
                  <a:srgbClr val="FFFF00"/>
                </a:solidFill>
                <a:latin typeface="+mj-lt"/>
              </a:rPr>
              <a:t>great earthquake</a:t>
            </a:r>
            <a:r>
              <a:rPr lang="en-US" sz="2100" b="1" dirty="0">
                <a:solidFill>
                  <a:schemeClr val="bg1"/>
                </a:solidFill>
                <a:latin typeface="+mj-lt"/>
              </a:rPr>
              <a:t>; and the </a:t>
            </a:r>
            <a:r>
              <a:rPr lang="en-US" sz="2100" b="1" dirty="0">
                <a:solidFill>
                  <a:srgbClr val="FFFF00"/>
                </a:solidFill>
                <a:latin typeface="+mj-lt"/>
              </a:rPr>
              <a:t>sun</a:t>
            </a:r>
            <a:r>
              <a:rPr lang="en-US" sz="2100" b="1" dirty="0">
                <a:solidFill>
                  <a:schemeClr val="bg1"/>
                </a:solidFill>
                <a:latin typeface="+mj-lt"/>
              </a:rPr>
              <a:t> became black as sackcloth of hair, and the </a:t>
            </a:r>
            <a:r>
              <a:rPr lang="en-US" sz="2100" b="1" dirty="0">
                <a:solidFill>
                  <a:srgbClr val="FFFF00"/>
                </a:solidFill>
                <a:latin typeface="+mj-lt"/>
              </a:rPr>
              <a:t>moon </a:t>
            </a:r>
            <a:r>
              <a:rPr lang="en-US" sz="2100" b="1" dirty="0">
                <a:solidFill>
                  <a:schemeClr val="bg1"/>
                </a:solidFill>
                <a:latin typeface="+mj-lt"/>
              </a:rPr>
              <a:t>became like blood. </a:t>
            </a:r>
          </a:p>
          <a:p>
            <a:pPr algn="just"/>
            <a:r>
              <a:rPr lang="en-US" sz="2100" b="1" dirty="0">
                <a:solidFill>
                  <a:schemeClr val="bg1"/>
                </a:solidFill>
                <a:latin typeface="+mj-lt"/>
              </a:rPr>
              <a:t>  13  And the </a:t>
            </a:r>
            <a:r>
              <a:rPr lang="en-US" sz="2100" b="1" dirty="0">
                <a:solidFill>
                  <a:srgbClr val="FFFF00"/>
                </a:solidFill>
                <a:latin typeface="+mj-lt"/>
              </a:rPr>
              <a:t>stars of heaven </a:t>
            </a:r>
            <a:r>
              <a:rPr lang="en-US" sz="2100" b="1" dirty="0">
                <a:solidFill>
                  <a:schemeClr val="bg1"/>
                </a:solidFill>
                <a:latin typeface="+mj-lt"/>
              </a:rPr>
              <a:t>fell to the earth, as a fig tree drops its late figs when it is shaken by a mighty wind. </a:t>
            </a:r>
          </a:p>
          <a:p>
            <a:pPr algn="just"/>
            <a:r>
              <a:rPr lang="en-US" sz="2100" b="1" dirty="0">
                <a:solidFill>
                  <a:schemeClr val="bg1"/>
                </a:solidFill>
                <a:latin typeface="+mj-lt"/>
              </a:rPr>
              <a:t>  14  Then the </a:t>
            </a:r>
            <a:r>
              <a:rPr lang="en-US" sz="2100" b="1" dirty="0">
                <a:solidFill>
                  <a:srgbClr val="FFFF00"/>
                </a:solidFill>
                <a:latin typeface="+mj-lt"/>
              </a:rPr>
              <a:t>sky receded as a scroll </a:t>
            </a:r>
            <a:r>
              <a:rPr lang="en-US" sz="2100" b="1" dirty="0">
                <a:solidFill>
                  <a:schemeClr val="bg1"/>
                </a:solidFill>
                <a:latin typeface="+mj-lt"/>
              </a:rPr>
              <a:t>when it is rolled up, and every </a:t>
            </a:r>
            <a:r>
              <a:rPr lang="en-US" sz="2100" b="1" dirty="0">
                <a:solidFill>
                  <a:srgbClr val="FFFF00"/>
                </a:solidFill>
                <a:latin typeface="+mj-lt"/>
              </a:rPr>
              <a:t>mountain and island </a:t>
            </a:r>
            <a:r>
              <a:rPr lang="en-US" sz="2100" b="1" dirty="0">
                <a:solidFill>
                  <a:schemeClr val="bg1"/>
                </a:solidFill>
                <a:latin typeface="+mj-lt"/>
              </a:rPr>
              <a:t>was moved out of its place. </a:t>
            </a:r>
          </a:p>
          <a:p>
            <a:pPr algn="just"/>
            <a:r>
              <a:rPr lang="en-US" sz="2100" b="1" dirty="0">
                <a:solidFill>
                  <a:schemeClr val="bg1"/>
                </a:solidFill>
                <a:latin typeface="+mj-lt"/>
              </a:rPr>
              <a:t>  15  And the</a:t>
            </a:r>
            <a:r>
              <a:rPr lang="en-US" sz="2100" b="1" dirty="0">
                <a:solidFill>
                  <a:srgbClr val="FFFF00"/>
                </a:solidFill>
                <a:latin typeface="+mj-lt"/>
              </a:rPr>
              <a:t> kings </a:t>
            </a:r>
            <a:r>
              <a:rPr lang="en-US" sz="2100" b="1" dirty="0">
                <a:solidFill>
                  <a:schemeClr val="bg1"/>
                </a:solidFill>
                <a:latin typeface="+mj-lt"/>
              </a:rPr>
              <a:t>of the earth, the </a:t>
            </a:r>
            <a:r>
              <a:rPr lang="en-US" sz="2100" b="1" dirty="0">
                <a:solidFill>
                  <a:srgbClr val="FFFF00"/>
                </a:solidFill>
                <a:latin typeface="+mj-lt"/>
              </a:rPr>
              <a:t>great men</a:t>
            </a:r>
            <a:r>
              <a:rPr lang="en-US" sz="2100" b="1" dirty="0">
                <a:solidFill>
                  <a:schemeClr val="bg1"/>
                </a:solidFill>
                <a:latin typeface="+mj-lt"/>
              </a:rPr>
              <a:t>, the </a:t>
            </a:r>
            <a:r>
              <a:rPr lang="en-US" sz="2100" b="1" dirty="0">
                <a:solidFill>
                  <a:srgbClr val="FFFF00"/>
                </a:solidFill>
                <a:latin typeface="+mj-lt"/>
              </a:rPr>
              <a:t>rich men</a:t>
            </a:r>
            <a:r>
              <a:rPr lang="en-US" sz="2100" b="1" dirty="0">
                <a:solidFill>
                  <a:schemeClr val="bg1"/>
                </a:solidFill>
                <a:latin typeface="+mj-lt"/>
              </a:rPr>
              <a:t>, the </a:t>
            </a:r>
            <a:r>
              <a:rPr lang="en-US" sz="2100" b="1" dirty="0">
                <a:solidFill>
                  <a:srgbClr val="FFFF00"/>
                </a:solidFill>
                <a:latin typeface="+mj-lt"/>
              </a:rPr>
              <a:t>commanders</a:t>
            </a:r>
            <a:r>
              <a:rPr lang="en-US" sz="2100" b="1" dirty="0">
                <a:solidFill>
                  <a:schemeClr val="bg1"/>
                </a:solidFill>
                <a:latin typeface="+mj-lt"/>
              </a:rPr>
              <a:t>, the </a:t>
            </a:r>
            <a:r>
              <a:rPr lang="en-US" sz="2100" b="1" dirty="0">
                <a:solidFill>
                  <a:srgbClr val="FFFF00"/>
                </a:solidFill>
                <a:latin typeface="+mj-lt"/>
              </a:rPr>
              <a:t>mighty men</a:t>
            </a:r>
            <a:r>
              <a:rPr lang="en-US" sz="2100" b="1" dirty="0">
                <a:solidFill>
                  <a:schemeClr val="bg1"/>
                </a:solidFill>
                <a:latin typeface="+mj-lt"/>
              </a:rPr>
              <a:t>, </a:t>
            </a:r>
            <a:r>
              <a:rPr lang="en-US" sz="2100" b="1" dirty="0">
                <a:solidFill>
                  <a:srgbClr val="FFFF00"/>
                </a:solidFill>
                <a:latin typeface="+mj-lt"/>
              </a:rPr>
              <a:t>every slave</a:t>
            </a:r>
            <a:r>
              <a:rPr lang="en-US" sz="2100" b="1" dirty="0">
                <a:solidFill>
                  <a:schemeClr val="bg1"/>
                </a:solidFill>
                <a:latin typeface="+mj-lt"/>
              </a:rPr>
              <a:t> and </a:t>
            </a:r>
            <a:r>
              <a:rPr lang="en-US" sz="2100" b="1" dirty="0">
                <a:solidFill>
                  <a:srgbClr val="FFFF00"/>
                </a:solidFill>
                <a:latin typeface="+mj-lt"/>
              </a:rPr>
              <a:t>every free man</a:t>
            </a:r>
            <a:r>
              <a:rPr lang="en-US" sz="2100" b="1" dirty="0">
                <a:solidFill>
                  <a:schemeClr val="bg1"/>
                </a:solidFill>
                <a:latin typeface="+mj-lt"/>
              </a:rPr>
              <a:t>, </a:t>
            </a:r>
            <a:r>
              <a:rPr lang="en-US" sz="2100" b="1" dirty="0">
                <a:solidFill>
                  <a:srgbClr val="FFFF00"/>
                </a:solidFill>
                <a:latin typeface="+mj-lt"/>
              </a:rPr>
              <a:t>hid themselves </a:t>
            </a:r>
            <a:r>
              <a:rPr lang="en-US" sz="2100" b="1" dirty="0">
                <a:solidFill>
                  <a:schemeClr val="bg1"/>
                </a:solidFill>
                <a:latin typeface="+mj-lt"/>
              </a:rPr>
              <a:t>in the caves and in the rocks of the mountains, </a:t>
            </a:r>
          </a:p>
          <a:p>
            <a:pPr algn="just"/>
            <a:r>
              <a:rPr lang="en-US" sz="2100" b="1" dirty="0">
                <a:solidFill>
                  <a:schemeClr val="bg1"/>
                </a:solidFill>
                <a:latin typeface="+mj-lt"/>
              </a:rPr>
              <a:t>  16  and said to the mountains and rocks, "</a:t>
            </a:r>
            <a:r>
              <a:rPr lang="en-US" sz="2100" b="1" dirty="0">
                <a:solidFill>
                  <a:srgbClr val="FFFF00"/>
                </a:solidFill>
                <a:latin typeface="+mj-lt"/>
              </a:rPr>
              <a:t>Fall on us</a:t>
            </a:r>
            <a:r>
              <a:rPr lang="en-US" sz="2100" b="1" dirty="0">
                <a:solidFill>
                  <a:schemeClr val="bg1"/>
                </a:solidFill>
                <a:latin typeface="+mj-lt"/>
              </a:rPr>
              <a:t> and hide us from the face of Him who sits on </a:t>
            </a:r>
            <a:r>
              <a:rPr lang="en-US" sz="2100" b="1" dirty="0">
                <a:solidFill>
                  <a:srgbClr val="FFFF00"/>
                </a:solidFill>
                <a:latin typeface="+mj-lt"/>
              </a:rPr>
              <a:t>the throne </a:t>
            </a:r>
            <a:r>
              <a:rPr lang="en-US" sz="2100" b="1" dirty="0">
                <a:solidFill>
                  <a:schemeClr val="bg1"/>
                </a:solidFill>
                <a:latin typeface="+mj-lt"/>
              </a:rPr>
              <a:t>and </a:t>
            </a:r>
            <a:r>
              <a:rPr lang="en-US" sz="2100" b="1" dirty="0">
                <a:solidFill>
                  <a:srgbClr val="FFFF00"/>
                </a:solidFill>
                <a:latin typeface="+mj-lt"/>
              </a:rPr>
              <a:t>from the wrath of the Lamb</a:t>
            </a:r>
            <a:r>
              <a:rPr lang="en-US" sz="2100" b="1" dirty="0">
                <a:solidFill>
                  <a:schemeClr val="bg1"/>
                </a:solidFill>
                <a:latin typeface="+mj-lt"/>
              </a:rPr>
              <a:t>! </a:t>
            </a:r>
          </a:p>
          <a:p>
            <a:pPr algn="just"/>
            <a:r>
              <a:rPr lang="en-US" sz="2100" b="1" dirty="0">
                <a:solidFill>
                  <a:schemeClr val="bg1"/>
                </a:solidFill>
                <a:latin typeface="+mj-lt"/>
              </a:rPr>
              <a:t>  17  For the </a:t>
            </a:r>
            <a:r>
              <a:rPr lang="en-US" sz="2100" b="1" dirty="0">
                <a:solidFill>
                  <a:srgbClr val="FFFF00"/>
                </a:solidFill>
                <a:latin typeface="+mj-lt"/>
              </a:rPr>
              <a:t>great day of His wrath has come</a:t>
            </a:r>
            <a:r>
              <a:rPr lang="en-US" sz="2100" b="1" dirty="0">
                <a:solidFill>
                  <a:schemeClr val="bg1"/>
                </a:solidFill>
                <a:latin typeface="+mj-lt"/>
              </a:rPr>
              <a:t>, and who is able to stand?"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3816429"/>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Earthquake, sun darkened, moon like blood, stars fell to earth, sky opened as scroll</a:t>
            </a:r>
          </a:p>
          <a:p>
            <a:pPr marL="342900" indent="-342900">
              <a:buFont typeface="Arial" panose="020B0604020202020204" pitchFamily="34" charset="0"/>
              <a:buChar char="•"/>
              <a:tabLst>
                <a:tab pos="2286000" algn="l"/>
              </a:tabLst>
            </a:pPr>
            <a:r>
              <a:rPr lang="en-US" sz="2200" b="1" dirty="0">
                <a:latin typeface="+mj-lt"/>
              </a:rPr>
              <a:t>Every mountain &amp; island moved out of place</a:t>
            </a:r>
          </a:p>
          <a:p>
            <a:pPr marL="342900" indent="-342900">
              <a:buFont typeface="Arial" panose="020B0604020202020204" pitchFamily="34" charset="0"/>
              <a:buChar char="•"/>
              <a:tabLst>
                <a:tab pos="2286000" algn="l"/>
              </a:tabLst>
            </a:pPr>
            <a:r>
              <a:rPr lang="en-US" sz="2200" b="1" dirty="0">
                <a:latin typeface="+mj-lt"/>
              </a:rPr>
              <a:t>Seven groups hid themselves</a:t>
            </a:r>
          </a:p>
          <a:p>
            <a:pPr marL="342900" indent="-342900">
              <a:buFont typeface="Arial" panose="020B0604020202020204" pitchFamily="34" charset="0"/>
              <a:buChar char="•"/>
              <a:tabLst>
                <a:tab pos="2286000" algn="l"/>
              </a:tabLst>
            </a:pPr>
            <a:r>
              <a:rPr lang="en-US" sz="2200" b="1" dirty="0">
                <a:latin typeface="+mj-lt"/>
              </a:rPr>
              <a:t>From the wrath of One on the throne &amp; Lamb</a:t>
            </a:r>
          </a:p>
          <a:p>
            <a:pPr marL="342900" indent="-342900">
              <a:buFont typeface="Arial" panose="020B0604020202020204" pitchFamily="34" charset="0"/>
              <a:buChar char="•"/>
              <a:tabLst>
                <a:tab pos="2286000" algn="l"/>
              </a:tabLst>
            </a:pPr>
            <a:r>
              <a:rPr lang="en-US" sz="2200" b="1" dirty="0">
                <a:latin typeface="+mj-lt"/>
              </a:rPr>
              <a:t>Hiding, praying to mountains to fall on them</a:t>
            </a:r>
          </a:p>
          <a:p>
            <a:pPr marL="342900" indent="-342900">
              <a:buFont typeface="Arial" panose="020B0604020202020204" pitchFamily="34" charset="0"/>
              <a:buChar char="•"/>
              <a:tabLst>
                <a:tab pos="2286000" algn="l"/>
              </a:tabLst>
            </a:pPr>
            <a:r>
              <a:rPr lang="en-US" sz="2200" b="1" dirty="0">
                <a:latin typeface="+mj-lt"/>
              </a:rPr>
              <a:t>The great day of His wrath has come</a:t>
            </a:r>
          </a:p>
          <a:p>
            <a:pPr marL="342900" indent="-342900">
              <a:buFont typeface="Arial" panose="020B0604020202020204" pitchFamily="34" charset="0"/>
              <a:buChar char="•"/>
              <a:tabLst>
                <a:tab pos="2286000" algn="l"/>
              </a:tabLst>
            </a:pPr>
            <a:endParaRPr lang="en-US" sz="2200" b="1" dirty="0">
              <a:latin typeface="+mj-lt"/>
            </a:endParaRPr>
          </a:p>
          <a:p>
            <a:pPr marL="342900" indent="-342900">
              <a:buFont typeface="Arial" panose="020B0604020202020204" pitchFamily="34" charset="0"/>
              <a:buChar char="•"/>
              <a:tabLst>
                <a:tab pos="2286000" algn="l"/>
              </a:tabLst>
            </a:pPr>
            <a:r>
              <a:rPr lang="en-US" sz="2200" b="1" dirty="0">
                <a:latin typeface="+mj-lt"/>
              </a:rPr>
              <a:t>The little time has passed</a:t>
            </a:r>
          </a:p>
          <a:p>
            <a:pPr marL="342900" indent="-342900">
              <a:buFont typeface="Arial" panose="020B0604020202020204" pitchFamily="34" charset="0"/>
              <a:buChar char="•"/>
              <a:tabLst>
                <a:tab pos="2286000" algn="l"/>
              </a:tabLst>
            </a:pPr>
            <a:r>
              <a:rPr lang="en-US" sz="2200" b="1" dirty="0">
                <a:latin typeface="+mj-lt"/>
              </a:rPr>
              <a:t>He is answering the prayer of martyred souls</a:t>
            </a:r>
          </a:p>
          <a:p>
            <a:pPr marL="342900" indent="-342900">
              <a:buFont typeface="Arial" panose="020B0604020202020204" pitchFamily="34" charset="0"/>
              <a:buChar char="•"/>
              <a:tabLst>
                <a:tab pos="2286000" algn="l"/>
              </a:tabLst>
            </a:pPr>
            <a:r>
              <a:rPr lang="en-US" sz="2200" b="1" dirty="0">
                <a:latin typeface="+mj-lt"/>
              </a:rPr>
              <a:t>It happened in first century—Luke 23:30**</a:t>
            </a:r>
          </a:p>
        </p:txBody>
      </p:sp>
    </p:spTree>
    <p:extLst>
      <p:ext uri="{BB962C8B-B14F-4D97-AF65-F5344CB8AC3E}">
        <p14:creationId xmlns:p14="http://schemas.microsoft.com/office/powerpoint/2010/main" val="9734184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a:t>
            </a:r>
            <a:r>
              <a:rPr lang="en-US" sz="3200" b="1" dirty="0">
                <a:solidFill>
                  <a:srgbClr val="FFFF00"/>
                </a:solidFill>
                <a:latin typeface="+mj-lt"/>
              </a:rPr>
              <a:t>p</a:t>
            </a:r>
            <a:r>
              <a:rPr lang="en-US" sz="3200" b="1" dirty="0">
                <a:latin typeface="+mj-lt"/>
              </a:rPr>
              <a:t>ter Six: The First Six Seals</a:t>
            </a:r>
          </a:p>
          <a:p>
            <a:pPr algn="ctr"/>
            <a:r>
              <a:rPr lang="en-US" sz="2600" b="1" dirty="0">
                <a:latin typeface="+mj-lt"/>
              </a:rPr>
              <a:t>The Sixth Seal—Great Day of His Wrath</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12  I looked when He opened </a:t>
            </a:r>
            <a:r>
              <a:rPr lang="en-US" sz="2100" b="1" dirty="0">
                <a:solidFill>
                  <a:srgbClr val="FFFF00"/>
                </a:solidFill>
                <a:latin typeface="+mj-lt"/>
              </a:rPr>
              <a:t>the sixth seal</a:t>
            </a:r>
            <a:r>
              <a:rPr lang="en-US" sz="2100" b="1" dirty="0">
                <a:solidFill>
                  <a:schemeClr val="bg1"/>
                </a:solidFill>
                <a:latin typeface="+mj-lt"/>
              </a:rPr>
              <a:t>, and behold, there was a </a:t>
            </a:r>
            <a:r>
              <a:rPr lang="en-US" sz="2100" b="1" dirty="0">
                <a:solidFill>
                  <a:srgbClr val="FFFF00"/>
                </a:solidFill>
                <a:latin typeface="+mj-lt"/>
              </a:rPr>
              <a:t>great earthquake</a:t>
            </a:r>
            <a:r>
              <a:rPr lang="en-US" sz="2100" b="1" dirty="0">
                <a:solidFill>
                  <a:schemeClr val="bg1"/>
                </a:solidFill>
                <a:latin typeface="+mj-lt"/>
              </a:rPr>
              <a:t>; and the </a:t>
            </a:r>
            <a:r>
              <a:rPr lang="en-US" sz="2100" b="1" dirty="0">
                <a:solidFill>
                  <a:srgbClr val="FFFF00"/>
                </a:solidFill>
                <a:latin typeface="+mj-lt"/>
              </a:rPr>
              <a:t>sun</a:t>
            </a:r>
            <a:r>
              <a:rPr lang="en-US" sz="2100" b="1" dirty="0">
                <a:solidFill>
                  <a:schemeClr val="bg1"/>
                </a:solidFill>
                <a:latin typeface="+mj-lt"/>
              </a:rPr>
              <a:t> became black as sackcloth of hair, and the </a:t>
            </a:r>
            <a:r>
              <a:rPr lang="en-US" sz="2100" b="1" dirty="0">
                <a:solidFill>
                  <a:srgbClr val="FFFF00"/>
                </a:solidFill>
                <a:latin typeface="+mj-lt"/>
              </a:rPr>
              <a:t>moon </a:t>
            </a:r>
            <a:r>
              <a:rPr lang="en-US" sz="2100" b="1" dirty="0">
                <a:solidFill>
                  <a:schemeClr val="bg1"/>
                </a:solidFill>
                <a:latin typeface="+mj-lt"/>
              </a:rPr>
              <a:t>became like blood. </a:t>
            </a:r>
          </a:p>
          <a:p>
            <a:pPr algn="just"/>
            <a:r>
              <a:rPr lang="en-US" sz="2100" b="1" dirty="0">
                <a:solidFill>
                  <a:schemeClr val="bg1"/>
                </a:solidFill>
                <a:latin typeface="+mj-lt"/>
              </a:rPr>
              <a:t>  13  And the </a:t>
            </a:r>
            <a:r>
              <a:rPr lang="en-US" sz="2100" b="1" dirty="0">
                <a:solidFill>
                  <a:srgbClr val="FFFF00"/>
                </a:solidFill>
                <a:latin typeface="+mj-lt"/>
              </a:rPr>
              <a:t>stars of heaven </a:t>
            </a:r>
            <a:r>
              <a:rPr lang="en-US" sz="2100" b="1" dirty="0">
                <a:solidFill>
                  <a:schemeClr val="bg1"/>
                </a:solidFill>
                <a:latin typeface="+mj-lt"/>
              </a:rPr>
              <a:t>fell to the earth, as a fig tree drops its late figs when it is shaken by a mighty wind. </a:t>
            </a:r>
          </a:p>
          <a:p>
            <a:pPr algn="just"/>
            <a:r>
              <a:rPr lang="en-US" sz="2100" b="1" dirty="0">
                <a:solidFill>
                  <a:schemeClr val="bg1"/>
                </a:solidFill>
                <a:latin typeface="+mj-lt"/>
              </a:rPr>
              <a:t>  14  Then the </a:t>
            </a:r>
            <a:r>
              <a:rPr lang="en-US" sz="2100" b="1" dirty="0">
                <a:solidFill>
                  <a:srgbClr val="FFFF00"/>
                </a:solidFill>
                <a:latin typeface="+mj-lt"/>
              </a:rPr>
              <a:t>sky receded as a scroll </a:t>
            </a:r>
            <a:r>
              <a:rPr lang="en-US" sz="2100" b="1" dirty="0">
                <a:solidFill>
                  <a:schemeClr val="bg1"/>
                </a:solidFill>
                <a:latin typeface="+mj-lt"/>
              </a:rPr>
              <a:t>when it is rolled up, and every </a:t>
            </a:r>
            <a:r>
              <a:rPr lang="en-US" sz="2100" b="1" dirty="0">
                <a:solidFill>
                  <a:srgbClr val="FFFF00"/>
                </a:solidFill>
                <a:latin typeface="+mj-lt"/>
              </a:rPr>
              <a:t>mountain and island </a:t>
            </a:r>
            <a:r>
              <a:rPr lang="en-US" sz="2100" b="1" dirty="0">
                <a:solidFill>
                  <a:schemeClr val="bg1"/>
                </a:solidFill>
                <a:latin typeface="+mj-lt"/>
              </a:rPr>
              <a:t>was moved out of its place. </a:t>
            </a:r>
          </a:p>
          <a:p>
            <a:pPr algn="just"/>
            <a:r>
              <a:rPr lang="en-US" sz="2100" b="1" dirty="0">
                <a:solidFill>
                  <a:schemeClr val="bg1"/>
                </a:solidFill>
                <a:latin typeface="+mj-lt"/>
              </a:rPr>
              <a:t>  15  And the</a:t>
            </a:r>
            <a:r>
              <a:rPr lang="en-US" sz="2100" b="1" dirty="0">
                <a:solidFill>
                  <a:srgbClr val="FFFF00"/>
                </a:solidFill>
                <a:latin typeface="+mj-lt"/>
              </a:rPr>
              <a:t> kings </a:t>
            </a:r>
            <a:r>
              <a:rPr lang="en-US" sz="2100" b="1" dirty="0">
                <a:solidFill>
                  <a:schemeClr val="bg1"/>
                </a:solidFill>
                <a:latin typeface="+mj-lt"/>
              </a:rPr>
              <a:t>of the earth, the </a:t>
            </a:r>
            <a:r>
              <a:rPr lang="en-US" sz="2100" b="1" dirty="0">
                <a:solidFill>
                  <a:srgbClr val="FFFF00"/>
                </a:solidFill>
                <a:latin typeface="+mj-lt"/>
              </a:rPr>
              <a:t>great men</a:t>
            </a:r>
            <a:r>
              <a:rPr lang="en-US" sz="2100" b="1" dirty="0">
                <a:solidFill>
                  <a:schemeClr val="bg1"/>
                </a:solidFill>
                <a:latin typeface="+mj-lt"/>
              </a:rPr>
              <a:t>, the </a:t>
            </a:r>
            <a:r>
              <a:rPr lang="en-US" sz="2100" b="1" dirty="0">
                <a:solidFill>
                  <a:srgbClr val="FFFF00"/>
                </a:solidFill>
                <a:latin typeface="+mj-lt"/>
              </a:rPr>
              <a:t>rich men</a:t>
            </a:r>
            <a:r>
              <a:rPr lang="en-US" sz="2100" b="1" dirty="0">
                <a:solidFill>
                  <a:schemeClr val="bg1"/>
                </a:solidFill>
                <a:latin typeface="+mj-lt"/>
              </a:rPr>
              <a:t>, the </a:t>
            </a:r>
            <a:r>
              <a:rPr lang="en-US" sz="2100" b="1" dirty="0">
                <a:solidFill>
                  <a:srgbClr val="FFFF00"/>
                </a:solidFill>
                <a:latin typeface="+mj-lt"/>
              </a:rPr>
              <a:t>commanders</a:t>
            </a:r>
            <a:r>
              <a:rPr lang="en-US" sz="2100" b="1" dirty="0">
                <a:solidFill>
                  <a:schemeClr val="bg1"/>
                </a:solidFill>
                <a:latin typeface="+mj-lt"/>
              </a:rPr>
              <a:t>, the </a:t>
            </a:r>
            <a:r>
              <a:rPr lang="en-US" sz="2100" b="1" dirty="0">
                <a:solidFill>
                  <a:srgbClr val="FFFF00"/>
                </a:solidFill>
                <a:latin typeface="+mj-lt"/>
              </a:rPr>
              <a:t>mighty men</a:t>
            </a:r>
            <a:r>
              <a:rPr lang="en-US" sz="2100" b="1" dirty="0">
                <a:solidFill>
                  <a:schemeClr val="bg1"/>
                </a:solidFill>
                <a:latin typeface="+mj-lt"/>
              </a:rPr>
              <a:t>, </a:t>
            </a:r>
            <a:r>
              <a:rPr lang="en-US" sz="2100" b="1" dirty="0">
                <a:solidFill>
                  <a:srgbClr val="FFFF00"/>
                </a:solidFill>
                <a:latin typeface="+mj-lt"/>
              </a:rPr>
              <a:t>every slave</a:t>
            </a:r>
            <a:r>
              <a:rPr lang="en-US" sz="2100" b="1" dirty="0">
                <a:solidFill>
                  <a:schemeClr val="bg1"/>
                </a:solidFill>
                <a:latin typeface="+mj-lt"/>
              </a:rPr>
              <a:t> and </a:t>
            </a:r>
            <a:r>
              <a:rPr lang="en-US" sz="2100" b="1" dirty="0">
                <a:solidFill>
                  <a:srgbClr val="FFFF00"/>
                </a:solidFill>
                <a:latin typeface="+mj-lt"/>
              </a:rPr>
              <a:t>every free man</a:t>
            </a:r>
            <a:r>
              <a:rPr lang="en-US" sz="2100" b="1" dirty="0">
                <a:solidFill>
                  <a:schemeClr val="bg1"/>
                </a:solidFill>
                <a:latin typeface="+mj-lt"/>
              </a:rPr>
              <a:t>, </a:t>
            </a:r>
            <a:r>
              <a:rPr lang="en-US" sz="2100" b="1" dirty="0">
                <a:solidFill>
                  <a:srgbClr val="FFFF00"/>
                </a:solidFill>
                <a:latin typeface="+mj-lt"/>
              </a:rPr>
              <a:t>hid themselves </a:t>
            </a:r>
            <a:r>
              <a:rPr lang="en-US" sz="2100" b="1" dirty="0">
                <a:solidFill>
                  <a:schemeClr val="bg1"/>
                </a:solidFill>
                <a:latin typeface="+mj-lt"/>
              </a:rPr>
              <a:t>in the caves and in the rocks of the mountains, </a:t>
            </a:r>
          </a:p>
          <a:p>
            <a:pPr algn="just"/>
            <a:r>
              <a:rPr lang="en-US" sz="2100" b="1" dirty="0">
                <a:solidFill>
                  <a:schemeClr val="bg1"/>
                </a:solidFill>
                <a:latin typeface="+mj-lt"/>
              </a:rPr>
              <a:t>  16  and said to the mountains and rocks, "</a:t>
            </a:r>
            <a:r>
              <a:rPr lang="en-US" sz="2100" b="1" dirty="0">
                <a:solidFill>
                  <a:srgbClr val="FFFF00"/>
                </a:solidFill>
                <a:latin typeface="+mj-lt"/>
              </a:rPr>
              <a:t>Fall on us</a:t>
            </a:r>
            <a:r>
              <a:rPr lang="en-US" sz="2100" b="1" dirty="0">
                <a:solidFill>
                  <a:schemeClr val="bg1"/>
                </a:solidFill>
                <a:latin typeface="+mj-lt"/>
              </a:rPr>
              <a:t> and hide us from the face of Him who sits on </a:t>
            </a:r>
            <a:r>
              <a:rPr lang="en-US" sz="2100" b="1" dirty="0">
                <a:solidFill>
                  <a:srgbClr val="FFFF00"/>
                </a:solidFill>
                <a:latin typeface="+mj-lt"/>
              </a:rPr>
              <a:t>the throne </a:t>
            </a:r>
            <a:r>
              <a:rPr lang="en-US" sz="2100" b="1" dirty="0">
                <a:solidFill>
                  <a:schemeClr val="bg1"/>
                </a:solidFill>
                <a:latin typeface="+mj-lt"/>
              </a:rPr>
              <a:t>and </a:t>
            </a:r>
            <a:r>
              <a:rPr lang="en-US" sz="2100" b="1" dirty="0">
                <a:solidFill>
                  <a:srgbClr val="FFFF00"/>
                </a:solidFill>
                <a:latin typeface="+mj-lt"/>
              </a:rPr>
              <a:t>from the wrath of the Lamb</a:t>
            </a:r>
            <a:r>
              <a:rPr lang="en-US" sz="2100" b="1" dirty="0">
                <a:solidFill>
                  <a:schemeClr val="bg1"/>
                </a:solidFill>
                <a:latin typeface="+mj-lt"/>
              </a:rPr>
              <a:t>! </a:t>
            </a:r>
          </a:p>
          <a:p>
            <a:pPr algn="just"/>
            <a:r>
              <a:rPr lang="en-US" sz="2100" b="1" dirty="0">
                <a:solidFill>
                  <a:schemeClr val="bg1"/>
                </a:solidFill>
                <a:latin typeface="+mj-lt"/>
              </a:rPr>
              <a:t>  17  For the </a:t>
            </a:r>
            <a:r>
              <a:rPr lang="en-US" sz="2100" b="1" dirty="0">
                <a:solidFill>
                  <a:srgbClr val="FFFF00"/>
                </a:solidFill>
                <a:latin typeface="+mj-lt"/>
              </a:rPr>
              <a:t>great day of His wrath has come</a:t>
            </a:r>
            <a:r>
              <a:rPr lang="en-US" sz="2100" b="1" dirty="0">
                <a:solidFill>
                  <a:schemeClr val="bg1"/>
                </a:solidFill>
                <a:latin typeface="+mj-lt"/>
              </a:rPr>
              <a:t>, and who is able to stand?"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4154984"/>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Earthquake, sun darkened, moon like blood, stars fell to earth, sky opened as scroll</a:t>
            </a:r>
          </a:p>
          <a:p>
            <a:pPr marL="342900" indent="-342900">
              <a:buFont typeface="Arial" panose="020B0604020202020204" pitchFamily="34" charset="0"/>
              <a:buChar char="•"/>
              <a:tabLst>
                <a:tab pos="2286000" algn="l"/>
              </a:tabLst>
            </a:pPr>
            <a:r>
              <a:rPr lang="en-US" sz="2200" b="1" dirty="0">
                <a:latin typeface="+mj-lt"/>
              </a:rPr>
              <a:t>Every mountain &amp; island moved out of place</a:t>
            </a:r>
          </a:p>
          <a:p>
            <a:pPr marL="342900" indent="-342900">
              <a:buFont typeface="Arial" panose="020B0604020202020204" pitchFamily="34" charset="0"/>
              <a:buChar char="•"/>
              <a:tabLst>
                <a:tab pos="2286000" algn="l"/>
              </a:tabLst>
            </a:pPr>
            <a:r>
              <a:rPr lang="en-US" sz="2200" b="1" dirty="0">
                <a:latin typeface="+mj-lt"/>
              </a:rPr>
              <a:t>Seven groups hid themselves</a:t>
            </a:r>
          </a:p>
          <a:p>
            <a:pPr marL="342900" indent="-342900">
              <a:buFont typeface="Arial" panose="020B0604020202020204" pitchFamily="34" charset="0"/>
              <a:buChar char="•"/>
              <a:tabLst>
                <a:tab pos="2286000" algn="l"/>
              </a:tabLst>
            </a:pPr>
            <a:r>
              <a:rPr lang="en-US" sz="2200" b="1" dirty="0">
                <a:latin typeface="+mj-lt"/>
              </a:rPr>
              <a:t>From the wrath of One on the throne &amp; Lamb</a:t>
            </a:r>
          </a:p>
          <a:p>
            <a:pPr marL="342900" indent="-342900">
              <a:buFont typeface="Arial" panose="020B0604020202020204" pitchFamily="34" charset="0"/>
              <a:buChar char="•"/>
              <a:tabLst>
                <a:tab pos="2286000" algn="l"/>
              </a:tabLst>
            </a:pPr>
            <a:r>
              <a:rPr lang="en-US" sz="2200" b="1" dirty="0">
                <a:latin typeface="+mj-lt"/>
              </a:rPr>
              <a:t>Hiding, praying to mountains to fall on them</a:t>
            </a:r>
          </a:p>
          <a:p>
            <a:pPr marL="342900" indent="-342900">
              <a:buFont typeface="Arial" panose="020B0604020202020204" pitchFamily="34" charset="0"/>
              <a:buChar char="•"/>
              <a:tabLst>
                <a:tab pos="2286000" algn="l"/>
              </a:tabLst>
            </a:pPr>
            <a:r>
              <a:rPr lang="en-US" sz="2200" b="1" dirty="0">
                <a:latin typeface="+mj-lt"/>
              </a:rPr>
              <a:t>The great day of His wrath has come</a:t>
            </a:r>
          </a:p>
          <a:p>
            <a:pPr marL="342900" indent="-342900">
              <a:buFont typeface="Arial" panose="020B0604020202020204" pitchFamily="34" charset="0"/>
              <a:buChar char="•"/>
              <a:tabLst>
                <a:tab pos="2286000" algn="l"/>
              </a:tabLst>
            </a:pPr>
            <a:endParaRPr lang="en-US" sz="2200" b="1" dirty="0">
              <a:latin typeface="+mj-lt"/>
            </a:endParaRPr>
          </a:p>
          <a:p>
            <a:pPr marL="342900" indent="-342900">
              <a:buFont typeface="Arial" panose="020B0604020202020204" pitchFamily="34" charset="0"/>
              <a:buChar char="•"/>
              <a:tabLst>
                <a:tab pos="2286000" algn="l"/>
              </a:tabLst>
            </a:pPr>
            <a:r>
              <a:rPr lang="en-US" sz="2200" b="1" dirty="0">
                <a:latin typeface="+mj-lt"/>
              </a:rPr>
              <a:t>The little time has passed</a:t>
            </a:r>
          </a:p>
          <a:p>
            <a:pPr marL="342900" indent="-342900">
              <a:buFont typeface="Arial" panose="020B0604020202020204" pitchFamily="34" charset="0"/>
              <a:buChar char="•"/>
              <a:tabLst>
                <a:tab pos="2286000" algn="l"/>
              </a:tabLst>
            </a:pPr>
            <a:r>
              <a:rPr lang="en-US" sz="2200" b="1" dirty="0">
                <a:latin typeface="+mj-lt"/>
              </a:rPr>
              <a:t>He is answering the prayer of martyred souls</a:t>
            </a:r>
          </a:p>
          <a:p>
            <a:pPr marL="342900" indent="-342900">
              <a:buFont typeface="Arial" panose="020B0604020202020204" pitchFamily="34" charset="0"/>
              <a:buChar char="•"/>
              <a:tabLst>
                <a:tab pos="2286000" algn="l"/>
              </a:tabLst>
            </a:pPr>
            <a:r>
              <a:rPr lang="en-US" sz="2200" b="1" dirty="0">
                <a:latin typeface="+mj-lt"/>
              </a:rPr>
              <a:t>It happened in first century—Luke 23:30**</a:t>
            </a:r>
          </a:p>
          <a:p>
            <a:pPr marL="342900" indent="-342900">
              <a:buFont typeface="Arial" panose="020B0604020202020204" pitchFamily="34" charset="0"/>
              <a:buChar char="•"/>
              <a:tabLst>
                <a:tab pos="2286000" algn="l"/>
              </a:tabLst>
            </a:pPr>
            <a:r>
              <a:rPr lang="en-US" sz="2200" b="1" dirty="0">
                <a:latin typeface="+mj-lt"/>
              </a:rPr>
              <a:t>It was a day of vengeance of God—Luke 21:22</a:t>
            </a:r>
          </a:p>
        </p:txBody>
      </p:sp>
    </p:spTree>
    <p:extLst>
      <p:ext uri="{BB962C8B-B14F-4D97-AF65-F5344CB8AC3E}">
        <p14:creationId xmlns:p14="http://schemas.microsoft.com/office/powerpoint/2010/main" val="4061257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a:t>
            </a:r>
            <a:r>
              <a:rPr lang="en-US" sz="3200" b="1" dirty="0">
                <a:solidFill>
                  <a:srgbClr val="FFFF00"/>
                </a:solidFill>
                <a:latin typeface="+mj-lt"/>
              </a:rPr>
              <a:t>p</a:t>
            </a:r>
            <a:r>
              <a:rPr lang="en-US" sz="3200" b="1" dirty="0">
                <a:latin typeface="+mj-lt"/>
              </a:rPr>
              <a:t>ter Six: The First Six Seals</a:t>
            </a:r>
          </a:p>
          <a:p>
            <a:pPr algn="ctr"/>
            <a:r>
              <a:rPr lang="en-US" sz="2600" b="1" dirty="0">
                <a:latin typeface="+mj-lt"/>
              </a:rPr>
              <a:t>The Sixth Seal—Great Day of His Wrath</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12  I looked when He opened </a:t>
            </a:r>
            <a:r>
              <a:rPr lang="en-US" sz="2100" b="1" dirty="0">
                <a:solidFill>
                  <a:srgbClr val="FFFF00"/>
                </a:solidFill>
                <a:latin typeface="+mj-lt"/>
              </a:rPr>
              <a:t>the sixth seal</a:t>
            </a:r>
            <a:r>
              <a:rPr lang="en-US" sz="2100" b="1" dirty="0">
                <a:solidFill>
                  <a:schemeClr val="bg1"/>
                </a:solidFill>
                <a:latin typeface="+mj-lt"/>
              </a:rPr>
              <a:t>, and behold, there was a </a:t>
            </a:r>
            <a:r>
              <a:rPr lang="en-US" sz="2100" b="1" dirty="0">
                <a:solidFill>
                  <a:srgbClr val="FFFF00"/>
                </a:solidFill>
                <a:latin typeface="+mj-lt"/>
              </a:rPr>
              <a:t>great earthquake</a:t>
            </a:r>
            <a:r>
              <a:rPr lang="en-US" sz="2100" b="1" dirty="0">
                <a:solidFill>
                  <a:schemeClr val="bg1"/>
                </a:solidFill>
                <a:latin typeface="+mj-lt"/>
              </a:rPr>
              <a:t>; and the </a:t>
            </a:r>
            <a:r>
              <a:rPr lang="en-US" sz="2100" b="1" dirty="0">
                <a:solidFill>
                  <a:srgbClr val="FFFF00"/>
                </a:solidFill>
                <a:latin typeface="+mj-lt"/>
              </a:rPr>
              <a:t>sun</a:t>
            </a:r>
            <a:r>
              <a:rPr lang="en-US" sz="2100" b="1" dirty="0">
                <a:solidFill>
                  <a:schemeClr val="bg1"/>
                </a:solidFill>
                <a:latin typeface="+mj-lt"/>
              </a:rPr>
              <a:t> became black as sackcloth of hair, and the </a:t>
            </a:r>
            <a:r>
              <a:rPr lang="en-US" sz="2100" b="1" dirty="0">
                <a:solidFill>
                  <a:srgbClr val="FFFF00"/>
                </a:solidFill>
                <a:latin typeface="+mj-lt"/>
              </a:rPr>
              <a:t>moon </a:t>
            </a:r>
            <a:r>
              <a:rPr lang="en-US" sz="2100" b="1" dirty="0">
                <a:solidFill>
                  <a:schemeClr val="bg1"/>
                </a:solidFill>
                <a:latin typeface="+mj-lt"/>
              </a:rPr>
              <a:t>became like blood. </a:t>
            </a:r>
          </a:p>
          <a:p>
            <a:pPr algn="just"/>
            <a:r>
              <a:rPr lang="en-US" sz="2100" b="1" dirty="0">
                <a:solidFill>
                  <a:schemeClr val="bg1"/>
                </a:solidFill>
                <a:latin typeface="+mj-lt"/>
              </a:rPr>
              <a:t>  13  And the </a:t>
            </a:r>
            <a:r>
              <a:rPr lang="en-US" sz="2100" b="1" dirty="0">
                <a:solidFill>
                  <a:srgbClr val="FFFF00"/>
                </a:solidFill>
                <a:latin typeface="+mj-lt"/>
              </a:rPr>
              <a:t>stars of heaven </a:t>
            </a:r>
            <a:r>
              <a:rPr lang="en-US" sz="2100" b="1" dirty="0">
                <a:solidFill>
                  <a:schemeClr val="bg1"/>
                </a:solidFill>
                <a:latin typeface="+mj-lt"/>
              </a:rPr>
              <a:t>fell to the earth, as a fig tree drops its late figs when it is shaken by a mighty wind. </a:t>
            </a:r>
          </a:p>
          <a:p>
            <a:pPr algn="just"/>
            <a:r>
              <a:rPr lang="en-US" sz="2100" b="1" dirty="0">
                <a:solidFill>
                  <a:schemeClr val="bg1"/>
                </a:solidFill>
                <a:latin typeface="+mj-lt"/>
              </a:rPr>
              <a:t>  14  Then the </a:t>
            </a:r>
            <a:r>
              <a:rPr lang="en-US" sz="2100" b="1" dirty="0">
                <a:solidFill>
                  <a:srgbClr val="FFFF00"/>
                </a:solidFill>
                <a:latin typeface="+mj-lt"/>
              </a:rPr>
              <a:t>sky receded as a scroll </a:t>
            </a:r>
            <a:r>
              <a:rPr lang="en-US" sz="2100" b="1" dirty="0">
                <a:solidFill>
                  <a:schemeClr val="bg1"/>
                </a:solidFill>
                <a:latin typeface="+mj-lt"/>
              </a:rPr>
              <a:t>when it is rolled up, and every </a:t>
            </a:r>
            <a:r>
              <a:rPr lang="en-US" sz="2100" b="1" dirty="0">
                <a:solidFill>
                  <a:srgbClr val="FFFF00"/>
                </a:solidFill>
                <a:latin typeface="+mj-lt"/>
              </a:rPr>
              <a:t>mountain and island </a:t>
            </a:r>
            <a:r>
              <a:rPr lang="en-US" sz="2100" b="1" dirty="0">
                <a:solidFill>
                  <a:schemeClr val="bg1"/>
                </a:solidFill>
                <a:latin typeface="+mj-lt"/>
              </a:rPr>
              <a:t>was moved out of its place. </a:t>
            </a:r>
          </a:p>
          <a:p>
            <a:pPr algn="just"/>
            <a:r>
              <a:rPr lang="en-US" sz="2100" b="1" dirty="0">
                <a:solidFill>
                  <a:schemeClr val="bg1"/>
                </a:solidFill>
                <a:latin typeface="+mj-lt"/>
              </a:rPr>
              <a:t>  15  And the</a:t>
            </a:r>
            <a:r>
              <a:rPr lang="en-US" sz="2100" b="1" dirty="0">
                <a:solidFill>
                  <a:srgbClr val="FFFF00"/>
                </a:solidFill>
                <a:latin typeface="+mj-lt"/>
              </a:rPr>
              <a:t> kings </a:t>
            </a:r>
            <a:r>
              <a:rPr lang="en-US" sz="2100" b="1" dirty="0">
                <a:solidFill>
                  <a:schemeClr val="bg1"/>
                </a:solidFill>
                <a:latin typeface="+mj-lt"/>
              </a:rPr>
              <a:t>of the earth, the </a:t>
            </a:r>
            <a:r>
              <a:rPr lang="en-US" sz="2100" b="1" dirty="0">
                <a:solidFill>
                  <a:srgbClr val="FFFF00"/>
                </a:solidFill>
                <a:latin typeface="+mj-lt"/>
              </a:rPr>
              <a:t>great men</a:t>
            </a:r>
            <a:r>
              <a:rPr lang="en-US" sz="2100" b="1" dirty="0">
                <a:solidFill>
                  <a:schemeClr val="bg1"/>
                </a:solidFill>
                <a:latin typeface="+mj-lt"/>
              </a:rPr>
              <a:t>, the </a:t>
            </a:r>
            <a:r>
              <a:rPr lang="en-US" sz="2100" b="1" dirty="0">
                <a:solidFill>
                  <a:srgbClr val="FFFF00"/>
                </a:solidFill>
                <a:latin typeface="+mj-lt"/>
              </a:rPr>
              <a:t>rich men</a:t>
            </a:r>
            <a:r>
              <a:rPr lang="en-US" sz="2100" b="1" dirty="0">
                <a:solidFill>
                  <a:schemeClr val="bg1"/>
                </a:solidFill>
                <a:latin typeface="+mj-lt"/>
              </a:rPr>
              <a:t>, the </a:t>
            </a:r>
            <a:r>
              <a:rPr lang="en-US" sz="2100" b="1" dirty="0">
                <a:solidFill>
                  <a:srgbClr val="FFFF00"/>
                </a:solidFill>
                <a:latin typeface="+mj-lt"/>
              </a:rPr>
              <a:t>commanders</a:t>
            </a:r>
            <a:r>
              <a:rPr lang="en-US" sz="2100" b="1" dirty="0">
                <a:solidFill>
                  <a:schemeClr val="bg1"/>
                </a:solidFill>
                <a:latin typeface="+mj-lt"/>
              </a:rPr>
              <a:t>, the </a:t>
            </a:r>
            <a:r>
              <a:rPr lang="en-US" sz="2100" b="1" dirty="0">
                <a:solidFill>
                  <a:srgbClr val="FFFF00"/>
                </a:solidFill>
                <a:latin typeface="+mj-lt"/>
              </a:rPr>
              <a:t>mighty men</a:t>
            </a:r>
            <a:r>
              <a:rPr lang="en-US" sz="2100" b="1" dirty="0">
                <a:solidFill>
                  <a:schemeClr val="bg1"/>
                </a:solidFill>
                <a:latin typeface="+mj-lt"/>
              </a:rPr>
              <a:t>, </a:t>
            </a:r>
            <a:r>
              <a:rPr lang="en-US" sz="2100" b="1" dirty="0">
                <a:solidFill>
                  <a:srgbClr val="FFFF00"/>
                </a:solidFill>
                <a:latin typeface="+mj-lt"/>
              </a:rPr>
              <a:t>every slave</a:t>
            </a:r>
            <a:r>
              <a:rPr lang="en-US" sz="2100" b="1" dirty="0">
                <a:solidFill>
                  <a:schemeClr val="bg1"/>
                </a:solidFill>
                <a:latin typeface="+mj-lt"/>
              </a:rPr>
              <a:t> and </a:t>
            </a:r>
            <a:r>
              <a:rPr lang="en-US" sz="2100" b="1" dirty="0">
                <a:solidFill>
                  <a:srgbClr val="FFFF00"/>
                </a:solidFill>
                <a:latin typeface="+mj-lt"/>
              </a:rPr>
              <a:t>every free man</a:t>
            </a:r>
            <a:r>
              <a:rPr lang="en-US" sz="2100" b="1" dirty="0">
                <a:solidFill>
                  <a:schemeClr val="bg1"/>
                </a:solidFill>
                <a:latin typeface="+mj-lt"/>
              </a:rPr>
              <a:t>, </a:t>
            </a:r>
            <a:r>
              <a:rPr lang="en-US" sz="2100" b="1" dirty="0">
                <a:solidFill>
                  <a:srgbClr val="FFFF00"/>
                </a:solidFill>
                <a:latin typeface="+mj-lt"/>
              </a:rPr>
              <a:t>hid themselves </a:t>
            </a:r>
            <a:r>
              <a:rPr lang="en-US" sz="2100" b="1" dirty="0">
                <a:solidFill>
                  <a:schemeClr val="bg1"/>
                </a:solidFill>
                <a:latin typeface="+mj-lt"/>
              </a:rPr>
              <a:t>in the caves and in the rocks of the mountains, </a:t>
            </a:r>
          </a:p>
          <a:p>
            <a:pPr algn="just"/>
            <a:r>
              <a:rPr lang="en-US" sz="2100" b="1" dirty="0">
                <a:solidFill>
                  <a:schemeClr val="bg1"/>
                </a:solidFill>
                <a:latin typeface="+mj-lt"/>
              </a:rPr>
              <a:t>  16  and said to the mountains and rocks, "</a:t>
            </a:r>
            <a:r>
              <a:rPr lang="en-US" sz="2100" b="1" dirty="0">
                <a:solidFill>
                  <a:srgbClr val="FFFF00"/>
                </a:solidFill>
                <a:latin typeface="+mj-lt"/>
              </a:rPr>
              <a:t>Fall on us</a:t>
            </a:r>
            <a:r>
              <a:rPr lang="en-US" sz="2100" b="1" dirty="0">
                <a:solidFill>
                  <a:schemeClr val="bg1"/>
                </a:solidFill>
                <a:latin typeface="+mj-lt"/>
              </a:rPr>
              <a:t> and hide us from the face of Him who sits on </a:t>
            </a:r>
            <a:r>
              <a:rPr lang="en-US" sz="2100" b="1" dirty="0">
                <a:solidFill>
                  <a:srgbClr val="FFFF00"/>
                </a:solidFill>
                <a:latin typeface="+mj-lt"/>
              </a:rPr>
              <a:t>the throne </a:t>
            </a:r>
            <a:r>
              <a:rPr lang="en-US" sz="2100" b="1" dirty="0">
                <a:solidFill>
                  <a:schemeClr val="bg1"/>
                </a:solidFill>
                <a:latin typeface="+mj-lt"/>
              </a:rPr>
              <a:t>and </a:t>
            </a:r>
            <a:r>
              <a:rPr lang="en-US" sz="2100" b="1" dirty="0">
                <a:solidFill>
                  <a:srgbClr val="FFFF00"/>
                </a:solidFill>
                <a:latin typeface="+mj-lt"/>
              </a:rPr>
              <a:t>from the wrath of the Lamb</a:t>
            </a:r>
            <a:r>
              <a:rPr lang="en-US" sz="2100" b="1" dirty="0">
                <a:solidFill>
                  <a:schemeClr val="bg1"/>
                </a:solidFill>
                <a:latin typeface="+mj-lt"/>
              </a:rPr>
              <a:t>! </a:t>
            </a:r>
          </a:p>
          <a:p>
            <a:pPr algn="just"/>
            <a:r>
              <a:rPr lang="en-US" sz="2100" b="1" dirty="0">
                <a:solidFill>
                  <a:schemeClr val="bg1"/>
                </a:solidFill>
                <a:latin typeface="+mj-lt"/>
              </a:rPr>
              <a:t>  17  For the </a:t>
            </a:r>
            <a:r>
              <a:rPr lang="en-US" sz="2100" b="1" dirty="0">
                <a:solidFill>
                  <a:srgbClr val="FFFF00"/>
                </a:solidFill>
                <a:latin typeface="+mj-lt"/>
              </a:rPr>
              <a:t>great day of His wrath has come</a:t>
            </a:r>
            <a:r>
              <a:rPr lang="en-US" sz="2100" b="1" dirty="0">
                <a:solidFill>
                  <a:schemeClr val="bg1"/>
                </a:solidFill>
                <a:latin typeface="+mj-lt"/>
              </a:rPr>
              <a:t>, and </a:t>
            </a:r>
            <a:r>
              <a:rPr lang="en-US" sz="2100" b="1" dirty="0">
                <a:solidFill>
                  <a:srgbClr val="FFFF00"/>
                </a:solidFill>
                <a:latin typeface="+mj-lt"/>
              </a:rPr>
              <a:t>who is able to stand</a:t>
            </a:r>
            <a:r>
              <a:rPr lang="en-US" sz="2100" b="1" dirty="0">
                <a:solidFill>
                  <a:schemeClr val="bg1"/>
                </a:solidFill>
                <a:latin typeface="+mj-lt"/>
              </a:rPr>
              <a:t>?"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4493538"/>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Earthquake, sun darkened, moon like blood, stars fell to earth, sky opened as scroll</a:t>
            </a:r>
          </a:p>
          <a:p>
            <a:pPr marL="342900" indent="-342900">
              <a:buFont typeface="Arial" panose="020B0604020202020204" pitchFamily="34" charset="0"/>
              <a:buChar char="•"/>
              <a:tabLst>
                <a:tab pos="2286000" algn="l"/>
              </a:tabLst>
            </a:pPr>
            <a:r>
              <a:rPr lang="en-US" sz="2200" b="1" dirty="0">
                <a:latin typeface="+mj-lt"/>
              </a:rPr>
              <a:t>Every mountain &amp; island moved out of place</a:t>
            </a:r>
          </a:p>
          <a:p>
            <a:pPr marL="342900" indent="-342900">
              <a:buFont typeface="Arial" panose="020B0604020202020204" pitchFamily="34" charset="0"/>
              <a:buChar char="•"/>
              <a:tabLst>
                <a:tab pos="2286000" algn="l"/>
              </a:tabLst>
            </a:pPr>
            <a:r>
              <a:rPr lang="en-US" sz="2200" b="1" dirty="0">
                <a:latin typeface="+mj-lt"/>
              </a:rPr>
              <a:t>Seven groups hid themselves</a:t>
            </a:r>
          </a:p>
          <a:p>
            <a:pPr marL="342900" indent="-342900">
              <a:buFont typeface="Arial" panose="020B0604020202020204" pitchFamily="34" charset="0"/>
              <a:buChar char="•"/>
              <a:tabLst>
                <a:tab pos="2286000" algn="l"/>
              </a:tabLst>
            </a:pPr>
            <a:r>
              <a:rPr lang="en-US" sz="2200" b="1" dirty="0">
                <a:latin typeface="+mj-lt"/>
              </a:rPr>
              <a:t>From the wrath of One on the throne &amp; Lamb</a:t>
            </a:r>
          </a:p>
          <a:p>
            <a:pPr marL="342900" indent="-342900">
              <a:buFont typeface="Arial" panose="020B0604020202020204" pitchFamily="34" charset="0"/>
              <a:buChar char="•"/>
              <a:tabLst>
                <a:tab pos="2286000" algn="l"/>
              </a:tabLst>
            </a:pPr>
            <a:r>
              <a:rPr lang="en-US" sz="2200" b="1" dirty="0">
                <a:latin typeface="+mj-lt"/>
              </a:rPr>
              <a:t>Hiding, praying to mountains to fall on them</a:t>
            </a:r>
          </a:p>
          <a:p>
            <a:pPr marL="342900" indent="-342900">
              <a:buFont typeface="Arial" panose="020B0604020202020204" pitchFamily="34" charset="0"/>
              <a:buChar char="•"/>
              <a:tabLst>
                <a:tab pos="2286000" algn="l"/>
              </a:tabLst>
            </a:pPr>
            <a:r>
              <a:rPr lang="en-US" sz="2200" b="1" dirty="0">
                <a:latin typeface="+mj-lt"/>
              </a:rPr>
              <a:t>The great day of His wrath has come</a:t>
            </a:r>
          </a:p>
          <a:p>
            <a:pPr marL="342900" indent="-342900">
              <a:buFont typeface="Arial" panose="020B0604020202020204" pitchFamily="34" charset="0"/>
              <a:buChar char="•"/>
              <a:tabLst>
                <a:tab pos="2286000" algn="l"/>
              </a:tabLst>
            </a:pPr>
            <a:endParaRPr lang="en-US" sz="2200" b="1" dirty="0">
              <a:latin typeface="+mj-lt"/>
            </a:endParaRPr>
          </a:p>
          <a:p>
            <a:pPr marL="342900" indent="-342900">
              <a:buFont typeface="Arial" panose="020B0604020202020204" pitchFamily="34" charset="0"/>
              <a:buChar char="•"/>
              <a:tabLst>
                <a:tab pos="2286000" algn="l"/>
              </a:tabLst>
            </a:pPr>
            <a:r>
              <a:rPr lang="en-US" sz="2200" b="1" dirty="0">
                <a:latin typeface="+mj-lt"/>
              </a:rPr>
              <a:t>The little time has passed</a:t>
            </a:r>
          </a:p>
          <a:p>
            <a:pPr marL="342900" indent="-342900">
              <a:buFont typeface="Arial" panose="020B0604020202020204" pitchFamily="34" charset="0"/>
              <a:buChar char="•"/>
              <a:tabLst>
                <a:tab pos="2286000" algn="l"/>
              </a:tabLst>
            </a:pPr>
            <a:r>
              <a:rPr lang="en-US" sz="2200" b="1" dirty="0">
                <a:latin typeface="+mj-lt"/>
              </a:rPr>
              <a:t>He is answering the prayer of martyred souls</a:t>
            </a:r>
          </a:p>
          <a:p>
            <a:pPr marL="342900" indent="-342900">
              <a:buFont typeface="Arial" panose="020B0604020202020204" pitchFamily="34" charset="0"/>
              <a:buChar char="•"/>
              <a:tabLst>
                <a:tab pos="2286000" algn="l"/>
              </a:tabLst>
            </a:pPr>
            <a:r>
              <a:rPr lang="en-US" sz="2200" b="1" dirty="0">
                <a:latin typeface="+mj-lt"/>
              </a:rPr>
              <a:t>It happened in first century—Luke 23:30**</a:t>
            </a:r>
          </a:p>
          <a:p>
            <a:pPr marL="342900" indent="-342900">
              <a:buFont typeface="Arial" panose="020B0604020202020204" pitchFamily="34" charset="0"/>
              <a:buChar char="•"/>
              <a:tabLst>
                <a:tab pos="2286000" algn="l"/>
              </a:tabLst>
            </a:pPr>
            <a:r>
              <a:rPr lang="en-US" sz="2200" b="1" dirty="0">
                <a:latin typeface="+mj-lt"/>
              </a:rPr>
              <a:t>It was a day of vengeance of God—Luke 21:22</a:t>
            </a:r>
          </a:p>
          <a:p>
            <a:pPr marL="342900" indent="-342900">
              <a:buFont typeface="Arial" panose="020B0604020202020204" pitchFamily="34" charset="0"/>
              <a:buChar char="•"/>
              <a:tabLst>
                <a:tab pos="2286000" algn="l"/>
              </a:tabLst>
            </a:pPr>
            <a:r>
              <a:rPr lang="en-US" sz="2200" b="1" dirty="0">
                <a:latin typeface="+mj-lt"/>
              </a:rPr>
              <a:t>The vital question: Who will be able to stand?</a:t>
            </a:r>
          </a:p>
        </p:txBody>
      </p:sp>
    </p:spTree>
    <p:extLst>
      <p:ext uri="{BB962C8B-B14F-4D97-AF65-F5344CB8AC3E}">
        <p14:creationId xmlns:p14="http://schemas.microsoft.com/office/powerpoint/2010/main" val="799692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524315"/>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a:t>
            </a:r>
            <a:r>
              <a:rPr lang="en-US" sz="2400" b="1" dirty="0">
                <a:solidFill>
                  <a:srgbClr val="FFFF00"/>
                </a:solidFill>
                <a:latin typeface="+mj-lt"/>
              </a:rPr>
              <a:t> The REVELATION of Jesus Christ, </a:t>
            </a:r>
            <a:r>
              <a:rPr lang="en-US" sz="2400" b="1" dirty="0">
                <a:solidFill>
                  <a:schemeClr val="bg1"/>
                </a:solidFill>
                <a:latin typeface="+mj-lt"/>
              </a:rPr>
              <a:t>which God gave Him to show His servants—things which must shortly take place. And He sent and signified it by His angel to His servant John, </a:t>
            </a:r>
          </a:p>
          <a:p>
            <a:pPr algn="just"/>
            <a:r>
              <a:rPr lang="en-US" sz="2400" b="1" dirty="0">
                <a:solidFill>
                  <a:schemeClr val="bg1"/>
                </a:solidFill>
                <a:latin typeface="+mj-lt"/>
              </a:rPr>
              <a:t>  2  who bore witness to the word of God, and to the testimony of Jesus Christ, to all things that he saw. </a:t>
            </a:r>
          </a:p>
          <a:p>
            <a:pPr algn="just"/>
            <a:r>
              <a:rPr lang="en-US" sz="2400" b="1" dirty="0">
                <a:solidFill>
                  <a:schemeClr val="bg1"/>
                </a:solidFill>
                <a:latin typeface="+mj-lt"/>
              </a:rPr>
              <a:t>  3  Blessed is he who reads and those who hear the words of this prophecy, and keep those things which are written in it; for the time is near</a:t>
            </a:r>
            <a:r>
              <a:rPr lang="en-US" sz="2400" dirty="0">
                <a:solidFill>
                  <a:srgbClr val="FFFF00"/>
                </a:solidFill>
                <a:latin typeface="+mj-lt"/>
              </a:rPr>
              <a:t>.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523220"/>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It is a REVELATION</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25760"/>
            <a:ext cx="11383108" cy="769441"/>
          </a:xfrm>
          <a:prstGeom prst="rect">
            <a:avLst/>
          </a:prstGeom>
          <a:noFill/>
        </p:spPr>
        <p:txBody>
          <a:bodyPr wrap="square" rtlCol="0">
            <a:spAutoFit/>
          </a:bodyPr>
          <a:lstStyle/>
          <a:p>
            <a:pPr algn="ctr"/>
            <a:r>
              <a:rPr lang="en-US" sz="4400" b="1" dirty="0">
                <a:latin typeface="+mj-lt"/>
              </a:rPr>
              <a:t>Four Keys to Understand the Book</a:t>
            </a:r>
          </a:p>
        </p:txBody>
      </p:sp>
    </p:spTree>
    <p:extLst>
      <p:ext uri="{BB962C8B-B14F-4D97-AF65-F5344CB8AC3E}">
        <p14:creationId xmlns:p14="http://schemas.microsoft.com/office/powerpoint/2010/main" val="29715266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a:t>
            </a:r>
            <a:r>
              <a:rPr lang="en-US" sz="3200" b="1" dirty="0">
                <a:solidFill>
                  <a:srgbClr val="FFFF00"/>
                </a:solidFill>
                <a:latin typeface="+mj-lt"/>
              </a:rPr>
              <a:t>p</a:t>
            </a:r>
            <a:r>
              <a:rPr lang="en-US" sz="3200" b="1" dirty="0">
                <a:latin typeface="+mj-lt"/>
              </a:rPr>
              <a:t>ter Six: The First Six Seals</a:t>
            </a:r>
          </a:p>
          <a:p>
            <a:pPr algn="ctr"/>
            <a:r>
              <a:rPr lang="en-US" sz="2600" b="1" dirty="0">
                <a:latin typeface="+mj-lt"/>
              </a:rPr>
              <a:t>The Sixth Seal—Great Day of His Wrath</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12  I looked when He opened </a:t>
            </a:r>
            <a:r>
              <a:rPr lang="en-US" sz="2100" b="1" dirty="0">
                <a:solidFill>
                  <a:srgbClr val="FFFF00"/>
                </a:solidFill>
                <a:latin typeface="+mj-lt"/>
              </a:rPr>
              <a:t>the sixth seal</a:t>
            </a:r>
            <a:r>
              <a:rPr lang="en-US" sz="2100" b="1" dirty="0">
                <a:solidFill>
                  <a:schemeClr val="bg1"/>
                </a:solidFill>
                <a:latin typeface="+mj-lt"/>
              </a:rPr>
              <a:t>, and behold, there was a </a:t>
            </a:r>
            <a:r>
              <a:rPr lang="en-US" sz="2100" b="1" dirty="0">
                <a:solidFill>
                  <a:srgbClr val="FFFF00"/>
                </a:solidFill>
                <a:latin typeface="+mj-lt"/>
              </a:rPr>
              <a:t>great earthquake</a:t>
            </a:r>
            <a:r>
              <a:rPr lang="en-US" sz="2100" b="1" dirty="0">
                <a:solidFill>
                  <a:schemeClr val="bg1"/>
                </a:solidFill>
                <a:latin typeface="+mj-lt"/>
              </a:rPr>
              <a:t>; and the </a:t>
            </a:r>
            <a:r>
              <a:rPr lang="en-US" sz="2100" b="1" dirty="0">
                <a:solidFill>
                  <a:srgbClr val="FFFF00"/>
                </a:solidFill>
                <a:latin typeface="+mj-lt"/>
              </a:rPr>
              <a:t>sun</a:t>
            </a:r>
            <a:r>
              <a:rPr lang="en-US" sz="2100" b="1" dirty="0">
                <a:solidFill>
                  <a:schemeClr val="bg1"/>
                </a:solidFill>
                <a:latin typeface="+mj-lt"/>
              </a:rPr>
              <a:t> became black as sackcloth of hair, and the </a:t>
            </a:r>
            <a:r>
              <a:rPr lang="en-US" sz="2100" b="1" dirty="0">
                <a:solidFill>
                  <a:srgbClr val="FFFF00"/>
                </a:solidFill>
                <a:latin typeface="+mj-lt"/>
              </a:rPr>
              <a:t>moon </a:t>
            </a:r>
            <a:r>
              <a:rPr lang="en-US" sz="2100" b="1" dirty="0">
                <a:solidFill>
                  <a:schemeClr val="bg1"/>
                </a:solidFill>
                <a:latin typeface="+mj-lt"/>
              </a:rPr>
              <a:t>became like blood. </a:t>
            </a:r>
          </a:p>
          <a:p>
            <a:pPr algn="just"/>
            <a:r>
              <a:rPr lang="en-US" sz="2100" b="1" dirty="0">
                <a:solidFill>
                  <a:schemeClr val="bg1"/>
                </a:solidFill>
                <a:latin typeface="+mj-lt"/>
              </a:rPr>
              <a:t>  13  And the </a:t>
            </a:r>
            <a:r>
              <a:rPr lang="en-US" sz="2100" b="1" dirty="0">
                <a:solidFill>
                  <a:srgbClr val="FFFF00"/>
                </a:solidFill>
                <a:latin typeface="+mj-lt"/>
              </a:rPr>
              <a:t>stars of heaven </a:t>
            </a:r>
            <a:r>
              <a:rPr lang="en-US" sz="2100" b="1" dirty="0">
                <a:solidFill>
                  <a:schemeClr val="bg1"/>
                </a:solidFill>
                <a:latin typeface="+mj-lt"/>
              </a:rPr>
              <a:t>fell to the earth, as a fig tree drops its late figs when it is shaken by a mighty wind. </a:t>
            </a:r>
          </a:p>
          <a:p>
            <a:pPr algn="just"/>
            <a:r>
              <a:rPr lang="en-US" sz="2100" b="1" dirty="0">
                <a:solidFill>
                  <a:schemeClr val="bg1"/>
                </a:solidFill>
                <a:latin typeface="+mj-lt"/>
              </a:rPr>
              <a:t>  14  Then the </a:t>
            </a:r>
            <a:r>
              <a:rPr lang="en-US" sz="2100" b="1" dirty="0">
                <a:solidFill>
                  <a:srgbClr val="FFFF00"/>
                </a:solidFill>
                <a:latin typeface="+mj-lt"/>
              </a:rPr>
              <a:t>sky receded as a scroll </a:t>
            </a:r>
            <a:r>
              <a:rPr lang="en-US" sz="2100" b="1" dirty="0">
                <a:solidFill>
                  <a:schemeClr val="bg1"/>
                </a:solidFill>
                <a:latin typeface="+mj-lt"/>
              </a:rPr>
              <a:t>when it is rolled up, and every </a:t>
            </a:r>
            <a:r>
              <a:rPr lang="en-US" sz="2100" b="1" dirty="0">
                <a:solidFill>
                  <a:srgbClr val="FFFF00"/>
                </a:solidFill>
                <a:latin typeface="+mj-lt"/>
              </a:rPr>
              <a:t>mountain and island </a:t>
            </a:r>
            <a:r>
              <a:rPr lang="en-US" sz="2100" b="1" dirty="0">
                <a:solidFill>
                  <a:schemeClr val="bg1"/>
                </a:solidFill>
                <a:latin typeface="+mj-lt"/>
              </a:rPr>
              <a:t>was moved out of its place. </a:t>
            </a:r>
          </a:p>
          <a:p>
            <a:pPr algn="just"/>
            <a:r>
              <a:rPr lang="en-US" sz="2100" b="1" dirty="0">
                <a:solidFill>
                  <a:schemeClr val="bg1"/>
                </a:solidFill>
                <a:latin typeface="+mj-lt"/>
              </a:rPr>
              <a:t>  15  And the</a:t>
            </a:r>
            <a:r>
              <a:rPr lang="en-US" sz="2100" b="1" dirty="0">
                <a:solidFill>
                  <a:srgbClr val="FFFF00"/>
                </a:solidFill>
                <a:latin typeface="+mj-lt"/>
              </a:rPr>
              <a:t> kings </a:t>
            </a:r>
            <a:r>
              <a:rPr lang="en-US" sz="2100" b="1" dirty="0">
                <a:solidFill>
                  <a:schemeClr val="bg1"/>
                </a:solidFill>
                <a:latin typeface="+mj-lt"/>
              </a:rPr>
              <a:t>of the earth, the </a:t>
            </a:r>
            <a:r>
              <a:rPr lang="en-US" sz="2100" b="1" dirty="0">
                <a:solidFill>
                  <a:srgbClr val="FFFF00"/>
                </a:solidFill>
                <a:latin typeface="+mj-lt"/>
              </a:rPr>
              <a:t>great men</a:t>
            </a:r>
            <a:r>
              <a:rPr lang="en-US" sz="2100" b="1" dirty="0">
                <a:solidFill>
                  <a:schemeClr val="bg1"/>
                </a:solidFill>
                <a:latin typeface="+mj-lt"/>
              </a:rPr>
              <a:t>, the </a:t>
            </a:r>
            <a:r>
              <a:rPr lang="en-US" sz="2100" b="1" dirty="0">
                <a:solidFill>
                  <a:srgbClr val="FFFF00"/>
                </a:solidFill>
                <a:latin typeface="+mj-lt"/>
              </a:rPr>
              <a:t>rich men</a:t>
            </a:r>
            <a:r>
              <a:rPr lang="en-US" sz="2100" b="1" dirty="0">
                <a:solidFill>
                  <a:schemeClr val="bg1"/>
                </a:solidFill>
                <a:latin typeface="+mj-lt"/>
              </a:rPr>
              <a:t>, the </a:t>
            </a:r>
            <a:r>
              <a:rPr lang="en-US" sz="2100" b="1" dirty="0">
                <a:solidFill>
                  <a:srgbClr val="FFFF00"/>
                </a:solidFill>
                <a:latin typeface="+mj-lt"/>
              </a:rPr>
              <a:t>commanders</a:t>
            </a:r>
            <a:r>
              <a:rPr lang="en-US" sz="2100" b="1" dirty="0">
                <a:solidFill>
                  <a:schemeClr val="bg1"/>
                </a:solidFill>
                <a:latin typeface="+mj-lt"/>
              </a:rPr>
              <a:t>, the </a:t>
            </a:r>
            <a:r>
              <a:rPr lang="en-US" sz="2100" b="1" dirty="0">
                <a:solidFill>
                  <a:srgbClr val="FFFF00"/>
                </a:solidFill>
                <a:latin typeface="+mj-lt"/>
              </a:rPr>
              <a:t>mighty men</a:t>
            </a:r>
            <a:r>
              <a:rPr lang="en-US" sz="2100" b="1" dirty="0">
                <a:solidFill>
                  <a:schemeClr val="bg1"/>
                </a:solidFill>
                <a:latin typeface="+mj-lt"/>
              </a:rPr>
              <a:t>, </a:t>
            </a:r>
            <a:r>
              <a:rPr lang="en-US" sz="2100" b="1" dirty="0">
                <a:solidFill>
                  <a:srgbClr val="FFFF00"/>
                </a:solidFill>
                <a:latin typeface="+mj-lt"/>
              </a:rPr>
              <a:t>every slave</a:t>
            </a:r>
            <a:r>
              <a:rPr lang="en-US" sz="2100" b="1" dirty="0">
                <a:solidFill>
                  <a:schemeClr val="bg1"/>
                </a:solidFill>
                <a:latin typeface="+mj-lt"/>
              </a:rPr>
              <a:t> and </a:t>
            </a:r>
            <a:r>
              <a:rPr lang="en-US" sz="2100" b="1" dirty="0">
                <a:solidFill>
                  <a:srgbClr val="FFFF00"/>
                </a:solidFill>
                <a:latin typeface="+mj-lt"/>
              </a:rPr>
              <a:t>every free man</a:t>
            </a:r>
            <a:r>
              <a:rPr lang="en-US" sz="2100" b="1" dirty="0">
                <a:solidFill>
                  <a:schemeClr val="bg1"/>
                </a:solidFill>
                <a:latin typeface="+mj-lt"/>
              </a:rPr>
              <a:t>, </a:t>
            </a:r>
            <a:r>
              <a:rPr lang="en-US" sz="2100" b="1" dirty="0">
                <a:solidFill>
                  <a:srgbClr val="FFFF00"/>
                </a:solidFill>
                <a:latin typeface="+mj-lt"/>
              </a:rPr>
              <a:t>hid themselves </a:t>
            </a:r>
            <a:r>
              <a:rPr lang="en-US" sz="2100" b="1" dirty="0">
                <a:solidFill>
                  <a:schemeClr val="bg1"/>
                </a:solidFill>
                <a:latin typeface="+mj-lt"/>
              </a:rPr>
              <a:t>in the caves and in the rocks of the mountains, </a:t>
            </a:r>
          </a:p>
          <a:p>
            <a:pPr algn="just"/>
            <a:r>
              <a:rPr lang="en-US" sz="2100" b="1" dirty="0">
                <a:solidFill>
                  <a:schemeClr val="bg1"/>
                </a:solidFill>
                <a:latin typeface="+mj-lt"/>
              </a:rPr>
              <a:t>  16  and said to the mountains and rocks, "</a:t>
            </a:r>
            <a:r>
              <a:rPr lang="en-US" sz="2100" b="1" dirty="0">
                <a:solidFill>
                  <a:srgbClr val="FFFF00"/>
                </a:solidFill>
                <a:latin typeface="+mj-lt"/>
              </a:rPr>
              <a:t>Fall on us</a:t>
            </a:r>
            <a:r>
              <a:rPr lang="en-US" sz="2100" b="1" dirty="0">
                <a:solidFill>
                  <a:schemeClr val="bg1"/>
                </a:solidFill>
                <a:latin typeface="+mj-lt"/>
              </a:rPr>
              <a:t> and hide us from the face of Him who sits on </a:t>
            </a:r>
            <a:r>
              <a:rPr lang="en-US" sz="2100" b="1" dirty="0">
                <a:solidFill>
                  <a:srgbClr val="FFFF00"/>
                </a:solidFill>
                <a:latin typeface="+mj-lt"/>
              </a:rPr>
              <a:t>the throne </a:t>
            </a:r>
            <a:r>
              <a:rPr lang="en-US" sz="2100" b="1" dirty="0">
                <a:solidFill>
                  <a:schemeClr val="bg1"/>
                </a:solidFill>
                <a:latin typeface="+mj-lt"/>
              </a:rPr>
              <a:t>and </a:t>
            </a:r>
            <a:r>
              <a:rPr lang="en-US" sz="2100" b="1" dirty="0">
                <a:solidFill>
                  <a:srgbClr val="FFFF00"/>
                </a:solidFill>
                <a:latin typeface="+mj-lt"/>
              </a:rPr>
              <a:t>from the wrath of the Lamb</a:t>
            </a:r>
            <a:r>
              <a:rPr lang="en-US" sz="2100" b="1" dirty="0">
                <a:solidFill>
                  <a:schemeClr val="bg1"/>
                </a:solidFill>
                <a:latin typeface="+mj-lt"/>
              </a:rPr>
              <a:t>! </a:t>
            </a:r>
          </a:p>
          <a:p>
            <a:pPr algn="just"/>
            <a:r>
              <a:rPr lang="en-US" sz="2100" b="1" dirty="0">
                <a:solidFill>
                  <a:schemeClr val="bg1"/>
                </a:solidFill>
                <a:latin typeface="+mj-lt"/>
              </a:rPr>
              <a:t>  17  For the </a:t>
            </a:r>
            <a:r>
              <a:rPr lang="en-US" sz="2100" b="1" dirty="0">
                <a:solidFill>
                  <a:srgbClr val="FFFF00"/>
                </a:solidFill>
                <a:latin typeface="+mj-lt"/>
              </a:rPr>
              <a:t>great day of His wrath has come</a:t>
            </a:r>
            <a:r>
              <a:rPr lang="en-US" sz="2100" b="1" dirty="0">
                <a:solidFill>
                  <a:schemeClr val="bg1"/>
                </a:solidFill>
                <a:latin typeface="+mj-lt"/>
              </a:rPr>
              <a:t>, and </a:t>
            </a:r>
            <a:r>
              <a:rPr lang="en-US" sz="2100" b="1" dirty="0">
                <a:solidFill>
                  <a:srgbClr val="FFFF00"/>
                </a:solidFill>
                <a:latin typeface="+mj-lt"/>
              </a:rPr>
              <a:t>who is able to stand</a:t>
            </a:r>
            <a:r>
              <a:rPr lang="en-US" sz="2100" b="1" dirty="0">
                <a:solidFill>
                  <a:schemeClr val="bg1"/>
                </a:solidFill>
                <a:latin typeface="+mj-lt"/>
              </a:rPr>
              <a:t>?"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4832092"/>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Earthquake, sun darkened, moon like blood, stars fell to earth, sky opened as scroll</a:t>
            </a:r>
          </a:p>
          <a:p>
            <a:pPr marL="342900" indent="-342900">
              <a:buFont typeface="Arial" panose="020B0604020202020204" pitchFamily="34" charset="0"/>
              <a:buChar char="•"/>
              <a:tabLst>
                <a:tab pos="2286000" algn="l"/>
              </a:tabLst>
            </a:pPr>
            <a:r>
              <a:rPr lang="en-US" sz="2200" b="1" dirty="0">
                <a:latin typeface="+mj-lt"/>
              </a:rPr>
              <a:t>Every mountain &amp; island moved out of place</a:t>
            </a:r>
          </a:p>
          <a:p>
            <a:pPr marL="342900" indent="-342900">
              <a:buFont typeface="Arial" panose="020B0604020202020204" pitchFamily="34" charset="0"/>
              <a:buChar char="•"/>
              <a:tabLst>
                <a:tab pos="2286000" algn="l"/>
              </a:tabLst>
            </a:pPr>
            <a:r>
              <a:rPr lang="en-US" sz="2200" b="1" dirty="0">
                <a:latin typeface="+mj-lt"/>
              </a:rPr>
              <a:t>Seven groups hid themselves</a:t>
            </a:r>
          </a:p>
          <a:p>
            <a:pPr marL="342900" indent="-342900">
              <a:buFont typeface="Arial" panose="020B0604020202020204" pitchFamily="34" charset="0"/>
              <a:buChar char="•"/>
              <a:tabLst>
                <a:tab pos="2286000" algn="l"/>
              </a:tabLst>
            </a:pPr>
            <a:r>
              <a:rPr lang="en-US" sz="2200" b="1" dirty="0">
                <a:latin typeface="+mj-lt"/>
              </a:rPr>
              <a:t>From the wrath of One on the throne &amp; Lamb</a:t>
            </a:r>
          </a:p>
          <a:p>
            <a:pPr marL="342900" indent="-342900">
              <a:buFont typeface="Arial" panose="020B0604020202020204" pitchFamily="34" charset="0"/>
              <a:buChar char="•"/>
              <a:tabLst>
                <a:tab pos="2286000" algn="l"/>
              </a:tabLst>
            </a:pPr>
            <a:r>
              <a:rPr lang="en-US" sz="2200" b="1" dirty="0">
                <a:latin typeface="+mj-lt"/>
              </a:rPr>
              <a:t>Hiding, praying to mountains to fall on them</a:t>
            </a:r>
          </a:p>
          <a:p>
            <a:pPr marL="342900" indent="-342900">
              <a:buFont typeface="Arial" panose="020B0604020202020204" pitchFamily="34" charset="0"/>
              <a:buChar char="•"/>
              <a:tabLst>
                <a:tab pos="2286000" algn="l"/>
              </a:tabLst>
            </a:pPr>
            <a:r>
              <a:rPr lang="en-US" sz="2200" b="1" dirty="0">
                <a:latin typeface="+mj-lt"/>
              </a:rPr>
              <a:t>The great day of His wrath has come</a:t>
            </a:r>
          </a:p>
          <a:p>
            <a:pPr marL="342900" indent="-342900">
              <a:buFont typeface="Arial" panose="020B0604020202020204" pitchFamily="34" charset="0"/>
              <a:buChar char="•"/>
              <a:tabLst>
                <a:tab pos="2286000" algn="l"/>
              </a:tabLst>
            </a:pPr>
            <a:endParaRPr lang="en-US" sz="2200" b="1" dirty="0">
              <a:latin typeface="+mj-lt"/>
            </a:endParaRPr>
          </a:p>
          <a:p>
            <a:pPr marL="342900" indent="-342900">
              <a:buFont typeface="Arial" panose="020B0604020202020204" pitchFamily="34" charset="0"/>
              <a:buChar char="•"/>
              <a:tabLst>
                <a:tab pos="2286000" algn="l"/>
              </a:tabLst>
            </a:pPr>
            <a:r>
              <a:rPr lang="en-US" sz="2200" b="1" dirty="0">
                <a:latin typeface="+mj-lt"/>
              </a:rPr>
              <a:t>The little time has passed</a:t>
            </a:r>
          </a:p>
          <a:p>
            <a:pPr marL="342900" indent="-342900">
              <a:buFont typeface="Arial" panose="020B0604020202020204" pitchFamily="34" charset="0"/>
              <a:buChar char="•"/>
              <a:tabLst>
                <a:tab pos="2286000" algn="l"/>
              </a:tabLst>
            </a:pPr>
            <a:r>
              <a:rPr lang="en-US" sz="2200" b="1" dirty="0">
                <a:latin typeface="+mj-lt"/>
              </a:rPr>
              <a:t>He is answering the prayer of martyred souls</a:t>
            </a:r>
          </a:p>
          <a:p>
            <a:pPr marL="342900" indent="-342900">
              <a:buFont typeface="Arial" panose="020B0604020202020204" pitchFamily="34" charset="0"/>
              <a:buChar char="•"/>
              <a:tabLst>
                <a:tab pos="2286000" algn="l"/>
              </a:tabLst>
            </a:pPr>
            <a:r>
              <a:rPr lang="en-US" sz="2200" b="1" dirty="0">
                <a:latin typeface="+mj-lt"/>
              </a:rPr>
              <a:t>It happened in first century—Luke 23:30**</a:t>
            </a:r>
          </a:p>
          <a:p>
            <a:pPr marL="342900" indent="-342900">
              <a:buFont typeface="Arial" panose="020B0604020202020204" pitchFamily="34" charset="0"/>
              <a:buChar char="•"/>
              <a:tabLst>
                <a:tab pos="2286000" algn="l"/>
              </a:tabLst>
            </a:pPr>
            <a:r>
              <a:rPr lang="en-US" sz="2200" b="1" dirty="0">
                <a:latin typeface="+mj-lt"/>
              </a:rPr>
              <a:t>It was a day of vengeance of God—Luke 21:22</a:t>
            </a:r>
          </a:p>
          <a:p>
            <a:pPr marL="342900" indent="-342900">
              <a:buFont typeface="Arial" panose="020B0604020202020204" pitchFamily="34" charset="0"/>
              <a:buChar char="•"/>
              <a:tabLst>
                <a:tab pos="2286000" algn="l"/>
              </a:tabLst>
            </a:pPr>
            <a:r>
              <a:rPr lang="en-US" sz="2200" b="1" dirty="0">
                <a:latin typeface="+mj-lt"/>
              </a:rPr>
              <a:t>The vital question: Who will be able to stand?</a:t>
            </a:r>
          </a:p>
          <a:p>
            <a:pPr marL="342900" indent="-342900">
              <a:buFont typeface="Arial" panose="020B0604020202020204" pitchFamily="34" charset="0"/>
              <a:buChar char="•"/>
              <a:tabLst>
                <a:tab pos="2286000" algn="l"/>
              </a:tabLst>
            </a:pPr>
            <a:r>
              <a:rPr lang="en-US" sz="2400" b="1" dirty="0">
                <a:latin typeface="+mj-lt"/>
              </a:rPr>
              <a:t>The answer to who?  Read next chapter!</a:t>
            </a:r>
          </a:p>
        </p:txBody>
      </p:sp>
    </p:spTree>
    <p:extLst>
      <p:ext uri="{BB962C8B-B14F-4D97-AF65-F5344CB8AC3E}">
        <p14:creationId xmlns:p14="http://schemas.microsoft.com/office/powerpoint/2010/main" val="2677795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524315"/>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a:t>
            </a:r>
            <a:r>
              <a:rPr lang="en-US" sz="2400" b="1" dirty="0">
                <a:solidFill>
                  <a:srgbClr val="FFFF00"/>
                </a:solidFill>
                <a:latin typeface="+mj-lt"/>
              </a:rPr>
              <a:t>to show HIS SERVANTS</a:t>
            </a:r>
            <a:r>
              <a:rPr lang="en-US" sz="2400" b="1" dirty="0">
                <a:solidFill>
                  <a:schemeClr val="bg1"/>
                </a:solidFill>
                <a:latin typeface="+mj-lt"/>
              </a:rPr>
              <a:t>—things which must shortly take place. And He sent and signified it by His angel to His servant John, </a:t>
            </a:r>
          </a:p>
          <a:p>
            <a:pPr algn="just"/>
            <a:r>
              <a:rPr lang="en-US" sz="2400" b="1" dirty="0">
                <a:solidFill>
                  <a:schemeClr val="bg1"/>
                </a:solidFill>
                <a:latin typeface="+mj-lt"/>
              </a:rPr>
              <a:t>  2  who bore witness to the word of God, and to the testimony of Jesus Christ, to all things that he saw. </a:t>
            </a:r>
          </a:p>
          <a:p>
            <a:pPr algn="just"/>
            <a:r>
              <a:rPr lang="en-US" sz="2400" b="1" dirty="0">
                <a:solidFill>
                  <a:schemeClr val="bg1"/>
                </a:solidFill>
                <a:latin typeface="+mj-lt"/>
              </a:rPr>
              <a:t>  3  Blessed is he who reads and those who hear the words of this prophecy, and keep those things which are written in it; for the time is near</a:t>
            </a:r>
            <a:r>
              <a:rPr lang="en-US" sz="2400" dirty="0">
                <a:solidFill>
                  <a:srgbClr val="FFFF00"/>
                </a:solidFill>
                <a:latin typeface="+mj-lt"/>
              </a:rPr>
              <a:t>.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1615827"/>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It is a revelation </a:t>
            </a:r>
          </a:p>
          <a:p>
            <a:pPr marL="339725" indent="-339725">
              <a:spcAft>
                <a:spcPts val="1800"/>
              </a:spcAft>
              <a:buFont typeface="Arial" panose="020B0604020202020204" pitchFamily="34" charset="0"/>
              <a:buChar char="•"/>
            </a:pPr>
            <a:r>
              <a:rPr lang="en-US" sz="2800" b="1" dirty="0">
                <a:latin typeface="+mj-lt"/>
              </a:rPr>
              <a:t>It is a revelation TO SEVEN CHURCHES IN ASIA </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Four Keys to Understand the Book</a:t>
            </a:r>
          </a:p>
        </p:txBody>
      </p:sp>
    </p:spTree>
    <p:extLst>
      <p:ext uri="{BB962C8B-B14F-4D97-AF65-F5344CB8AC3E}">
        <p14:creationId xmlns:p14="http://schemas.microsoft.com/office/powerpoint/2010/main" val="1626974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524315"/>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servants—things which must shortly take place, And </a:t>
            </a:r>
            <a:r>
              <a:rPr lang="en-US" sz="2400" b="1" dirty="0">
                <a:solidFill>
                  <a:srgbClr val="FFFF00"/>
                </a:solidFill>
                <a:latin typeface="+mj-lt"/>
              </a:rPr>
              <a:t>He sent and SIGN-I-FIED it by His angel to His servant John</a:t>
            </a:r>
            <a:r>
              <a:rPr lang="en-US" sz="2400" b="1" dirty="0">
                <a:solidFill>
                  <a:schemeClr val="bg1"/>
                </a:solidFill>
                <a:latin typeface="+mj-lt"/>
              </a:rPr>
              <a:t>, </a:t>
            </a:r>
          </a:p>
          <a:p>
            <a:pPr algn="just"/>
            <a:r>
              <a:rPr lang="en-US" sz="2400" b="1" dirty="0">
                <a:solidFill>
                  <a:schemeClr val="bg1"/>
                </a:solidFill>
                <a:latin typeface="+mj-lt"/>
              </a:rPr>
              <a:t>  2  who bore witness to the word of God, and to the testimony of Jesus Christ, to all things that he saw. </a:t>
            </a:r>
          </a:p>
          <a:p>
            <a:pPr algn="just"/>
            <a:r>
              <a:rPr lang="en-US" sz="2400" b="1" dirty="0">
                <a:solidFill>
                  <a:schemeClr val="bg1"/>
                </a:solidFill>
                <a:latin typeface="+mj-lt"/>
              </a:rPr>
              <a:t>  3  Blessed is he who reads and those who hear the words of this prophecy, and keep those things which are written in it; FOR THE TIME IS NEAR</a:t>
            </a:r>
            <a:r>
              <a:rPr lang="en-US" sz="2400" dirty="0">
                <a:solidFill>
                  <a:schemeClr val="bg1"/>
                </a:solidFill>
                <a:latin typeface="+mj-lt"/>
              </a:rPr>
              <a:t>.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2708434"/>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It is a revelation </a:t>
            </a:r>
          </a:p>
          <a:p>
            <a:pPr marL="339725" indent="-339725">
              <a:spcAft>
                <a:spcPts val="1800"/>
              </a:spcAft>
              <a:buFont typeface="Arial" panose="020B0604020202020204" pitchFamily="34" charset="0"/>
              <a:buChar char="•"/>
            </a:pPr>
            <a:r>
              <a:rPr lang="en-US" sz="2800" b="1" dirty="0">
                <a:latin typeface="+mj-lt"/>
              </a:rPr>
              <a:t>It is a revelation to seven churches in Asia </a:t>
            </a:r>
          </a:p>
          <a:p>
            <a:pPr marL="339725" indent="-339725">
              <a:spcAft>
                <a:spcPts val="1800"/>
              </a:spcAft>
              <a:buFont typeface="Arial" panose="020B0604020202020204" pitchFamily="34" charset="0"/>
              <a:buChar char="•"/>
            </a:pPr>
            <a:r>
              <a:rPr lang="en-US" sz="2800" b="1" dirty="0">
                <a:latin typeface="+mj-lt"/>
              </a:rPr>
              <a:t>It is a revelation to seven churches in Asia in signs</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Four Keys to Understand the Book</a:t>
            </a:r>
          </a:p>
        </p:txBody>
      </p:sp>
    </p:spTree>
    <p:extLst>
      <p:ext uri="{BB962C8B-B14F-4D97-AF65-F5344CB8AC3E}">
        <p14:creationId xmlns:p14="http://schemas.microsoft.com/office/powerpoint/2010/main" val="4057823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6307015" y="1352183"/>
            <a:ext cx="5451232" cy="4524315"/>
          </a:xfrm>
          <a:prstGeom prst="rect">
            <a:avLst/>
          </a:prstGeom>
          <a:solidFill>
            <a:srgbClr val="04070C"/>
          </a:solidFill>
          <a:ln w="76200">
            <a:solidFill>
              <a:srgbClr val="0000CC"/>
            </a:solidFill>
          </a:ln>
        </p:spPr>
        <p:txBody>
          <a:bodyPr wrap="square" rtlCol="0">
            <a:spAutoFit/>
          </a:bodyPr>
          <a:lstStyle/>
          <a:p>
            <a:pPr algn="just"/>
            <a:r>
              <a:rPr lang="en-US" sz="2400" b="1" dirty="0">
                <a:solidFill>
                  <a:schemeClr val="bg1"/>
                </a:solidFill>
                <a:latin typeface="+mj-lt"/>
              </a:rPr>
              <a:t>  1  The Revelation of Jesus Christ, which God gave Him to show His servants—things which </a:t>
            </a:r>
            <a:r>
              <a:rPr lang="en-US" sz="2400" b="1" dirty="0">
                <a:solidFill>
                  <a:srgbClr val="FFFF00"/>
                </a:solidFill>
                <a:latin typeface="+mj-lt"/>
              </a:rPr>
              <a:t>MUST SHORTLY TAKE PLACE</a:t>
            </a:r>
            <a:r>
              <a:rPr lang="en-US" sz="2400" b="1" dirty="0">
                <a:solidFill>
                  <a:schemeClr val="bg1"/>
                </a:solidFill>
                <a:latin typeface="+mj-lt"/>
              </a:rPr>
              <a:t>. And He sent and signified it by His angel to His servant John, </a:t>
            </a:r>
          </a:p>
          <a:p>
            <a:pPr algn="just"/>
            <a:r>
              <a:rPr lang="en-US" sz="2400" b="1" dirty="0">
                <a:solidFill>
                  <a:schemeClr val="bg1"/>
                </a:solidFill>
                <a:latin typeface="+mj-lt"/>
              </a:rPr>
              <a:t>  2  who bore witness to the word of God, and to the testimony of Jesus Christ, to all things that he saw. </a:t>
            </a:r>
          </a:p>
          <a:p>
            <a:pPr algn="just"/>
            <a:r>
              <a:rPr lang="en-US" sz="2400" b="1" dirty="0">
                <a:solidFill>
                  <a:schemeClr val="bg1"/>
                </a:solidFill>
                <a:latin typeface="+mj-lt"/>
              </a:rPr>
              <a:t>  3  Blessed is he who reads and those who hear the words of this prophecy, and keep those things which are written in it; </a:t>
            </a:r>
            <a:r>
              <a:rPr lang="en-US" sz="2400" b="1" dirty="0">
                <a:solidFill>
                  <a:srgbClr val="FFFF00"/>
                </a:solidFill>
                <a:latin typeface="+mj-lt"/>
              </a:rPr>
              <a:t>FOR THE TIME IS NEAR</a:t>
            </a:r>
            <a:r>
              <a:rPr lang="en-US" sz="2400" dirty="0">
                <a:solidFill>
                  <a:srgbClr val="FFFF00"/>
                </a:solidFill>
                <a:latin typeface="+mj-lt"/>
              </a:rPr>
              <a:t>. </a:t>
            </a:r>
          </a:p>
        </p:txBody>
      </p:sp>
      <p:sp>
        <p:nvSpPr>
          <p:cNvPr id="4" name="TextBox 3">
            <a:extLst>
              <a:ext uri="{FF2B5EF4-FFF2-40B4-BE49-F238E27FC236}">
                <a16:creationId xmlns:a16="http://schemas.microsoft.com/office/drawing/2014/main" id="{8A9A8B68-64BE-42D5-83F3-1469D4940189}"/>
              </a:ext>
            </a:extLst>
          </p:cNvPr>
          <p:cNvSpPr txBox="1"/>
          <p:nvPr/>
        </p:nvSpPr>
        <p:spPr>
          <a:xfrm>
            <a:off x="515816" y="1477109"/>
            <a:ext cx="5662246" cy="4231928"/>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It is a revelation </a:t>
            </a:r>
          </a:p>
          <a:p>
            <a:pPr marL="339725" indent="-339725">
              <a:spcAft>
                <a:spcPts val="1800"/>
              </a:spcAft>
              <a:buFont typeface="Arial" panose="020B0604020202020204" pitchFamily="34" charset="0"/>
              <a:buChar char="•"/>
            </a:pPr>
            <a:r>
              <a:rPr lang="en-US" sz="2800" b="1" dirty="0">
                <a:latin typeface="+mj-lt"/>
              </a:rPr>
              <a:t>It is a revelation to seven churches in Asia </a:t>
            </a:r>
          </a:p>
          <a:p>
            <a:pPr marL="339725" indent="-339725">
              <a:spcAft>
                <a:spcPts val="1800"/>
              </a:spcAft>
              <a:buFont typeface="Arial" panose="020B0604020202020204" pitchFamily="34" charset="0"/>
              <a:buChar char="•"/>
            </a:pPr>
            <a:r>
              <a:rPr lang="en-US" sz="2800" b="1" dirty="0">
                <a:latin typeface="+mj-lt"/>
              </a:rPr>
              <a:t>It is a revelation to seven churches in Asia in signs </a:t>
            </a:r>
          </a:p>
          <a:p>
            <a:pPr marL="339725" indent="-339725">
              <a:spcAft>
                <a:spcPts val="1800"/>
              </a:spcAft>
              <a:buFont typeface="Arial" panose="020B0604020202020204" pitchFamily="34" charset="0"/>
              <a:buChar char="•"/>
            </a:pPr>
            <a:r>
              <a:rPr lang="en-US" sz="2800" b="1" dirty="0">
                <a:latin typeface="+mj-lt"/>
              </a:rPr>
              <a:t>It is a revelation to seven churches in Asia in signs of THINGS WHICH MUST SHORTLY TAKE PLACE</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Four Keys to Understand the Book</a:t>
            </a:r>
          </a:p>
        </p:txBody>
      </p:sp>
    </p:spTree>
    <p:extLst>
      <p:ext uri="{BB962C8B-B14F-4D97-AF65-F5344CB8AC3E}">
        <p14:creationId xmlns:p14="http://schemas.microsoft.com/office/powerpoint/2010/main" val="371999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CHAPTER HEADINGS FOR THE BOOK</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3831818"/>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CHAPTER ONE—John sees Jesus on Patmos</a:t>
            </a:r>
          </a:p>
          <a:p>
            <a:pPr marL="339725" indent="-339725">
              <a:spcAft>
                <a:spcPts val="1800"/>
              </a:spcAft>
              <a:buFont typeface="Arial" panose="020B0604020202020204" pitchFamily="34" charset="0"/>
              <a:buChar char="•"/>
            </a:pPr>
            <a:r>
              <a:rPr lang="en-US" sz="2800" b="1" dirty="0">
                <a:latin typeface="+mj-lt"/>
              </a:rPr>
              <a:t>CHAPTERS TWO &amp; THREE—Letters to the Seven Churches in Asia</a:t>
            </a:r>
          </a:p>
          <a:p>
            <a:pPr marL="339725" indent="-339725">
              <a:spcAft>
                <a:spcPts val="1800"/>
              </a:spcAft>
              <a:buFont typeface="Arial" panose="020B0604020202020204" pitchFamily="34" charset="0"/>
              <a:buChar char="•"/>
            </a:pPr>
            <a:r>
              <a:rPr lang="en-US" sz="2800" b="1" dirty="0">
                <a:latin typeface="+mj-lt"/>
              </a:rPr>
              <a:t>CHAPTER FOUR—You believe in God . . .</a:t>
            </a:r>
          </a:p>
          <a:p>
            <a:pPr marL="339725" indent="-339725">
              <a:spcAft>
                <a:spcPts val="1800"/>
              </a:spcAft>
              <a:buFont typeface="Arial" panose="020B0604020202020204" pitchFamily="34" charset="0"/>
              <a:buChar char="•"/>
            </a:pPr>
            <a:r>
              <a:rPr lang="en-US" sz="2800" b="1" dirty="0">
                <a:latin typeface="+mj-lt"/>
              </a:rPr>
              <a:t>CHAPTER FIVE— . . . Believe also in Me</a:t>
            </a:r>
          </a:p>
          <a:p>
            <a:pPr marL="339725" indent="-339725">
              <a:spcAft>
                <a:spcPts val="1800"/>
              </a:spcAft>
              <a:buFont typeface="Arial" panose="020B0604020202020204" pitchFamily="34" charset="0"/>
              <a:buChar char="•"/>
            </a:pPr>
            <a:r>
              <a:rPr lang="en-US" sz="2800" b="1" dirty="0">
                <a:latin typeface="+mj-lt"/>
              </a:rPr>
              <a:t>CHAPTER SIX—The first six seals</a:t>
            </a:r>
          </a:p>
          <a:p>
            <a:pPr marL="339725" indent="-339725">
              <a:spcAft>
                <a:spcPts val="1800"/>
              </a:spcAft>
              <a:buFont typeface="Arial" panose="020B0604020202020204" pitchFamily="34" charset="0"/>
              <a:buChar char="•"/>
            </a:pPr>
            <a:endParaRPr lang="en-US" sz="2800" b="1" dirty="0">
              <a:latin typeface="+mj-lt"/>
            </a:endParaRPr>
          </a:p>
        </p:txBody>
      </p:sp>
    </p:spTree>
    <p:extLst>
      <p:ext uri="{BB962C8B-B14F-4D97-AF65-F5344CB8AC3E}">
        <p14:creationId xmlns:p14="http://schemas.microsoft.com/office/powerpoint/2010/main" val="3481916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75139" y="316524"/>
            <a:ext cx="11383108" cy="769441"/>
          </a:xfrm>
          <a:prstGeom prst="rect">
            <a:avLst/>
          </a:prstGeom>
          <a:noFill/>
        </p:spPr>
        <p:txBody>
          <a:bodyPr wrap="square" rtlCol="0">
            <a:spAutoFit/>
          </a:bodyPr>
          <a:lstStyle/>
          <a:p>
            <a:pPr algn="ctr"/>
            <a:r>
              <a:rPr lang="en-US" sz="4400" b="1" dirty="0">
                <a:latin typeface="+mj-lt"/>
              </a:rPr>
              <a:t>CHAPTER HEADINGS FOR THE BOOK</a:t>
            </a:r>
          </a:p>
        </p:txBody>
      </p:sp>
      <p:sp>
        <p:nvSpPr>
          <p:cNvPr id="4" name="TextBox 3">
            <a:extLst>
              <a:ext uri="{FF2B5EF4-FFF2-40B4-BE49-F238E27FC236}">
                <a16:creationId xmlns:a16="http://schemas.microsoft.com/office/drawing/2014/main" id="{58A4526D-1C06-4BB6-AF90-95E639F7C075}"/>
              </a:ext>
            </a:extLst>
          </p:cNvPr>
          <p:cNvSpPr txBox="1"/>
          <p:nvPr/>
        </p:nvSpPr>
        <p:spPr>
          <a:xfrm>
            <a:off x="515815" y="949571"/>
            <a:ext cx="11242431" cy="6509474"/>
          </a:xfrm>
          <a:prstGeom prst="rect">
            <a:avLst/>
          </a:prstGeom>
          <a:noFill/>
        </p:spPr>
        <p:txBody>
          <a:bodyPr wrap="square" rtlCol="0">
            <a:spAutoFit/>
          </a:bodyPr>
          <a:lstStyle/>
          <a:p>
            <a:pPr marL="339725" indent="-339725">
              <a:spcAft>
                <a:spcPts val="1800"/>
              </a:spcAft>
              <a:buFont typeface="Arial" panose="020B0604020202020204" pitchFamily="34" charset="0"/>
              <a:buChar char="•"/>
            </a:pPr>
            <a:r>
              <a:rPr lang="en-US" sz="2800" b="1" dirty="0">
                <a:latin typeface="+mj-lt"/>
              </a:rPr>
              <a:t>CHAPTER ONE—John sees Jesus on Patmos</a:t>
            </a:r>
          </a:p>
          <a:p>
            <a:pPr marL="339725" indent="-339725">
              <a:spcAft>
                <a:spcPts val="1800"/>
              </a:spcAft>
              <a:buFont typeface="Arial" panose="020B0604020202020204" pitchFamily="34" charset="0"/>
              <a:buChar char="•"/>
            </a:pPr>
            <a:r>
              <a:rPr lang="en-US" sz="2800" b="1" dirty="0">
                <a:latin typeface="+mj-lt"/>
              </a:rPr>
              <a:t>CHAPTERS TWO &amp; THREE—Letters to the Seven Churches in Asia</a:t>
            </a:r>
          </a:p>
          <a:p>
            <a:pPr marL="339725" indent="-339725">
              <a:spcAft>
                <a:spcPts val="1800"/>
              </a:spcAft>
              <a:buFont typeface="Arial" panose="020B0604020202020204" pitchFamily="34" charset="0"/>
              <a:buChar char="•"/>
            </a:pPr>
            <a:r>
              <a:rPr lang="en-US" sz="2800" b="1" dirty="0">
                <a:latin typeface="+mj-lt"/>
              </a:rPr>
              <a:t>CHAPTER FOUR—You believe in God . . .</a:t>
            </a:r>
          </a:p>
          <a:p>
            <a:pPr marL="339725" indent="-339725">
              <a:spcAft>
                <a:spcPts val="1800"/>
              </a:spcAft>
              <a:buFont typeface="Arial" panose="020B0604020202020204" pitchFamily="34" charset="0"/>
              <a:buChar char="•"/>
            </a:pPr>
            <a:r>
              <a:rPr lang="en-US" sz="2800" b="1" dirty="0">
                <a:latin typeface="+mj-lt"/>
              </a:rPr>
              <a:t>CHAPTER FIVE— . . . Believe also in Me</a:t>
            </a:r>
          </a:p>
          <a:p>
            <a:pPr marL="339725" indent="-339725">
              <a:spcAft>
                <a:spcPts val="1800"/>
              </a:spcAft>
              <a:buFont typeface="Arial" panose="020B0604020202020204" pitchFamily="34" charset="0"/>
              <a:buChar char="•"/>
            </a:pPr>
            <a:r>
              <a:rPr lang="en-US" sz="2800" b="1" dirty="0">
                <a:latin typeface="+mj-lt"/>
              </a:rPr>
              <a:t>CHAPTER SIX—The first six seals</a:t>
            </a:r>
          </a:p>
          <a:p>
            <a:pPr>
              <a:spcAft>
                <a:spcPts val="600"/>
              </a:spcAft>
            </a:pPr>
            <a:r>
              <a:rPr lang="en-US" sz="2400" b="1" dirty="0">
                <a:latin typeface="+mj-lt"/>
              </a:rPr>
              <a:t>	- White Horse—Conquering (overcoming) and overcoming</a:t>
            </a:r>
          </a:p>
          <a:p>
            <a:pPr>
              <a:spcAft>
                <a:spcPts val="600"/>
              </a:spcAft>
            </a:pPr>
            <a:r>
              <a:rPr lang="en-US" sz="2400" b="1" dirty="0">
                <a:latin typeface="+mj-lt"/>
              </a:rPr>
              <a:t>	- Red Horse—Bloodshed of martyrdom</a:t>
            </a:r>
          </a:p>
          <a:p>
            <a:pPr>
              <a:spcAft>
                <a:spcPts val="600"/>
              </a:spcAft>
            </a:pPr>
            <a:r>
              <a:rPr lang="en-US" sz="2400" b="1" dirty="0">
                <a:latin typeface="+mj-lt"/>
              </a:rPr>
              <a:t>	- Pale Horse—Famine and scarcity of food for poor</a:t>
            </a:r>
          </a:p>
          <a:p>
            <a:pPr>
              <a:spcAft>
                <a:spcPts val="600"/>
              </a:spcAft>
            </a:pPr>
            <a:r>
              <a:rPr lang="en-US" sz="2400" b="1" dirty="0">
                <a:latin typeface="+mj-lt"/>
              </a:rPr>
              <a:t>	- Black Horse—God’s judgment (four judgments on wicked earth)</a:t>
            </a:r>
          </a:p>
          <a:p>
            <a:pPr>
              <a:spcAft>
                <a:spcPts val="600"/>
              </a:spcAft>
            </a:pPr>
            <a:r>
              <a:rPr lang="en-US" sz="2400" b="1" dirty="0">
                <a:latin typeface="+mj-lt"/>
              </a:rPr>
              <a:t>	- Martyred Souls—Under the altar begging for vengeance</a:t>
            </a:r>
          </a:p>
          <a:p>
            <a:pPr>
              <a:spcAft>
                <a:spcPts val="600"/>
              </a:spcAft>
            </a:pPr>
            <a:r>
              <a:rPr lang="en-US" sz="2400" b="1" dirty="0">
                <a:latin typeface="+mj-lt"/>
              </a:rPr>
              <a:t>S </a:t>
            </a:r>
          </a:p>
          <a:p>
            <a:pPr marL="339725" indent="-339725">
              <a:spcAft>
                <a:spcPts val="1800"/>
              </a:spcAft>
              <a:buFont typeface="Arial" panose="020B0604020202020204" pitchFamily="34" charset="0"/>
              <a:buChar char="•"/>
            </a:pPr>
            <a:endParaRPr lang="en-US" sz="2800" b="1" dirty="0">
              <a:latin typeface="+mj-lt"/>
            </a:endParaRPr>
          </a:p>
        </p:txBody>
      </p:sp>
    </p:spTree>
    <p:extLst>
      <p:ext uri="{BB962C8B-B14F-4D97-AF65-F5344CB8AC3E}">
        <p14:creationId xmlns:p14="http://schemas.microsoft.com/office/powerpoint/2010/main" val="2116183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Fifth Seal—Souls Under Altar</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4293483"/>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  9  When He opened </a:t>
            </a:r>
            <a:r>
              <a:rPr lang="en-US" sz="2100" b="1" dirty="0">
                <a:solidFill>
                  <a:srgbClr val="FFFF00"/>
                </a:solidFill>
                <a:latin typeface="+mj-lt"/>
              </a:rPr>
              <a:t>the fifth seal</a:t>
            </a:r>
            <a:r>
              <a:rPr lang="en-US" sz="2100" b="1" dirty="0">
                <a:solidFill>
                  <a:schemeClr val="bg1"/>
                </a:solidFill>
                <a:latin typeface="+mj-lt"/>
              </a:rPr>
              <a:t>, I saw </a:t>
            </a:r>
            <a:r>
              <a:rPr lang="en-US" sz="2100" b="1" dirty="0">
                <a:solidFill>
                  <a:srgbClr val="FFFF00"/>
                </a:solidFill>
                <a:latin typeface="+mj-lt"/>
              </a:rPr>
              <a:t>under the altar the souls</a:t>
            </a:r>
            <a:r>
              <a:rPr lang="en-US" sz="2100" b="1" dirty="0">
                <a:solidFill>
                  <a:schemeClr val="bg1"/>
                </a:solidFill>
                <a:latin typeface="+mj-lt"/>
              </a:rPr>
              <a:t> of those who had been </a:t>
            </a:r>
            <a:r>
              <a:rPr lang="en-US" sz="2100" b="1" dirty="0">
                <a:solidFill>
                  <a:srgbClr val="FFFF00"/>
                </a:solidFill>
                <a:latin typeface="+mj-lt"/>
              </a:rPr>
              <a:t>slain for the word of God and for the testimony </a:t>
            </a:r>
            <a:r>
              <a:rPr lang="en-US" sz="2100" b="1" dirty="0">
                <a:solidFill>
                  <a:schemeClr val="bg1"/>
                </a:solidFill>
                <a:latin typeface="+mj-lt"/>
              </a:rPr>
              <a:t>which they held. </a:t>
            </a:r>
          </a:p>
          <a:p>
            <a:pPr algn="just"/>
            <a:r>
              <a:rPr lang="en-US" sz="2100" b="1" dirty="0">
                <a:solidFill>
                  <a:schemeClr val="bg1"/>
                </a:solidFill>
                <a:latin typeface="+mj-lt"/>
              </a:rPr>
              <a:t>  10  And they cried with a loud voice, saying, "</a:t>
            </a:r>
            <a:r>
              <a:rPr lang="en-US" sz="2100" b="1" dirty="0">
                <a:solidFill>
                  <a:srgbClr val="FFFF00"/>
                </a:solidFill>
                <a:latin typeface="+mj-lt"/>
              </a:rPr>
              <a:t>How long, O Lord, holy and true, until You judge and avenge our blood on those who dwell on the earth?" </a:t>
            </a:r>
          </a:p>
          <a:p>
            <a:pPr algn="just"/>
            <a:r>
              <a:rPr lang="en-US" sz="2100" b="1" dirty="0">
                <a:solidFill>
                  <a:schemeClr val="bg1"/>
                </a:solidFill>
                <a:latin typeface="+mj-lt"/>
              </a:rPr>
              <a:t>  11  Then a </a:t>
            </a:r>
            <a:r>
              <a:rPr lang="en-US" sz="2100" b="1" dirty="0">
                <a:solidFill>
                  <a:srgbClr val="FFFF00"/>
                </a:solidFill>
                <a:latin typeface="+mj-lt"/>
              </a:rPr>
              <a:t>white robe </a:t>
            </a:r>
            <a:r>
              <a:rPr lang="en-US" sz="2100" b="1" dirty="0">
                <a:solidFill>
                  <a:schemeClr val="bg1"/>
                </a:solidFill>
                <a:latin typeface="+mj-lt"/>
              </a:rPr>
              <a:t>was given to each of them; and it was said to them that they should rest a </a:t>
            </a:r>
            <a:r>
              <a:rPr lang="en-US" sz="2100" b="1" dirty="0">
                <a:solidFill>
                  <a:srgbClr val="FFFF00"/>
                </a:solidFill>
                <a:latin typeface="+mj-lt"/>
              </a:rPr>
              <a:t>little while longer</a:t>
            </a:r>
            <a:r>
              <a:rPr lang="en-US" sz="2100" b="1" dirty="0">
                <a:solidFill>
                  <a:schemeClr val="bg1"/>
                </a:solidFill>
                <a:latin typeface="+mj-lt"/>
              </a:rPr>
              <a:t>, </a:t>
            </a:r>
            <a:r>
              <a:rPr lang="en-US" sz="2100" b="1" dirty="0">
                <a:solidFill>
                  <a:srgbClr val="FFFF00"/>
                </a:solidFill>
                <a:latin typeface="+mj-lt"/>
              </a:rPr>
              <a:t>until both the number </a:t>
            </a:r>
            <a:r>
              <a:rPr lang="en-US" sz="2100" b="1" dirty="0">
                <a:solidFill>
                  <a:schemeClr val="bg1"/>
                </a:solidFill>
                <a:latin typeface="+mj-lt"/>
              </a:rPr>
              <a:t>of their fellow servants and their brethren, who would be killed as they were, was completed.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5847755"/>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Souls under altar</a:t>
            </a:r>
          </a:p>
          <a:p>
            <a:pPr marL="342900" indent="-342900">
              <a:buFont typeface="Arial" panose="020B0604020202020204" pitchFamily="34" charset="0"/>
              <a:buChar char="•"/>
              <a:tabLst>
                <a:tab pos="2286000" algn="l"/>
              </a:tabLst>
            </a:pPr>
            <a:r>
              <a:rPr lang="en-US" sz="2200" b="1" dirty="0">
                <a:latin typeface="+mj-lt"/>
              </a:rPr>
              <a:t>Slain for the word of God &amp; testimony</a:t>
            </a:r>
          </a:p>
          <a:p>
            <a:pPr marL="342900" indent="-342900">
              <a:buFont typeface="Arial" panose="020B0604020202020204" pitchFamily="34" charset="0"/>
              <a:buChar char="•"/>
              <a:tabLst>
                <a:tab pos="2286000" algn="l"/>
              </a:tabLst>
            </a:pPr>
            <a:r>
              <a:rPr lang="en-US" sz="2200" b="1" dirty="0">
                <a:latin typeface="+mj-lt"/>
              </a:rPr>
              <a:t>Cried out, “How long, until you judge and avenge our death?”</a:t>
            </a:r>
          </a:p>
          <a:p>
            <a:pPr marL="342900" indent="-342900">
              <a:buFont typeface="Arial" panose="020B0604020202020204" pitchFamily="34" charset="0"/>
              <a:buChar char="•"/>
              <a:tabLst>
                <a:tab pos="2286000" algn="l"/>
              </a:tabLst>
            </a:pPr>
            <a:r>
              <a:rPr lang="en-US" sz="2200" b="1" dirty="0">
                <a:latin typeface="+mj-lt"/>
              </a:rPr>
              <a:t>White robes given to them, told to rest</a:t>
            </a:r>
          </a:p>
          <a:p>
            <a:pPr marL="342900" indent="-342900">
              <a:buFont typeface="Arial" panose="020B0604020202020204" pitchFamily="34" charset="0"/>
              <a:buChar char="•"/>
              <a:tabLst>
                <a:tab pos="2286000" algn="l"/>
              </a:tabLst>
            </a:pPr>
            <a:r>
              <a:rPr lang="en-US" sz="2200" b="1" dirty="0">
                <a:latin typeface="+mj-lt"/>
              </a:rPr>
              <a:t>A little while longer</a:t>
            </a:r>
          </a:p>
          <a:p>
            <a:pPr marL="342900" indent="-342900">
              <a:buFont typeface="Arial" panose="020B0604020202020204" pitchFamily="34" charset="0"/>
              <a:buChar char="•"/>
              <a:tabLst>
                <a:tab pos="2286000" algn="l"/>
              </a:tabLst>
            </a:pPr>
            <a:r>
              <a:rPr lang="en-US" sz="2200" b="1" dirty="0">
                <a:latin typeface="+mj-lt"/>
              </a:rPr>
              <a:t>Until full number of brethren were slain</a:t>
            </a:r>
          </a:p>
          <a:p>
            <a:pPr marL="342900" indent="-342900">
              <a:buFont typeface="Arial" panose="020B0604020202020204" pitchFamily="34" charset="0"/>
              <a:buChar char="•"/>
              <a:tabLst>
                <a:tab pos="2286000" algn="l"/>
              </a:tabLst>
            </a:pPr>
            <a:endParaRPr lang="en-US" sz="2200" b="1" dirty="0">
              <a:latin typeface="+mj-lt"/>
            </a:endParaRPr>
          </a:p>
          <a:p>
            <a:pPr marL="342900" indent="-342900">
              <a:buFont typeface="Arial" panose="020B0604020202020204" pitchFamily="34" charset="0"/>
              <a:buChar char="•"/>
              <a:tabLst>
                <a:tab pos="2286000" algn="l"/>
              </a:tabLst>
            </a:pPr>
            <a:r>
              <a:rPr lang="en-US" sz="2200" b="1" dirty="0">
                <a:latin typeface="+mj-lt"/>
              </a:rPr>
              <a:t>Hurting saints always cry out for help</a:t>
            </a:r>
          </a:p>
          <a:p>
            <a:pPr marL="342900" indent="-342900">
              <a:buFont typeface="Arial" panose="020B0604020202020204" pitchFamily="34" charset="0"/>
              <a:buChar char="•"/>
              <a:tabLst>
                <a:tab pos="2286000" algn="l"/>
              </a:tabLst>
            </a:pPr>
            <a:r>
              <a:rPr lang="en-US" sz="2200" b="1" dirty="0">
                <a:latin typeface="+mj-lt"/>
              </a:rPr>
              <a:t>They understand the nature of God</a:t>
            </a:r>
          </a:p>
          <a:p>
            <a:pPr marL="342900" indent="-342900">
              <a:buFont typeface="Arial" panose="020B0604020202020204" pitchFamily="34" charset="0"/>
              <a:buChar char="•"/>
              <a:tabLst>
                <a:tab pos="2286000" algn="l"/>
              </a:tabLst>
            </a:pPr>
            <a:r>
              <a:rPr lang="en-US" sz="2200" b="1" dirty="0">
                <a:latin typeface="+mj-lt"/>
              </a:rPr>
              <a:t>They are not asking, “Are You?” but “WHEN”</a:t>
            </a:r>
          </a:p>
          <a:p>
            <a:pPr marL="342900" indent="-342900">
              <a:buFont typeface="Arial" panose="020B0604020202020204" pitchFamily="34" charset="0"/>
              <a:buChar char="•"/>
              <a:tabLst>
                <a:tab pos="2286000" algn="l"/>
              </a:tabLst>
            </a:pPr>
            <a:r>
              <a:rPr lang="en-US" sz="2200" b="1" dirty="0">
                <a:latin typeface="+mj-lt"/>
              </a:rPr>
              <a:t>A little while is part of “things which must shortly be fulfilled</a:t>
            </a:r>
          </a:p>
          <a:p>
            <a:pPr marL="342900" indent="-342900">
              <a:buFont typeface="Arial" panose="020B0604020202020204" pitchFamily="34" charset="0"/>
              <a:buChar char="•"/>
              <a:tabLst>
                <a:tab pos="2286000" algn="l"/>
              </a:tabLst>
            </a:pPr>
            <a:r>
              <a:rPr lang="en-US" sz="2200" b="1" dirty="0">
                <a:latin typeface="+mj-lt"/>
              </a:rPr>
              <a:t>After a little while, full numbers will be martyred and vengeance will come</a:t>
            </a:r>
          </a:p>
          <a:p>
            <a:pPr marL="342900" indent="-342900">
              <a:buFont typeface="Arial" panose="020B0604020202020204" pitchFamily="34" charset="0"/>
              <a:buChar char="•"/>
              <a:tabLst>
                <a:tab pos="2286000" algn="l"/>
              </a:tabLst>
            </a:pPr>
            <a:r>
              <a:rPr lang="en-US" sz="2200" b="1" dirty="0">
                <a:latin typeface="+mj-lt"/>
              </a:rPr>
              <a:t>These souls are glorified in chapter 20</a:t>
            </a:r>
          </a:p>
          <a:p>
            <a:pPr marL="342900" indent="-342900">
              <a:buFont typeface="Arial" panose="020B0604020202020204" pitchFamily="34" charset="0"/>
              <a:buChar char="•"/>
              <a:tabLst>
                <a:tab pos="2286000" algn="l"/>
              </a:tabLst>
            </a:pPr>
            <a:endParaRPr lang="en-US" sz="2200" b="1" dirty="0">
              <a:latin typeface="+mj-lt"/>
            </a:endParaRPr>
          </a:p>
        </p:txBody>
      </p:sp>
    </p:spTree>
    <p:extLst>
      <p:ext uri="{BB962C8B-B14F-4D97-AF65-F5344CB8AC3E}">
        <p14:creationId xmlns:p14="http://schemas.microsoft.com/office/powerpoint/2010/main" val="3482521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365195" y="211869"/>
            <a:ext cx="5691554" cy="984885"/>
          </a:xfrm>
          <a:prstGeom prst="rect">
            <a:avLst/>
          </a:prstGeom>
          <a:noFill/>
        </p:spPr>
        <p:txBody>
          <a:bodyPr wrap="square" rtlCol="0">
            <a:spAutoFit/>
          </a:bodyPr>
          <a:lstStyle/>
          <a:p>
            <a:pPr algn="ctr"/>
            <a:r>
              <a:rPr lang="en-US" sz="3200" b="1" dirty="0">
                <a:latin typeface="+mj-lt"/>
              </a:rPr>
              <a:t>Chapter Six: The First Six Seals</a:t>
            </a:r>
          </a:p>
          <a:p>
            <a:pPr algn="ctr"/>
            <a:r>
              <a:rPr lang="en-US" sz="2600" b="1" dirty="0">
                <a:latin typeface="+mj-lt"/>
              </a:rPr>
              <a:t>The Sixth Seal—Great Day of His Wrath</a:t>
            </a:r>
          </a:p>
        </p:txBody>
      </p:sp>
      <p:sp>
        <p:nvSpPr>
          <p:cNvPr id="4" name="TextBox 3">
            <a:extLst>
              <a:ext uri="{FF2B5EF4-FFF2-40B4-BE49-F238E27FC236}">
                <a16:creationId xmlns:a16="http://schemas.microsoft.com/office/drawing/2014/main" id="{C0ABCD2B-FAB8-438C-905E-8A88A1B376A6}"/>
              </a:ext>
            </a:extLst>
          </p:cNvPr>
          <p:cNvSpPr txBox="1"/>
          <p:nvPr/>
        </p:nvSpPr>
        <p:spPr>
          <a:xfrm>
            <a:off x="6135252" y="293064"/>
            <a:ext cx="5812238" cy="6232475"/>
          </a:xfrm>
          <a:prstGeom prst="rect">
            <a:avLst/>
          </a:prstGeom>
          <a:solidFill>
            <a:srgbClr val="04070C"/>
          </a:solidFill>
          <a:ln w="76200">
            <a:solidFill>
              <a:srgbClr val="0000CC"/>
            </a:solidFill>
          </a:ln>
        </p:spPr>
        <p:txBody>
          <a:bodyPr wrap="square" rtlCol="0">
            <a:spAutoFit/>
          </a:bodyPr>
          <a:lstStyle/>
          <a:p>
            <a:pPr algn="just"/>
            <a:r>
              <a:rPr lang="en-US" sz="2100" b="1" dirty="0">
                <a:solidFill>
                  <a:schemeClr val="bg1"/>
                </a:solidFill>
                <a:latin typeface="+mj-lt"/>
              </a:rPr>
              <a:t>12  I looked when He opened </a:t>
            </a:r>
            <a:r>
              <a:rPr lang="en-US" sz="2100" b="1" dirty="0">
                <a:solidFill>
                  <a:srgbClr val="FFFF00"/>
                </a:solidFill>
                <a:latin typeface="+mj-lt"/>
              </a:rPr>
              <a:t>the sixth seal</a:t>
            </a:r>
            <a:r>
              <a:rPr lang="en-US" sz="2100" b="1" dirty="0">
                <a:solidFill>
                  <a:schemeClr val="bg1"/>
                </a:solidFill>
                <a:latin typeface="+mj-lt"/>
              </a:rPr>
              <a:t>, and behold, there was a </a:t>
            </a:r>
            <a:r>
              <a:rPr lang="en-US" sz="2100" b="1" dirty="0">
                <a:solidFill>
                  <a:srgbClr val="FFFF00"/>
                </a:solidFill>
                <a:latin typeface="+mj-lt"/>
              </a:rPr>
              <a:t>great earthquake</a:t>
            </a:r>
            <a:r>
              <a:rPr lang="en-US" sz="2100" b="1" dirty="0">
                <a:solidFill>
                  <a:schemeClr val="bg1"/>
                </a:solidFill>
                <a:latin typeface="+mj-lt"/>
              </a:rPr>
              <a:t>; and the </a:t>
            </a:r>
            <a:r>
              <a:rPr lang="en-US" sz="2100" b="1" dirty="0">
                <a:solidFill>
                  <a:srgbClr val="FFFF00"/>
                </a:solidFill>
                <a:latin typeface="+mj-lt"/>
              </a:rPr>
              <a:t>sun</a:t>
            </a:r>
            <a:r>
              <a:rPr lang="en-US" sz="2100" b="1" dirty="0">
                <a:solidFill>
                  <a:schemeClr val="bg1"/>
                </a:solidFill>
                <a:latin typeface="+mj-lt"/>
              </a:rPr>
              <a:t> became black as sackcloth of hair, and the </a:t>
            </a:r>
            <a:r>
              <a:rPr lang="en-US" sz="2100" b="1" dirty="0">
                <a:solidFill>
                  <a:srgbClr val="FFFF00"/>
                </a:solidFill>
                <a:latin typeface="+mj-lt"/>
              </a:rPr>
              <a:t>moon </a:t>
            </a:r>
            <a:r>
              <a:rPr lang="en-US" sz="2100" b="1" dirty="0">
                <a:solidFill>
                  <a:schemeClr val="bg1"/>
                </a:solidFill>
                <a:latin typeface="+mj-lt"/>
              </a:rPr>
              <a:t>became like blood. </a:t>
            </a:r>
          </a:p>
          <a:p>
            <a:pPr algn="just"/>
            <a:r>
              <a:rPr lang="en-US" sz="2100" b="1" dirty="0">
                <a:solidFill>
                  <a:schemeClr val="bg1"/>
                </a:solidFill>
                <a:latin typeface="+mj-lt"/>
              </a:rPr>
              <a:t>  13  And the </a:t>
            </a:r>
            <a:r>
              <a:rPr lang="en-US" sz="2100" b="1" dirty="0">
                <a:solidFill>
                  <a:srgbClr val="FFFF00"/>
                </a:solidFill>
                <a:latin typeface="+mj-lt"/>
              </a:rPr>
              <a:t>stars of heaven </a:t>
            </a:r>
            <a:r>
              <a:rPr lang="en-US" sz="2100" b="1" dirty="0">
                <a:solidFill>
                  <a:schemeClr val="bg1"/>
                </a:solidFill>
                <a:latin typeface="+mj-lt"/>
              </a:rPr>
              <a:t>fell to the earth, as a fig tree drops its late figs when it is shaken by a mighty wind. </a:t>
            </a:r>
          </a:p>
          <a:p>
            <a:pPr algn="just"/>
            <a:r>
              <a:rPr lang="en-US" sz="2100" b="1" dirty="0">
                <a:solidFill>
                  <a:schemeClr val="bg1"/>
                </a:solidFill>
                <a:latin typeface="+mj-lt"/>
              </a:rPr>
              <a:t>  14  Then the </a:t>
            </a:r>
            <a:r>
              <a:rPr lang="en-US" sz="2100" b="1" dirty="0">
                <a:solidFill>
                  <a:srgbClr val="FFFF00"/>
                </a:solidFill>
                <a:latin typeface="+mj-lt"/>
              </a:rPr>
              <a:t>sky receded as a scroll </a:t>
            </a:r>
            <a:r>
              <a:rPr lang="en-US" sz="2100" b="1" dirty="0">
                <a:solidFill>
                  <a:schemeClr val="bg1"/>
                </a:solidFill>
                <a:latin typeface="+mj-lt"/>
              </a:rPr>
              <a:t>when it is rolled up, and every mountain and island was moved out of its place. </a:t>
            </a:r>
          </a:p>
          <a:p>
            <a:pPr algn="just"/>
            <a:r>
              <a:rPr lang="en-US" sz="2100" b="1" dirty="0">
                <a:solidFill>
                  <a:schemeClr val="bg1"/>
                </a:solidFill>
                <a:latin typeface="+mj-lt"/>
              </a:rPr>
              <a:t>  15  And the kings of the earth, the great men, the rich men, the commanders, the mighty men, every slave and every free man, hid themselves in the caves and in the rocks of the mountains, </a:t>
            </a:r>
          </a:p>
          <a:p>
            <a:pPr algn="just"/>
            <a:r>
              <a:rPr lang="en-US" sz="2100" b="1" dirty="0">
                <a:solidFill>
                  <a:schemeClr val="bg1"/>
                </a:solidFill>
                <a:latin typeface="+mj-lt"/>
              </a:rPr>
              <a:t>  16  and said to the mountains and rocks, "Fall on us and hide us from the face of Him who sits on the throne and from the wrath of the Lamb! </a:t>
            </a:r>
          </a:p>
          <a:p>
            <a:pPr algn="just"/>
            <a:r>
              <a:rPr lang="en-US" sz="2100" b="1" dirty="0">
                <a:solidFill>
                  <a:schemeClr val="bg1"/>
                </a:solidFill>
                <a:latin typeface="+mj-lt"/>
              </a:rPr>
              <a:t>  17  For the great day of His wrath has come, and who is able to stand?" </a:t>
            </a:r>
          </a:p>
        </p:txBody>
      </p:sp>
      <p:sp>
        <p:nvSpPr>
          <p:cNvPr id="6" name="TextBox 5">
            <a:extLst>
              <a:ext uri="{FF2B5EF4-FFF2-40B4-BE49-F238E27FC236}">
                <a16:creationId xmlns:a16="http://schemas.microsoft.com/office/drawing/2014/main" id="{A4A9C7E8-D1D2-4965-9816-88CEBFDF5863}"/>
              </a:ext>
            </a:extLst>
          </p:cNvPr>
          <p:cNvSpPr txBox="1"/>
          <p:nvPr/>
        </p:nvSpPr>
        <p:spPr>
          <a:xfrm>
            <a:off x="241163" y="1145512"/>
            <a:ext cx="5894089" cy="769441"/>
          </a:xfrm>
          <a:prstGeom prst="rect">
            <a:avLst/>
          </a:prstGeom>
          <a:noFill/>
        </p:spPr>
        <p:txBody>
          <a:bodyPr wrap="square" rtlCol="0">
            <a:spAutoFit/>
          </a:bodyPr>
          <a:lstStyle/>
          <a:p>
            <a:pPr marL="342900" indent="-342900">
              <a:buFont typeface="Arial" panose="020B0604020202020204" pitchFamily="34" charset="0"/>
              <a:buChar char="•"/>
              <a:tabLst>
                <a:tab pos="2286000" algn="l"/>
              </a:tabLst>
            </a:pPr>
            <a:r>
              <a:rPr lang="en-US" sz="2200" b="1" dirty="0">
                <a:latin typeface="+mj-lt"/>
              </a:rPr>
              <a:t>Earthquake, sun darkened, moon like blood, stars fell to earth, sky opened as scroll</a:t>
            </a:r>
          </a:p>
        </p:txBody>
      </p:sp>
    </p:spTree>
    <p:extLst>
      <p:ext uri="{BB962C8B-B14F-4D97-AF65-F5344CB8AC3E}">
        <p14:creationId xmlns:p14="http://schemas.microsoft.com/office/powerpoint/2010/main" val="1343061914"/>
      </p:ext>
    </p:extLst>
  </p:cSld>
  <p:clrMapOvr>
    <a:masterClrMapping/>
  </p:clrMapOvr>
</p:sld>
</file>

<file path=ppt/theme/theme1.xml><?xml version="1.0" encoding="utf-8"?>
<a:theme xmlns:a="http://schemas.openxmlformats.org/drawingml/2006/main" name="Revelation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4131</Words>
  <Application>Microsoft Office PowerPoint</Application>
  <PresentationFormat>Widescreen</PresentationFormat>
  <Paragraphs>254</Paragraphs>
  <Slides>20</Slides>
  <Notes>20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Revelation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349</cp:revision>
  <cp:lastPrinted>2020-01-12T13:46:29Z</cp:lastPrinted>
  <dcterms:modified xsi:type="dcterms:W3CDTF">2020-01-13T16:41:03Z</dcterms:modified>
</cp:coreProperties>
</file>