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5"/>
  </p:notesMasterIdLst>
  <p:handoutMasterIdLst>
    <p:handoutMasterId r:id="rId56"/>
  </p:handoutMasterIdLst>
  <p:sldIdLst>
    <p:sldId id="2355" r:id="rId2"/>
    <p:sldId id="2356" r:id="rId3"/>
    <p:sldId id="2357" r:id="rId4"/>
    <p:sldId id="2358" r:id="rId5"/>
    <p:sldId id="2359" r:id="rId6"/>
    <p:sldId id="2360" r:id="rId7"/>
    <p:sldId id="2341" r:id="rId8"/>
    <p:sldId id="2389" r:id="rId9"/>
    <p:sldId id="2392" r:id="rId10"/>
    <p:sldId id="2393" r:id="rId11"/>
    <p:sldId id="2394" r:id="rId12"/>
    <p:sldId id="2395" r:id="rId13"/>
    <p:sldId id="2396" r:id="rId14"/>
    <p:sldId id="2397" r:id="rId15"/>
    <p:sldId id="2398" r:id="rId16"/>
    <p:sldId id="2399" r:id="rId17"/>
    <p:sldId id="2374" r:id="rId18"/>
    <p:sldId id="2407" r:id="rId19"/>
    <p:sldId id="2414" r:id="rId20"/>
    <p:sldId id="2416" r:id="rId21"/>
    <p:sldId id="2419" r:id="rId22"/>
    <p:sldId id="2420" r:id="rId23"/>
    <p:sldId id="2421" r:id="rId24"/>
    <p:sldId id="2422" r:id="rId25"/>
    <p:sldId id="2375" r:id="rId26"/>
    <p:sldId id="2428" r:id="rId27"/>
    <p:sldId id="2429" r:id="rId28"/>
    <p:sldId id="2439" r:id="rId29"/>
    <p:sldId id="2440" r:id="rId30"/>
    <p:sldId id="2448" r:id="rId31"/>
    <p:sldId id="2449" r:id="rId32"/>
    <p:sldId id="2450" r:id="rId33"/>
    <p:sldId id="2452" r:id="rId34"/>
    <p:sldId id="2481" r:id="rId35"/>
    <p:sldId id="2376" r:id="rId36"/>
    <p:sldId id="2459" r:id="rId37"/>
    <p:sldId id="2464" r:id="rId38"/>
    <p:sldId id="2471" r:id="rId39"/>
    <p:sldId id="2479" r:id="rId40"/>
    <p:sldId id="2482" r:id="rId41"/>
    <p:sldId id="2483" r:id="rId42"/>
    <p:sldId id="2484" r:id="rId43"/>
    <p:sldId id="2485" r:id="rId44"/>
    <p:sldId id="2486" r:id="rId45"/>
    <p:sldId id="2487" r:id="rId46"/>
    <p:sldId id="2488" r:id="rId47"/>
    <p:sldId id="2489" r:id="rId48"/>
    <p:sldId id="2490" r:id="rId49"/>
    <p:sldId id="2496" r:id="rId50"/>
    <p:sldId id="2505" r:id="rId51"/>
    <p:sldId id="2512" r:id="rId52"/>
    <p:sldId id="2513" r:id="rId53"/>
    <p:sldId id="2378" r:id="rId54"/>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5"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0226" autoAdjust="0"/>
  </p:normalViewPr>
  <p:slideViewPr>
    <p:cSldViewPr snapToGrid="0">
      <p:cViewPr varScale="1">
        <p:scale>
          <a:sx n="111" d="100"/>
          <a:sy n="111" d="100"/>
        </p:scale>
        <p:origin x="156" y="108"/>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6787" cy="469741"/>
          </a:xfrm>
          <a:prstGeom prst="rect">
            <a:avLst/>
          </a:prstGeom>
        </p:spPr>
        <p:txBody>
          <a:bodyPr vert="horz" lIns="91395" tIns="45698" rIns="91395" bIns="45698"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0928" y="0"/>
            <a:ext cx="3076787" cy="469741"/>
          </a:xfrm>
          <a:prstGeom prst="rect">
            <a:avLst/>
          </a:prstGeom>
        </p:spPr>
        <p:txBody>
          <a:bodyPr vert="horz" lIns="91395" tIns="45698" rIns="91395" bIns="45698" rtlCol="0"/>
          <a:lstStyle>
            <a:lvl1pPr algn="r">
              <a:defRPr sz="1200"/>
            </a:lvl1pPr>
          </a:lstStyle>
          <a:p>
            <a:fld id="{E394A81C-ADBD-4272-AFB6-C20F19B759A6}" type="datetimeFigureOut">
              <a:rPr lang="en-US" smtClean="0"/>
              <a:t>1/5/2020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5560"/>
            <a:ext cx="3076787" cy="469741"/>
          </a:xfrm>
          <a:prstGeom prst="rect">
            <a:avLst/>
          </a:prstGeom>
        </p:spPr>
        <p:txBody>
          <a:bodyPr vert="horz" lIns="91395" tIns="45698" rIns="91395" bIns="45698"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0928" y="8915560"/>
            <a:ext cx="3076787" cy="469741"/>
          </a:xfrm>
          <a:prstGeom prst="rect">
            <a:avLst/>
          </a:prstGeom>
        </p:spPr>
        <p:txBody>
          <a:bodyPr vert="horz" lIns="91395" tIns="45698" rIns="91395" bIns="45698"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6338"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9"/>
            <a:ext cx="5679440" cy="4223385"/>
          </a:xfrm>
          <a:prstGeom prst="rect">
            <a:avLst/>
          </a:prstGeom>
          <a:noFill/>
          <a:ln>
            <a:noFill/>
          </a:ln>
        </p:spPr>
        <p:txBody>
          <a:bodyPr spcFirstLastPara="1" wrap="square" lIns="94167" tIns="94167" rIns="94167" bIns="94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558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4983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702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8069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9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3168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933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1314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366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219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92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34170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9117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228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89107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8613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54143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2118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9920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8140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16405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83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8991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0864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8381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6392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13698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041897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5266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50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3395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28474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473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66764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451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98055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42271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7527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77914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24819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029163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2907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085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508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40867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5573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2463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59367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866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0248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2607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8614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840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494359"/>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FIVE</a:t>
            </a:r>
          </a:p>
          <a:p>
            <a:pPr algn="ctr"/>
            <a:endParaRPr lang="en-US" sz="2400" b="1" dirty="0">
              <a:latin typeface="+mj-lt"/>
            </a:endParaRPr>
          </a:p>
          <a:p>
            <a:pPr algn="ctr"/>
            <a:r>
              <a:rPr lang="en-US" sz="4400" b="1" dirty="0">
                <a:latin typeface="+mj-lt"/>
              </a:rPr>
              <a:t>Opening of the Seals</a:t>
            </a:r>
          </a:p>
          <a:p>
            <a:pPr algn="ctr"/>
            <a:endParaRPr lang="en-US" sz="24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January 5,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725521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35449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had a bow; and a crown was given to him, and he </a:t>
            </a:r>
            <a:r>
              <a:rPr lang="en-US" sz="2100" b="1" dirty="0">
                <a:solidFill>
                  <a:srgbClr val="FFFF00"/>
                </a:solidFill>
                <a:latin typeface="+mj-lt"/>
              </a:rPr>
              <a:t>went out conquering and to conquer</a:t>
            </a:r>
            <a:r>
              <a:rPr lang="en-US" sz="2100" b="1" dirty="0">
                <a:solidFill>
                  <a:schemeClr val="bg1"/>
                </a:solidFill>
                <a:latin typeface="+mj-lt"/>
              </a:rPr>
              <a:t>.</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p:txBody>
      </p:sp>
    </p:spTree>
    <p:extLst>
      <p:ext uri="{BB962C8B-B14F-4D97-AF65-F5344CB8AC3E}">
        <p14:creationId xmlns:p14="http://schemas.microsoft.com/office/powerpoint/2010/main" val="506613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 </a:t>
            </a:r>
            <a:r>
              <a:rPr lang="en-US" sz="2100" b="1" dirty="0">
                <a:solidFill>
                  <a:srgbClr val="FFFF00"/>
                </a:solidFill>
                <a:latin typeface="+mj-lt"/>
              </a:rPr>
              <a:t>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r>
              <a:rPr lang="en-US" sz="2100" b="1" dirty="0">
                <a:solidFill>
                  <a:schemeClr val="bg1"/>
                </a:solidFill>
                <a:latin typeface="+mj-lt"/>
              </a:rPr>
              <a:t>.</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184665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p:txBody>
      </p:sp>
    </p:spTree>
    <p:extLst>
      <p:ext uri="{BB962C8B-B14F-4D97-AF65-F5344CB8AC3E}">
        <p14:creationId xmlns:p14="http://schemas.microsoft.com/office/powerpoint/2010/main" val="1825145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Six</a:t>
            </a:r>
            <a:r>
              <a:rPr lang="en-US" sz="3200" b="1" dirty="0">
                <a:latin typeface="+mj-lt"/>
              </a:rPr>
              <a:t>: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218521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p:txBody>
      </p:sp>
    </p:spTree>
    <p:extLst>
      <p:ext uri="{BB962C8B-B14F-4D97-AF65-F5344CB8AC3E}">
        <p14:creationId xmlns:p14="http://schemas.microsoft.com/office/powerpoint/2010/main" val="2350393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a:t>
            </a:r>
            <a:r>
              <a:rPr lang="en-US" sz="3200" b="1" dirty="0">
                <a:latin typeface="+mj-lt"/>
              </a:rPr>
              <a:t>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252376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 </a:t>
            </a:r>
          </a:p>
        </p:txBody>
      </p:sp>
    </p:spTree>
    <p:extLst>
      <p:ext uri="{BB962C8B-B14F-4D97-AF65-F5344CB8AC3E}">
        <p14:creationId xmlns:p14="http://schemas.microsoft.com/office/powerpoint/2010/main" val="2280909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a:t>
            </a:r>
            <a:r>
              <a:rPr lang="en-US" sz="3200" b="1" dirty="0">
                <a:latin typeface="+mj-lt"/>
              </a:rPr>
              <a:t>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320087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a:t>
            </a:r>
          </a:p>
          <a:p>
            <a:pPr marL="342900" indent="-342900">
              <a:buFont typeface="Arial" panose="020B0604020202020204" pitchFamily="34" charset="0"/>
              <a:buChar char="•"/>
              <a:tabLst>
                <a:tab pos="2286000" algn="l"/>
              </a:tabLst>
            </a:pPr>
            <a:r>
              <a:rPr lang="en-US" sz="2200" b="1" dirty="0">
                <a:latin typeface="+mj-lt"/>
              </a:rPr>
              <a:t>How you identify rider will show how much you want God to explain signs</a:t>
            </a:r>
          </a:p>
          <a:p>
            <a:pPr marL="342900" indent="-342900">
              <a:buFont typeface="Arial" panose="020B0604020202020204" pitchFamily="34" charset="0"/>
              <a:buChar char="•"/>
              <a:tabLst>
                <a:tab pos="2286000" algn="l"/>
              </a:tabLst>
            </a:pPr>
            <a:r>
              <a:rPr lang="en-US" sz="2200" b="1" dirty="0">
                <a:latin typeface="+mj-lt"/>
              </a:rPr>
              <a:t>Rev. 19—Rider on white horse is Jesus and He has overcome!—19:1-2,  11-16 </a:t>
            </a:r>
          </a:p>
        </p:txBody>
      </p:sp>
    </p:spTree>
    <p:extLst>
      <p:ext uri="{BB962C8B-B14F-4D97-AF65-F5344CB8AC3E}">
        <p14:creationId xmlns:p14="http://schemas.microsoft.com/office/powerpoint/2010/main" val="902567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Six</a:t>
            </a:r>
            <a:r>
              <a:rPr lang="en-US" sz="3200" b="1" dirty="0">
                <a:latin typeface="+mj-lt"/>
              </a:rPr>
              <a:t>: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421653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a:t>
            </a:r>
          </a:p>
          <a:p>
            <a:pPr marL="342900" indent="-342900">
              <a:buFont typeface="Arial" panose="020B0604020202020204" pitchFamily="34" charset="0"/>
              <a:buChar char="•"/>
              <a:tabLst>
                <a:tab pos="2286000" algn="l"/>
              </a:tabLst>
            </a:pPr>
            <a:r>
              <a:rPr lang="en-US" sz="2200" b="1" dirty="0">
                <a:latin typeface="+mj-lt"/>
              </a:rPr>
              <a:t>How you identify rider will show how much you want God to explain signs</a:t>
            </a:r>
          </a:p>
          <a:p>
            <a:pPr marL="342900" indent="-342900">
              <a:buFont typeface="Arial" panose="020B0604020202020204" pitchFamily="34" charset="0"/>
              <a:buChar char="•"/>
              <a:tabLst>
                <a:tab pos="2286000" algn="l"/>
              </a:tabLst>
            </a:pPr>
            <a:r>
              <a:rPr lang="en-US" sz="2200" b="1" dirty="0">
                <a:latin typeface="+mj-lt"/>
              </a:rPr>
              <a:t>Rev. 19—Rider on white horse is Jesus and He </a:t>
            </a:r>
            <a:r>
              <a:rPr lang="en-US" sz="2200" b="1" dirty="0">
                <a:latin typeface="+mj-lt"/>
                <a:ea typeface="Cambria" panose="02040503050406030204" pitchFamily="18" charset="0"/>
              </a:rPr>
              <a:t>has overcome!—19:1-2,  11-16</a:t>
            </a:r>
          </a:p>
          <a:p>
            <a:pPr>
              <a:tabLst>
                <a:tab pos="2286000" algn="l"/>
              </a:tabLst>
            </a:pPr>
            <a:r>
              <a:rPr lang="en-US" sz="2200" b="1" dirty="0">
                <a:latin typeface="+mj-lt"/>
                <a:ea typeface="Cambria" panose="02040503050406030204" pitchFamily="18" charset="0"/>
              </a:rPr>
              <a:t>     -   </a:t>
            </a:r>
            <a:r>
              <a:rPr lang="en-US" sz="2200" b="1" dirty="0">
                <a:latin typeface="+mj-lt"/>
              </a:rPr>
              <a:t>The book is a description of what would happen</a:t>
            </a:r>
          </a:p>
          <a:p>
            <a:pPr>
              <a:tabLst>
                <a:tab pos="2286000" algn="l"/>
              </a:tabLst>
            </a:pPr>
            <a:r>
              <a:rPr lang="en-US" sz="2200" b="1" dirty="0">
                <a:latin typeface="+mj-lt"/>
              </a:rPr>
              <a:t>     -   From the time Jesus went forth overcoming and overcoming</a:t>
            </a:r>
          </a:p>
          <a:p>
            <a:pPr>
              <a:tabLst>
                <a:tab pos="2286000" algn="l"/>
              </a:tabLst>
            </a:pPr>
            <a:r>
              <a:rPr lang="en-US" sz="2200" b="1" dirty="0">
                <a:latin typeface="+mj-lt"/>
              </a:rPr>
              <a:t>     -   Until the time He was victorious over four enemies described later in this book</a:t>
            </a:r>
            <a:endParaRPr lang="en-US" sz="2200" b="1" i="1" dirty="0">
              <a:solidFill>
                <a:schemeClr val="tx1"/>
              </a:solidFill>
              <a:latin typeface="+mj-lt"/>
            </a:endParaRPr>
          </a:p>
        </p:txBody>
      </p:sp>
    </p:spTree>
    <p:extLst>
      <p:ext uri="{BB962C8B-B14F-4D97-AF65-F5344CB8AC3E}">
        <p14:creationId xmlns:p14="http://schemas.microsoft.com/office/powerpoint/2010/main" val="436080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Six</a:t>
            </a:r>
            <a:r>
              <a:rPr lang="en-US" sz="3200" b="1" dirty="0">
                <a:latin typeface="+mj-lt"/>
              </a:rPr>
              <a:t>: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510909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White is heavenly color</a:t>
            </a:r>
            <a:r>
              <a:rPr lang="en-US" sz="2100" b="1" dirty="0">
                <a:latin typeface="+mj-lt"/>
              </a:rPr>
              <a:t>:  1:14;   2:17;   3:4,5,18;   4:4;   6:11;   7:9,13,14;   14:14;  19:11,14;  20:11</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a:t>
            </a:r>
          </a:p>
          <a:p>
            <a:pPr marL="342900" indent="-342900">
              <a:buFont typeface="Arial" panose="020B0604020202020204" pitchFamily="34" charset="0"/>
              <a:buChar char="•"/>
              <a:tabLst>
                <a:tab pos="2286000" algn="l"/>
              </a:tabLst>
            </a:pPr>
            <a:r>
              <a:rPr lang="en-US" sz="2200" b="1" dirty="0">
                <a:latin typeface="+mj-lt"/>
              </a:rPr>
              <a:t>How you identify rider will show how much you want God to explain signs</a:t>
            </a:r>
          </a:p>
          <a:p>
            <a:pPr marL="342900" indent="-342900">
              <a:buFont typeface="Arial" panose="020B0604020202020204" pitchFamily="34" charset="0"/>
              <a:buChar char="•"/>
              <a:tabLst>
                <a:tab pos="2286000" algn="l"/>
              </a:tabLst>
            </a:pPr>
            <a:r>
              <a:rPr lang="en-US" sz="2200" b="1" dirty="0">
                <a:latin typeface="+mj-lt"/>
              </a:rPr>
              <a:t>Rev. 19—Rider on white horse is Jesus and He </a:t>
            </a:r>
            <a:r>
              <a:rPr lang="en-US" sz="2200" b="1" dirty="0">
                <a:latin typeface="+mj-lt"/>
                <a:ea typeface="Cambria" panose="02040503050406030204" pitchFamily="18" charset="0"/>
              </a:rPr>
              <a:t>has overcome!—19:1-2,  11-16</a:t>
            </a:r>
          </a:p>
          <a:p>
            <a:pPr>
              <a:tabLst>
                <a:tab pos="2286000" algn="l"/>
              </a:tabLst>
            </a:pPr>
            <a:r>
              <a:rPr lang="en-US" sz="2200" b="1" dirty="0">
                <a:latin typeface="+mj-lt"/>
                <a:ea typeface="Cambria" panose="02040503050406030204" pitchFamily="18" charset="0"/>
              </a:rPr>
              <a:t>     -   </a:t>
            </a:r>
            <a:r>
              <a:rPr lang="en-US" sz="2200" b="1" dirty="0">
                <a:latin typeface="+mj-lt"/>
              </a:rPr>
              <a:t>The book is a description of what would happen</a:t>
            </a:r>
          </a:p>
          <a:p>
            <a:pPr>
              <a:tabLst>
                <a:tab pos="2286000" algn="l"/>
              </a:tabLst>
            </a:pPr>
            <a:r>
              <a:rPr lang="en-US" sz="2200" b="1" dirty="0">
                <a:latin typeface="+mj-lt"/>
              </a:rPr>
              <a:t>     -   From the time Jesus went forth overcoming and overcoming</a:t>
            </a:r>
          </a:p>
          <a:p>
            <a:pPr>
              <a:tabLst>
                <a:tab pos="2286000" algn="l"/>
              </a:tabLst>
            </a:pPr>
            <a:r>
              <a:rPr lang="en-US" sz="2200" b="1" dirty="0">
                <a:latin typeface="+mj-lt"/>
              </a:rPr>
              <a:t>     -   Until the time He was victorious over four enemies described later in this book</a:t>
            </a:r>
          </a:p>
          <a:p>
            <a:pPr>
              <a:tabLst>
                <a:tab pos="2286000" algn="l"/>
              </a:tabLst>
            </a:pPr>
            <a:endParaRPr lang="en-US" sz="2200" b="1" dirty="0">
              <a:latin typeface="+mj-lt"/>
            </a:endParaRPr>
          </a:p>
          <a:p>
            <a:pPr algn="ctr">
              <a:tabLst>
                <a:tab pos="2286000" algn="l"/>
              </a:tabLst>
            </a:pPr>
            <a:r>
              <a:rPr lang="en-US" sz="3600" b="1" i="1" dirty="0">
                <a:solidFill>
                  <a:schemeClr val="tx1"/>
                </a:solidFill>
                <a:latin typeface="+mj-lt"/>
              </a:rPr>
              <a:t>This is the theme of this book—WE WIN !!!!</a:t>
            </a:r>
            <a:endParaRPr lang="en-US" sz="2200" b="1" i="1" dirty="0">
              <a:solidFill>
                <a:schemeClr val="tx1"/>
              </a:solidFill>
              <a:latin typeface="+mj-lt"/>
            </a:endParaRPr>
          </a:p>
        </p:txBody>
      </p:sp>
    </p:spTree>
    <p:extLst>
      <p:ext uri="{BB962C8B-B14F-4D97-AF65-F5344CB8AC3E}">
        <p14:creationId xmlns:p14="http://schemas.microsoft.com/office/powerpoint/2010/main" val="77269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Another horse, fiery red, went out. And it was granted to the one who sat on it to take peace from the earth, and that people should kill one another; and there 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p:txBody>
      </p:sp>
    </p:spTree>
    <p:extLst>
      <p:ext uri="{BB962C8B-B14F-4D97-AF65-F5344CB8AC3E}">
        <p14:creationId xmlns:p14="http://schemas.microsoft.com/office/powerpoint/2010/main" val="438575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people should kill one another; and there 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p:txBody>
      </p:sp>
    </p:spTree>
    <p:extLst>
      <p:ext uri="{BB962C8B-B14F-4D97-AF65-F5344CB8AC3E}">
        <p14:creationId xmlns:p14="http://schemas.microsoft.com/office/powerpoint/2010/main" val="2083064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p:txBody>
      </p:sp>
    </p:spTree>
    <p:extLst>
      <p:ext uri="{BB962C8B-B14F-4D97-AF65-F5344CB8AC3E}">
        <p14:creationId xmlns:p14="http://schemas.microsoft.com/office/powerpoint/2010/main" val="917301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409863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a:t>
            </a:r>
            <a:r>
              <a:rPr lang="en-US" sz="2100" b="1" dirty="0">
                <a:solidFill>
                  <a:srgbClr val="FFFF00"/>
                </a:solidFill>
                <a:latin typeface="+mj-lt"/>
              </a:rPr>
              <a:t>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452073"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p:txBody>
      </p:sp>
    </p:spTree>
    <p:extLst>
      <p:ext uri="{BB962C8B-B14F-4D97-AF65-F5344CB8AC3E}">
        <p14:creationId xmlns:p14="http://schemas.microsoft.com/office/powerpoint/2010/main" val="3712223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a:t>
            </a:r>
            <a:r>
              <a:rPr lang="en-US" sz="2100" b="1" dirty="0">
                <a:solidFill>
                  <a:srgbClr val="FFFF00"/>
                </a:solidFill>
                <a:latin typeface="+mj-lt"/>
              </a:rPr>
              <a:t>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452073"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Significance of red?</a:t>
            </a:r>
          </a:p>
        </p:txBody>
      </p:sp>
    </p:spTree>
    <p:extLst>
      <p:ext uri="{BB962C8B-B14F-4D97-AF65-F5344CB8AC3E}">
        <p14:creationId xmlns:p14="http://schemas.microsoft.com/office/powerpoint/2010/main" val="51889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a:t>
            </a:r>
            <a:r>
              <a:rPr lang="en-US" sz="2100" b="1" dirty="0">
                <a:solidFill>
                  <a:srgbClr val="FFFF00"/>
                </a:solidFill>
                <a:latin typeface="+mj-lt"/>
              </a:rPr>
              <a:t>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452073"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Significance of red?</a:t>
            </a:r>
          </a:p>
          <a:p>
            <a:pPr marL="342900" indent="-342900">
              <a:buFont typeface="Arial" panose="020B0604020202020204" pitchFamily="34" charset="0"/>
              <a:buChar char="•"/>
              <a:tabLst>
                <a:tab pos="2286000" algn="l"/>
              </a:tabLst>
            </a:pPr>
            <a:r>
              <a:rPr lang="en-US" sz="2200" b="1" dirty="0">
                <a:latin typeface="+mj-lt"/>
              </a:rPr>
              <a:t>Life is sacred, but men granted right to kill</a:t>
            </a:r>
          </a:p>
        </p:txBody>
      </p:sp>
    </p:spTree>
    <p:extLst>
      <p:ext uri="{BB962C8B-B14F-4D97-AF65-F5344CB8AC3E}">
        <p14:creationId xmlns:p14="http://schemas.microsoft.com/office/powerpoint/2010/main" val="1809073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a:t>
            </a:r>
            <a:r>
              <a:rPr lang="en-US" sz="2100" b="1" dirty="0">
                <a:solidFill>
                  <a:srgbClr val="FFFF00"/>
                </a:solidFill>
                <a:latin typeface="+mj-lt"/>
              </a:rPr>
              <a:t>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452073"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Significance of red?</a:t>
            </a:r>
          </a:p>
          <a:p>
            <a:pPr marL="342900" indent="-342900">
              <a:buFont typeface="Arial" panose="020B0604020202020204" pitchFamily="34" charset="0"/>
              <a:buChar char="•"/>
              <a:tabLst>
                <a:tab pos="2286000" algn="l"/>
              </a:tabLst>
            </a:pPr>
            <a:r>
              <a:rPr lang="en-US" sz="2200" b="1" dirty="0">
                <a:latin typeface="+mj-lt"/>
              </a:rPr>
              <a:t>Life is sacred, but men granted right to kill</a:t>
            </a:r>
          </a:p>
          <a:p>
            <a:pPr marL="342900" indent="-342900">
              <a:buFont typeface="Arial" panose="020B0604020202020204" pitchFamily="34" charset="0"/>
              <a:buChar char="•"/>
              <a:tabLst>
                <a:tab pos="2286000" algn="l"/>
              </a:tabLst>
            </a:pPr>
            <a:r>
              <a:rPr lang="en-US" sz="2200" b="1" dirty="0">
                <a:latin typeface="+mj-lt"/>
              </a:rPr>
              <a:t>Sword—not usual Greek word for sword—this</a:t>
            </a:r>
          </a:p>
          <a:p>
            <a:pPr>
              <a:tabLst>
                <a:tab pos="2286000" algn="l"/>
              </a:tabLst>
            </a:pPr>
            <a:r>
              <a:rPr lang="en-US" sz="2200" b="1" dirty="0">
                <a:latin typeface="+mj-lt"/>
              </a:rPr>
              <a:t>     is sword used for martyrdom</a:t>
            </a:r>
          </a:p>
        </p:txBody>
      </p:sp>
    </p:spTree>
    <p:extLst>
      <p:ext uri="{BB962C8B-B14F-4D97-AF65-F5344CB8AC3E}">
        <p14:creationId xmlns:p14="http://schemas.microsoft.com/office/powerpoint/2010/main" val="775045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3970318"/>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t>
            </a:r>
            <a:r>
              <a:rPr lang="en-US" sz="2100" b="1" dirty="0">
                <a:solidFill>
                  <a:srgbClr val="FFFF00"/>
                </a:solidFill>
                <a:latin typeface="+mj-lt"/>
              </a:rPr>
              <a:t>Another horse, fiery red, went out</a:t>
            </a:r>
            <a:r>
              <a:rPr lang="en-US" sz="2100" b="1" dirty="0">
                <a:solidFill>
                  <a:schemeClr val="bg1"/>
                </a:solidFill>
                <a:latin typeface="+mj-lt"/>
              </a:rPr>
              <a: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a:t>
            </a:r>
            <a:r>
              <a:rPr lang="en-US" sz="2100" b="1" dirty="0">
                <a:solidFill>
                  <a:srgbClr val="FFFF00"/>
                </a:solidFill>
                <a:latin typeface="+mj-lt"/>
              </a:rPr>
              <a:t>was given to him a great sword.</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452073" cy="492442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Significance of red?</a:t>
            </a:r>
          </a:p>
          <a:p>
            <a:pPr marL="342900" indent="-342900">
              <a:buFont typeface="Arial" panose="020B0604020202020204" pitchFamily="34" charset="0"/>
              <a:buChar char="•"/>
              <a:tabLst>
                <a:tab pos="2286000" algn="l"/>
              </a:tabLst>
            </a:pPr>
            <a:r>
              <a:rPr lang="en-US" sz="2200" b="1" dirty="0">
                <a:latin typeface="+mj-lt"/>
              </a:rPr>
              <a:t>Life is sacred, but men granted right to kill</a:t>
            </a:r>
          </a:p>
          <a:p>
            <a:pPr marL="342900" indent="-342900">
              <a:buFont typeface="Arial" panose="020B0604020202020204" pitchFamily="34" charset="0"/>
              <a:buChar char="•"/>
              <a:tabLst>
                <a:tab pos="2286000" algn="l"/>
              </a:tabLst>
            </a:pPr>
            <a:r>
              <a:rPr lang="en-US" sz="2200" b="1" dirty="0">
                <a:latin typeface="+mj-lt"/>
              </a:rPr>
              <a:t>Sword—not usual Greek word for sword—this</a:t>
            </a:r>
          </a:p>
          <a:p>
            <a:pPr>
              <a:tabLst>
                <a:tab pos="2286000" algn="l"/>
              </a:tabLst>
            </a:pPr>
            <a:r>
              <a:rPr lang="en-US" sz="2200" b="1" dirty="0">
                <a:latin typeface="+mj-lt"/>
              </a:rPr>
              <a:t>     is sword used for martyrdom</a:t>
            </a:r>
          </a:p>
          <a:p>
            <a:pPr>
              <a:tabLst>
                <a:tab pos="2286000" algn="l"/>
              </a:tabLst>
            </a:pPr>
            <a:endParaRPr lang="en-US" sz="2200" b="1" dirty="0">
              <a:latin typeface="+mj-lt"/>
            </a:endParaRPr>
          </a:p>
          <a:p>
            <a:pPr lvl="3">
              <a:tabLst>
                <a:tab pos="2286000" algn="l"/>
              </a:tabLst>
            </a:pPr>
            <a:r>
              <a:rPr lang="en-US" sz="2800" b="1" dirty="0">
                <a:latin typeface="+mj-lt"/>
              </a:rPr>
              <a:t>	              SUMMARY OF SEALS</a:t>
            </a:r>
          </a:p>
          <a:p>
            <a:pPr marL="342900" indent="-342900">
              <a:buFont typeface="Arial" panose="020B0604020202020204" pitchFamily="34" charset="0"/>
              <a:buChar char="•"/>
              <a:tabLst>
                <a:tab pos="2286000" algn="l"/>
              </a:tabLst>
            </a:pPr>
            <a:r>
              <a:rPr lang="en-US" sz="2200" b="1" dirty="0">
                <a:latin typeface="+mj-lt"/>
              </a:rPr>
              <a:t>First seal—White horse ridden by Jesus went out conquering (overcoming) and overcoming</a:t>
            </a:r>
          </a:p>
          <a:p>
            <a:pPr marL="342900" indent="-342900">
              <a:buFont typeface="Arial" panose="020B0604020202020204" pitchFamily="34" charset="0"/>
              <a:buChar char="•"/>
              <a:tabLst>
                <a:tab pos="2286000" algn="l"/>
              </a:tabLst>
            </a:pPr>
            <a:r>
              <a:rPr lang="en-US" sz="2200" b="1" dirty="0">
                <a:latin typeface="+mj-lt"/>
              </a:rPr>
              <a:t>Second seal—Red horse God granted permission for martyrdom</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14604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quart of wheat for a denarius, and three quarts of barley for a denarius; and do not harm the oil and the wine."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778637"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p:txBody>
      </p:sp>
    </p:spTree>
    <p:extLst>
      <p:ext uri="{BB962C8B-B14F-4D97-AF65-F5344CB8AC3E}">
        <p14:creationId xmlns:p14="http://schemas.microsoft.com/office/powerpoint/2010/main" val="2935895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three quarts of barley for a denarius; and do not harm the oil and the wine."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778637"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 </a:t>
            </a:r>
          </a:p>
        </p:txBody>
      </p:sp>
    </p:spTree>
    <p:extLst>
      <p:ext uri="{BB962C8B-B14F-4D97-AF65-F5344CB8AC3E}">
        <p14:creationId xmlns:p14="http://schemas.microsoft.com/office/powerpoint/2010/main" val="695826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do not harm the oil and the wine."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778637"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p:txBody>
      </p:sp>
    </p:spTree>
    <p:extLst>
      <p:ext uri="{BB962C8B-B14F-4D97-AF65-F5344CB8AC3E}">
        <p14:creationId xmlns:p14="http://schemas.microsoft.com/office/powerpoint/2010/main" val="3319556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778637"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460530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203132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p:txBody>
      </p:sp>
      <p:sp>
        <p:nvSpPr>
          <p:cNvPr id="7" name="TextBox 6">
            <a:extLst>
              <a:ext uri="{FF2B5EF4-FFF2-40B4-BE49-F238E27FC236}">
                <a16:creationId xmlns:a16="http://schemas.microsoft.com/office/drawing/2014/main" id="{B6FC4C70-9D7B-4092-8BCC-BF440F9B79DF}"/>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183328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109487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236988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a:p>
            <a:pPr marL="342900" indent="-342900">
              <a:buFont typeface="Arial" panose="020B0604020202020204" pitchFamily="34" charset="0"/>
              <a:buChar char="•"/>
              <a:tabLst>
                <a:tab pos="2286000" algn="l"/>
              </a:tabLst>
            </a:pPr>
            <a:r>
              <a:rPr lang="en-US" sz="2200" b="1" dirty="0">
                <a:latin typeface="+mj-lt"/>
              </a:rPr>
              <a:t>Normal cost for wheat—8 quarts for a denarius (wages for one day—Matt. 20:1-9)</a:t>
            </a:r>
          </a:p>
        </p:txBody>
      </p:sp>
      <p:sp>
        <p:nvSpPr>
          <p:cNvPr id="7" name="TextBox 6">
            <a:extLst>
              <a:ext uri="{FF2B5EF4-FFF2-40B4-BE49-F238E27FC236}">
                <a16:creationId xmlns:a16="http://schemas.microsoft.com/office/drawing/2014/main" id="{DBD630B9-5F0E-4A04-B461-EADB3F0BD7ED}"/>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3001457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270843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a:p>
            <a:pPr marL="342900" indent="-342900">
              <a:buFont typeface="Arial" panose="020B0604020202020204" pitchFamily="34" charset="0"/>
              <a:buChar char="•"/>
              <a:tabLst>
                <a:tab pos="2286000" algn="l"/>
              </a:tabLst>
            </a:pPr>
            <a:r>
              <a:rPr lang="en-US" sz="2200" b="1" dirty="0">
                <a:latin typeface="+mj-lt"/>
              </a:rPr>
              <a:t>Normal cost for wheat—8 quarts for a denarius (wages for one day—Matt. 20:1-9)</a:t>
            </a:r>
          </a:p>
          <a:p>
            <a:pPr marL="342900" indent="-342900">
              <a:buFont typeface="Arial" panose="020B0604020202020204" pitchFamily="34" charset="0"/>
              <a:buChar char="•"/>
              <a:tabLst>
                <a:tab pos="2286000" algn="l"/>
              </a:tabLst>
            </a:pPr>
            <a:r>
              <a:rPr lang="en-US" sz="2200" b="1" dirty="0">
                <a:latin typeface="+mj-lt"/>
              </a:rPr>
              <a:t>Normal cost for barley—24 quarts for a denarius</a:t>
            </a:r>
          </a:p>
        </p:txBody>
      </p:sp>
      <p:sp>
        <p:nvSpPr>
          <p:cNvPr id="7" name="TextBox 6">
            <a:extLst>
              <a:ext uri="{FF2B5EF4-FFF2-40B4-BE49-F238E27FC236}">
                <a16:creationId xmlns:a16="http://schemas.microsoft.com/office/drawing/2014/main" id="{BFB06F56-2382-4586-96BA-933021EF13E1}"/>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4125354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304698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a:p>
            <a:pPr marL="342900" indent="-342900">
              <a:buFont typeface="Arial" panose="020B0604020202020204" pitchFamily="34" charset="0"/>
              <a:buChar char="•"/>
              <a:tabLst>
                <a:tab pos="2286000" algn="l"/>
              </a:tabLst>
            </a:pPr>
            <a:r>
              <a:rPr lang="en-US" sz="2200" b="1" dirty="0">
                <a:latin typeface="+mj-lt"/>
              </a:rPr>
              <a:t>Normal cost for wheat—8 quarts for a denarius (wages for one day—Matt. 20:1-9)</a:t>
            </a:r>
          </a:p>
          <a:p>
            <a:pPr marL="342900" indent="-342900">
              <a:buFont typeface="Arial" panose="020B0604020202020204" pitchFamily="34" charset="0"/>
              <a:buChar char="•"/>
              <a:tabLst>
                <a:tab pos="2286000" algn="l"/>
              </a:tabLst>
            </a:pPr>
            <a:r>
              <a:rPr lang="en-US" sz="2200" b="1" dirty="0">
                <a:latin typeface="+mj-lt"/>
              </a:rPr>
              <a:t>Normal cost for barley—24 quarts for a denarius</a:t>
            </a:r>
          </a:p>
          <a:p>
            <a:pPr marL="342900" indent="-342900">
              <a:buFont typeface="Arial" panose="020B0604020202020204" pitchFamily="34" charset="0"/>
              <a:buChar char="•"/>
              <a:tabLst>
                <a:tab pos="2286000" algn="l"/>
              </a:tabLst>
            </a:pPr>
            <a:r>
              <a:rPr lang="en-US" sz="2200" b="1" dirty="0">
                <a:latin typeface="+mj-lt"/>
              </a:rPr>
              <a:t>Wine and oil, used freely by the wealthy</a:t>
            </a:r>
          </a:p>
        </p:txBody>
      </p:sp>
      <p:sp>
        <p:nvSpPr>
          <p:cNvPr id="7" name="TextBox 6">
            <a:extLst>
              <a:ext uri="{FF2B5EF4-FFF2-40B4-BE49-F238E27FC236}">
                <a16:creationId xmlns:a16="http://schemas.microsoft.com/office/drawing/2014/main" id="{F66B0234-ACD1-45CB-853C-F5389868A588}"/>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1599814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37240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a:p>
            <a:pPr marL="342900" indent="-342900">
              <a:buFont typeface="Arial" panose="020B0604020202020204" pitchFamily="34" charset="0"/>
              <a:buChar char="•"/>
              <a:tabLst>
                <a:tab pos="2286000" algn="l"/>
              </a:tabLst>
            </a:pPr>
            <a:r>
              <a:rPr lang="en-US" sz="2200" b="1" dirty="0">
                <a:latin typeface="+mj-lt"/>
              </a:rPr>
              <a:t>Normal cost for wheat—8 quarts for a denarius (wages for one day—Matt. 20:1-9)</a:t>
            </a:r>
          </a:p>
          <a:p>
            <a:pPr marL="342900" indent="-342900">
              <a:buFont typeface="Arial" panose="020B0604020202020204" pitchFamily="34" charset="0"/>
              <a:buChar char="•"/>
              <a:tabLst>
                <a:tab pos="2286000" algn="l"/>
              </a:tabLst>
            </a:pPr>
            <a:r>
              <a:rPr lang="en-US" sz="2200" b="1" dirty="0">
                <a:latin typeface="+mj-lt"/>
              </a:rPr>
              <a:t>Normal cost for barley—24 quarts for a denarius</a:t>
            </a:r>
          </a:p>
          <a:p>
            <a:pPr marL="342900" indent="-342900">
              <a:buFont typeface="Arial" panose="020B0604020202020204" pitchFamily="34" charset="0"/>
              <a:buChar char="•"/>
              <a:tabLst>
                <a:tab pos="2286000" algn="l"/>
              </a:tabLst>
            </a:pPr>
            <a:r>
              <a:rPr lang="en-US" sz="2200" b="1" dirty="0">
                <a:latin typeface="+mj-lt"/>
              </a:rPr>
              <a:t>Wine and oil, used freely by the wealthy</a:t>
            </a:r>
          </a:p>
          <a:p>
            <a:pPr marL="342900" indent="-342900">
              <a:buFont typeface="Arial" panose="020B0604020202020204" pitchFamily="34" charset="0"/>
              <a:buChar char="•"/>
              <a:tabLst>
                <a:tab pos="2286000" algn="l"/>
              </a:tabLst>
            </a:pPr>
            <a:r>
              <a:rPr lang="en-US" sz="2200" b="1" dirty="0">
                <a:latin typeface="+mj-lt"/>
              </a:rPr>
              <a:t>The seal shows a scarcity of food for the poorest people (this included the Christians who were very poor–</a:t>
            </a:r>
            <a:r>
              <a:rPr lang="en-US" altLang="en-US" sz="2200" b="1" dirty="0">
                <a:solidFill>
                  <a:schemeClr val="tx1"/>
                </a:solidFill>
                <a:latin typeface="+mj-lt"/>
                <a:ea typeface="Times New Roman" panose="02020603050405020304" pitchFamily="18" charset="0"/>
              </a:rPr>
              <a:t> 2 Cor. 12:10; 11:27; 8:2; Heb. 10:34</a:t>
            </a:r>
            <a:r>
              <a:rPr lang="en-US" sz="2200" b="1" dirty="0">
                <a:latin typeface="+mj-lt"/>
              </a:rPr>
              <a:t>)</a:t>
            </a:r>
          </a:p>
        </p:txBody>
      </p:sp>
      <p:sp>
        <p:nvSpPr>
          <p:cNvPr id="7" name="TextBox 6">
            <a:extLst>
              <a:ext uri="{FF2B5EF4-FFF2-40B4-BE49-F238E27FC236}">
                <a16:creationId xmlns:a16="http://schemas.microsoft.com/office/drawing/2014/main" id="{498B8C25-B0A9-445C-A4B8-61C14301EDFF}"/>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4068195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given to him</a:t>
            </a:r>
          </a:p>
          <a:p>
            <a:pPr marL="342900" indent="-342900">
              <a:buFont typeface="Arial" panose="020B0604020202020204" pitchFamily="34" charset="0"/>
              <a:buChar char="•"/>
              <a:tabLst>
                <a:tab pos="2286000" algn="l"/>
              </a:tabLst>
            </a:pPr>
            <a:r>
              <a:rPr lang="en-US" sz="2200" b="1" dirty="0">
                <a:latin typeface="+mj-lt"/>
              </a:rPr>
              <a:t>Cost of wheat—one quart for denarius</a:t>
            </a:r>
          </a:p>
          <a:p>
            <a:pPr marL="342900" indent="-342900">
              <a:buFont typeface="Arial" panose="020B0604020202020204" pitchFamily="34" charset="0"/>
              <a:buChar char="•"/>
              <a:tabLst>
                <a:tab pos="2286000" algn="l"/>
              </a:tabLst>
            </a:pPr>
            <a:r>
              <a:rPr lang="en-US" sz="2200" b="1" dirty="0">
                <a:latin typeface="+mj-lt"/>
              </a:rPr>
              <a:t>Cost of barley—three quarts for a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a:tabLst>
                <a:tab pos="2286000" algn="l"/>
              </a:tabLst>
            </a:pPr>
            <a:endParaRPr lang="en-US" sz="1600" b="1" dirty="0"/>
          </a:p>
          <a:p>
            <a:pPr marL="342900" indent="-342900">
              <a:buFont typeface="Arial" panose="020B0604020202020204" pitchFamily="34" charset="0"/>
              <a:buChar char="•"/>
              <a:tabLst>
                <a:tab pos="2286000" algn="l"/>
              </a:tabLst>
            </a:pPr>
            <a:r>
              <a:rPr lang="en-US" sz="2200" b="1" dirty="0">
                <a:latin typeface="+mj-lt"/>
              </a:rPr>
              <a:t>Balance scales—money &amp; grains measured</a:t>
            </a:r>
          </a:p>
          <a:p>
            <a:pPr marL="342900" indent="-342900">
              <a:buFont typeface="Arial" panose="020B0604020202020204" pitchFamily="34" charset="0"/>
              <a:buChar char="•"/>
              <a:tabLst>
                <a:tab pos="2286000" algn="l"/>
              </a:tabLst>
            </a:pPr>
            <a:r>
              <a:rPr lang="en-US" sz="2200" b="1" dirty="0">
                <a:latin typeface="+mj-lt"/>
              </a:rPr>
              <a:t>Normal cost for wheat—8 quarts for a denarius (wages for one day—Matt. 20:1-9)</a:t>
            </a:r>
          </a:p>
          <a:p>
            <a:pPr marL="342900" indent="-342900">
              <a:buFont typeface="Arial" panose="020B0604020202020204" pitchFamily="34" charset="0"/>
              <a:buChar char="•"/>
              <a:tabLst>
                <a:tab pos="2286000" algn="l"/>
              </a:tabLst>
            </a:pPr>
            <a:r>
              <a:rPr lang="en-US" sz="2200" b="1" dirty="0">
                <a:latin typeface="+mj-lt"/>
              </a:rPr>
              <a:t>Normal cost for barley—24 quarts for a denarius</a:t>
            </a:r>
          </a:p>
          <a:p>
            <a:pPr marL="342900" indent="-342900">
              <a:buFont typeface="Arial" panose="020B0604020202020204" pitchFamily="34" charset="0"/>
              <a:buChar char="•"/>
              <a:tabLst>
                <a:tab pos="2286000" algn="l"/>
              </a:tabLst>
            </a:pPr>
            <a:r>
              <a:rPr lang="en-US" sz="2200" b="1" dirty="0">
                <a:latin typeface="+mj-lt"/>
              </a:rPr>
              <a:t>Wine and oil, used freely by the wealthy</a:t>
            </a:r>
          </a:p>
          <a:p>
            <a:pPr marL="342900" indent="-342900">
              <a:buFont typeface="Arial" panose="020B0604020202020204" pitchFamily="34" charset="0"/>
              <a:buChar char="•"/>
              <a:tabLst>
                <a:tab pos="2286000" algn="l"/>
              </a:tabLst>
            </a:pPr>
            <a:r>
              <a:rPr lang="en-US" sz="2200" b="1" dirty="0">
                <a:latin typeface="+mj-lt"/>
              </a:rPr>
              <a:t>The seal shows a scarcity of food for the poorest people (this included the Christians who were very poor–</a:t>
            </a:r>
            <a:r>
              <a:rPr lang="en-US" altLang="en-US" sz="2200" b="1" dirty="0">
                <a:solidFill>
                  <a:schemeClr val="tx1"/>
                </a:solidFill>
                <a:latin typeface="+mj-lt"/>
                <a:ea typeface="Times New Roman" panose="02020603050405020304" pitchFamily="18" charset="0"/>
              </a:rPr>
              <a:t> 2 Cor. 12:10; 11:27; 8:2; Heb. 10:34</a:t>
            </a:r>
            <a:r>
              <a:rPr lang="en-US" sz="2200" b="1" dirty="0">
                <a:latin typeface="+mj-lt"/>
              </a:rPr>
              <a:t>)</a:t>
            </a:r>
          </a:p>
          <a:p>
            <a:pPr marL="342900" indent="-342900">
              <a:buFont typeface="Arial" panose="020B0604020202020204" pitchFamily="34" charset="0"/>
              <a:buChar char="•"/>
              <a:tabLst>
                <a:tab pos="2286000" algn="l"/>
              </a:tabLst>
            </a:pPr>
            <a:endParaRPr lang="en-US" sz="2200" b="1" dirty="0">
              <a:latin typeface="+mj-lt"/>
            </a:endParaRPr>
          </a:p>
          <a:p>
            <a:pPr lvl="3">
              <a:tabLst>
                <a:tab pos="2286000" algn="l"/>
              </a:tabLst>
            </a:pPr>
            <a:r>
              <a:rPr lang="en-US" sz="2800" b="1" dirty="0"/>
              <a:t>	</a:t>
            </a:r>
            <a:r>
              <a:rPr lang="en-US" sz="2200" b="1" dirty="0">
                <a:latin typeface="+mj-lt"/>
              </a:rPr>
              <a:t>                   </a:t>
            </a:r>
            <a:r>
              <a:rPr lang="en-US" sz="2800" b="1" dirty="0">
                <a:latin typeface="+mj-lt"/>
              </a:rPr>
              <a:t>SUMMARY OF SEALS</a:t>
            </a:r>
          </a:p>
          <a:p>
            <a:pPr marL="342900" indent="-342900">
              <a:buFont typeface="Arial" panose="020B0604020202020204" pitchFamily="34" charset="0"/>
              <a:buChar char="•"/>
              <a:tabLst>
                <a:tab pos="2286000" algn="l"/>
              </a:tabLst>
            </a:pPr>
            <a:r>
              <a:rPr lang="en-US" sz="2200" b="1" dirty="0">
                <a:latin typeface="+mj-lt"/>
              </a:rPr>
              <a:t>First seal—White horse ridden by Jesus went out conquering (overcoming) and overcoming</a:t>
            </a:r>
          </a:p>
          <a:p>
            <a:pPr marL="342900" indent="-342900">
              <a:buFont typeface="Arial" panose="020B0604020202020204" pitchFamily="34" charset="0"/>
              <a:buChar char="•"/>
              <a:tabLst>
                <a:tab pos="2286000" algn="l"/>
              </a:tabLst>
            </a:pPr>
            <a:r>
              <a:rPr lang="en-US" sz="2200" b="1" dirty="0">
                <a:latin typeface="+mj-lt"/>
              </a:rPr>
              <a:t>Second seal—Red horse God granted permission for martyrdom</a:t>
            </a:r>
          </a:p>
          <a:p>
            <a:pPr marL="342900" indent="-342900">
              <a:buFont typeface="Arial" panose="020B0604020202020204" pitchFamily="34" charset="0"/>
              <a:buChar char="•"/>
              <a:tabLst>
                <a:tab pos="2286000" algn="l"/>
              </a:tabLst>
            </a:pPr>
            <a:r>
              <a:rPr lang="en-US" sz="2200" b="1" dirty="0">
                <a:latin typeface="+mj-lt"/>
              </a:rPr>
              <a:t>Third seal—Black horse—The conquering (overcoming) met with martyrdom and scarcities</a:t>
            </a:r>
          </a:p>
          <a:p>
            <a:pPr>
              <a:tabLst>
                <a:tab pos="2286000" algn="l"/>
              </a:tabLst>
            </a:pPr>
            <a:endParaRPr lang="en-US" sz="2200" b="1" dirty="0">
              <a:latin typeface="+mj-lt"/>
            </a:endParaRPr>
          </a:p>
        </p:txBody>
      </p:sp>
      <p:sp>
        <p:nvSpPr>
          <p:cNvPr id="7" name="TextBox 6">
            <a:extLst>
              <a:ext uri="{FF2B5EF4-FFF2-40B4-BE49-F238E27FC236}">
                <a16:creationId xmlns:a16="http://schemas.microsoft.com/office/drawing/2014/main" id="{498B8C25-B0A9-445C-A4B8-61C14301EDFF}"/>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t>
            </a:r>
            <a:r>
              <a:rPr lang="en-US" sz="2100" b="1" dirty="0">
                <a:solidFill>
                  <a:srgbClr val="FFFF00"/>
                </a:solidFill>
                <a:latin typeface="+mj-lt"/>
              </a:rPr>
              <a:t>a black horse</a:t>
            </a:r>
            <a:r>
              <a:rPr lang="en-US" sz="2100" b="1" dirty="0">
                <a:solidFill>
                  <a:schemeClr val="bg1"/>
                </a:solidFill>
                <a:latin typeface="+mj-lt"/>
              </a:rPr>
              <a:t>, and he who sat on it had </a:t>
            </a:r>
            <a:r>
              <a:rPr lang="en-US" sz="2100" b="1" dirty="0">
                <a:solidFill>
                  <a:srgbClr val="FFFF00"/>
                </a:solidFill>
                <a:latin typeface="+mj-lt"/>
              </a:rPr>
              <a:t>a 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 </a:t>
            </a:r>
            <a:r>
              <a:rPr lang="en-US" sz="2100" b="1" dirty="0">
                <a:solidFill>
                  <a:srgbClr val="FFFF00"/>
                </a:solidFill>
                <a:latin typeface="+mj-lt"/>
              </a:rPr>
              <a:t>quart of wheat </a:t>
            </a:r>
            <a:r>
              <a:rPr lang="en-US" sz="2100" b="1" dirty="0">
                <a:solidFill>
                  <a:schemeClr val="bg1"/>
                </a:solidFill>
                <a:latin typeface="+mj-lt"/>
              </a:rPr>
              <a:t>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three quarts of barley</a:t>
            </a:r>
            <a:r>
              <a:rPr lang="en-US" sz="2100" b="1" dirty="0">
                <a:solidFill>
                  <a:schemeClr val="bg1"/>
                </a:solidFill>
                <a:latin typeface="+mj-lt"/>
              </a:rPr>
              <a:t> for a </a:t>
            </a:r>
            <a:r>
              <a:rPr lang="en-US" sz="2100" b="1" dirty="0">
                <a:solidFill>
                  <a:srgbClr val="FFFF00"/>
                </a:solidFill>
                <a:latin typeface="+mj-lt"/>
              </a:rPr>
              <a:t>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Tree>
    <p:extLst>
      <p:ext uri="{BB962C8B-B14F-4D97-AF65-F5344CB8AC3E}">
        <p14:creationId xmlns:p14="http://schemas.microsoft.com/office/powerpoint/2010/main" val="2422222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sat on it was Death, and Hades followed with him. And power was given to them over a fourth of the earth, to kill with sword, with hunger, with death, and by the beasts of the earth.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p:txBody>
      </p:sp>
    </p:spTree>
    <p:extLst>
      <p:ext uri="{BB962C8B-B14F-4D97-AF65-F5344CB8AC3E}">
        <p14:creationId xmlns:p14="http://schemas.microsoft.com/office/powerpoint/2010/main" val="2090038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Hades followed with him. And power was given to them over a fourth of the earth, to kill with sword, with hunger, with death, and by the beasts of the earth.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p:txBody>
      </p:sp>
    </p:spTree>
    <p:extLst>
      <p:ext uri="{BB962C8B-B14F-4D97-AF65-F5344CB8AC3E}">
        <p14:creationId xmlns:p14="http://schemas.microsoft.com/office/powerpoint/2010/main" val="1168408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fourth of the earth, to kill with sword, with hunger, with death, and by the beasts of the earth.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p:txBody>
      </p:sp>
    </p:spTree>
    <p:extLst>
      <p:ext uri="{BB962C8B-B14F-4D97-AF65-F5344CB8AC3E}">
        <p14:creationId xmlns:p14="http://schemas.microsoft.com/office/powerpoint/2010/main" val="20795865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p:txBody>
      </p:sp>
    </p:spTree>
    <p:extLst>
      <p:ext uri="{BB962C8B-B14F-4D97-AF65-F5344CB8AC3E}">
        <p14:creationId xmlns:p14="http://schemas.microsoft.com/office/powerpoint/2010/main" val="1381694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p:txBody>
      </p:sp>
    </p:spTree>
    <p:extLst>
      <p:ext uri="{BB962C8B-B14F-4D97-AF65-F5344CB8AC3E}">
        <p14:creationId xmlns:p14="http://schemas.microsoft.com/office/powerpoint/2010/main" val="119673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a:t>
            </a:r>
            <a:r>
              <a:rPr lang="en-US" sz="2400" b="1" dirty="0">
                <a:solidFill>
                  <a:srgbClr val="FFFF00"/>
                </a:solidFill>
                <a:latin typeface="+mj-lt"/>
              </a:rPr>
              <a:t>He sent and SIGN-I-FIED it by His angel to His servant John</a:t>
            </a:r>
            <a:r>
              <a:rPr lang="en-US" sz="2400" b="1" dirty="0">
                <a:solidFill>
                  <a:schemeClr val="bg1"/>
                </a:solidFill>
                <a:latin typeface="+mj-lt"/>
              </a:rPr>
              <a:t>,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chemeClr val="bg1"/>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978486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a:p>
            <a:pPr marL="342900" indent="-342900">
              <a:buFont typeface="Arial" panose="020B0604020202020204" pitchFamily="34" charset="0"/>
              <a:buChar char="•"/>
              <a:tabLst>
                <a:tab pos="2286000" algn="l"/>
              </a:tabLst>
            </a:pPr>
            <a:r>
              <a:rPr lang="en-US" sz="2200" b="1" dirty="0">
                <a:latin typeface="+mj-lt"/>
              </a:rPr>
              <a:t>Sword—not same word used in verse  4 (cf. Jer. 27:9*, 13:-14; 21:7-9; </a:t>
            </a:r>
            <a:r>
              <a:rPr lang="en-US" sz="2200" b="1" dirty="0" err="1">
                <a:latin typeface="+mj-lt"/>
              </a:rPr>
              <a:t>Eze</a:t>
            </a:r>
            <a:r>
              <a:rPr lang="en-US" sz="2200" b="1" dirty="0">
                <a:latin typeface="+mj-lt"/>
              </a:rPr>
              <a:t>. 33:27-28; Amos 4:6-10</a:t>
            </a:r>
          </a:p>
          <a:p>
            <a:pPr>
              <a:tabLst>
                <a:tab pos="2286000" algn="l"/>
              </a:tabLst>
            </a:pPr>
            <a:endParaRPr lang="en-US" sz="2200" b="1" dirty="0">
              <a:latin typeface="+mj-lt"/>
            </a:endParaRPr>
          </a:p>
        </p:txBody>
      </p:sp>
    </p:spTree>
    <p:extLst>
      <p:ext uri="{BB962C8B-B14F-4D97-AF65-F5344CB8AC3E}">
        <p14:creationId xmlns:p14="http://schemas.microsoft.com/office/powerpoint/2010/main" val="4075115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a:p>
            <a:pPr marL="342900" indent="-342900">
              <a:buFont typeface="Arial" panose="020B0604020202020204" pitchFamily="34" charset="0"/>
              <a:buChar char="•"/>
              <a:tabLst>
                <a:tab pos="2286000" algn="l"/>
              </a:tabLst>
            </a:pPr>
            <a:r>
              <a:rPr lang="en-US" sz="2200" b="1" dirty="0">
                <a:latin typeface="+mj-lt"/>
              </a:rPr>
              <a:t>Sword—not same word used in verse  4 (cf. Jer. 27:9*, 13:-14; 21:7-9; </a:t>
            </a:r>
            <a:r>
              <a:rPr lang="en-US" sz="2200" b="1" dirty="0" err="1">
                <a:latin typeface="+mj-lt"/>
              </a:rPr>
              <a:t>Eze</a:t>
            </a:r>
            <a:r>
              <a:rPr lang="en-US" sz="2200" b="1" dirty="0">
                <a:latin typeface="+mj-lt"/>
              </a:rPr>
              <a:t>. 33:27-28; Amos 4:6-10</a:t>
            </a:r>
          </a:p>
          <a:p>
            <a:pPr marL="342900" indent="-342900">
              <a:buFont typeface="Arial" panose="020B0604020202020204" pitchFamily="34" charset="0"/>
              <a:buChar char="•"/>
              <a:tabLst>
                <a:tab pos="2286000" algn="l"/>
              </a:tabLst>
            </a:pPr>
            <a:r>
              <a:rPr lang="en-US" sz="2200" b="1" dirty="0">
                <a:latin typeface="+mj-lt"/>
              </a:rPr>
              <a:t>God’s four judgments, </a:t>
            </a:r>
            <a:r>
              <a:rPr lang="en-US" sz="2200" b="1" dirty="0" err="1">
                <a:latin typeface="+mj-lt"/>
              </a:rPr>
              <a:t>Eze</a:t>
            </a:r>
            <a:r>
              <a:rPr lang="en-US" sz="2200" b="1" dirty="0">
                <a:latin typeface="+mj-lt"/>
              </a:rPr>
              <a:t>. 14:21**; </a:t>
            </a:r>
            <a:r>
              <a:rPr lang="en-US" sz="2200" b="1" dirty="0" err="1">
                <a:latin typeface="+mj-lt"/>
              </a:rPr>
              <a:t>Eze</a:t>
            </a:r>
            <a:r>
              <a:rPr lang="en-US" sz="2200" b="1" dirty="0">
                <a:latin typeface="+mj-lt"/>
              </a:rPr>
              <a:t>. 5--sword (v. 12); famine (17) pestilence (12); beasts (17)</a:t>
            </a:r>
          </a:p>
          <a:p>
            <a:pPr>
              <a:tabLst>
                <a:tab pos="2286000" algn="l"/>
              </a:tabLst>
            </a:pPr>
            <a:endParaRPr lang="en-US" sz="2200" b="1" dirty="0">
              <a:latin typeface="+mj-lt"/>
            </a:endParaRPr>
          </a:p>
          <a:p>
            <a:pPr>
              <a:tabLst>
                <a:tab pos="2286000" algn="l"/>
              </a:tabLst>
            </a:pPr>
            <a:endParaRPr lang="en-US" sz="2200" b="1" dirty="0">
              <a:latin typeface="+mj-lt"/>
            </a:endParaRPr>
          </a:p>
        </p:txBody>
      </p:sp>
    </p:spTree>
    <p:extLst>
      <p:ext uri="{BB962C8B-B14F-4D97-AF65-F5344CB8AC3E}">
        <p14:creationId xmlns:p14="http://schemas.microsoft.com/office/powerpoint/2010/main" val="17048246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452431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a:p>
            <a:pPr marL="342900" indent="-342900">
              <a:buFont typeface="Arial" panose="020B0604020202020204" pitchFamily="34" charset="0"/>
              <a:buChar char="•"/>
              <a:tabLst>
                <a:tab pos="2286000" algn="l"/>
              </a:tabLst>
            </a:pPr>
            <a:r>
              <a:rPr lang="en-US" sz="2200" b="1" dirty="0">
                <a:latin typeface="+mj-lt"/>
              </a:rPr>
              <a:t>Sword—not same word used in verse  4 (cf. Jer. 27:9*, 13:-14; 21:7-9; </a:t>
            </a:r>
            <a:r>
              <a:rPr lang="en-US" sz="2200" b="1" dirty="0" err="1">
                <a:latin typeface="+mj-lt"/>
              </a:rPr>
              <a:t>Eze</a:t>
            </a:r>
            <a:r>
              <a:rPr lang="en-US" sz="2200" b="1" dirty="0">
                <a:latin typeface="+mj-lt"/>
              </a:rPr>
              <a:t>. 33:27-28; Amos 4:6-10</a:t>
            </a:r>
          </a:p>
          <a:p>
            <a:pPr marL="342900" indent="-342900">
              <a:buFont typeface="Arial" panose="020B0604020202020204" pitchFamily="34" charset="0"/>
              <a:buChar char="•"/>
              <a:tabLst>
                <a:tab pos="2286000" algn="l"/>
              </a:tabLst>
            </a:pPr>
            <a:r>
              <a:rPr lang="en-US" sz="2200" b="1" dirty="0">
                <a:latin typeface="+mj-lt"/>
              </a:rPr>
              <a:t>God’s four judgments, </a:t>
            </a:r>
            <a:r>
              <a:rPr lang="en-US" sz="2200" b="1" dirty="0" err="1">
                <a:latin typeface="+mj-lt"/>
              </a:rPr>
              <a:t>Eze</a:t>
            </a:r>
            <a:r>
              <a:rPr lang="en-US" sz="2200" b="1" dirty="0">
                <a:latin typeface="+mj-lt"/>
              </a:rPr>
              <a:t>. 14:21**; </a:t>
            </a:r>
            <a:r>
              <a:rPr lang="en-US" sz="2200" b="1" dirty="0" err="1">
                <a:latin typeface="+mj-lt"/>
              </a:rPr>
              <a:t>Eze</a:t>
            </a:r>
            <a:r>
              <a:rPr lang="en-US" sz="2200" b="1" dirty="0">
                <a:latin typeface="+mj-lt"/>
              </a:rPr>
              <a:t>. 5--sword (v. 12); famine (17) pestilence (12); beasts (17)</a:t>
            </a:r>
          </a:p>
          <a:p>
            <a:pPr>
              <a:tabLst>
                <a:tab pos="2286000" algn="l"/>
              </a:tabLst>
            </a:pPr>
            <a:endParaRPr lang="en-US" sz="2200" b="1" dirty="0">
              <a:latin typeface="+mj-lt"/>
            </a:endParaRPr>
          </a:p>
          <a:p>
            <a:pPr lvl="3" algn="ctr">
              <a:tabLst>
                <a:tab pos="2286000" algn="l"/>
              </a:tabLst>
            </a:pPr>
            <a:r>
              <a:rPr lang="en-US" sz="2400" b="1" dirty="0">
                <a:latin typeface="+mj-lt"/>
              </a:rPr>
              <a:t>SUMMARY OF SEALS</a:t>
            </a:r>
          </a:p>
          <a:p>
            <a:pPr marL="342900" indent="-342900">
              <a:buFont typeface="Arial" panose="020B0604020202020204" pitchFamily="34" charset="0"/>
              <a:buChar char="•"/>
              <a:tabLst>
                <a:tab pos="2286000" algn="l"/>
              </a:tabLst>
            </a:pPr>
            <a:r>
              <a:rPr lang="en-US" sz="2200" b="1" dirty="0">
                <a:latin typeface="+mj-lt"/>
              </a:rPr>
              <a:t>First seal—White horse ridden by Jesus went out conquering (overcoming) and overcoming</a:t>
            </a:r>
          </a:p>
          <a:p>
            <a:pPr marL="342900" indent="-342900">
              <a:buFont typeface="Arial" panose="020B0604020202020204" pitchFamily="34" charset="0"/>
              <a:buChar char="•"/>
              <a:tabLst>
                <a:tab pos="2286000" algn="l"/>
              </a:tabLst>
            </a:pPr>
            <a:r>
              <a:rPr lang="en-US" sz="2200" b="1" dirty="0">
                <a:latin typeface="+mj-lt"/>
              </a:rPr>
              <a:t>Second seal—Red horse God granted permission for martyrdom</a:t>
            </a:r>
          </a:p>
        </p:txBody>
      </p:sp>
    </p:spTree>
    <p:extLst>
      <p:ext uri="{BB962C8B-B14F-4D97-AF65-F5344CB8AC3E}">
        <p14:creationId xmlns:p14="http://schemas.microsoft.com/office/powerpoint/2010/main" val="763703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486287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a:p>
            <a:pPr marL="342900" indent="-342900">
              <a:buFont typeface="Arial" panose="020B0604020202020204" pitchFamily="34" charset="0"/>
              <a:buChar char="•"/>
              <a:tabLst>
                <a:tab pos="2286000" algn="l"/>
              </a:tabLst>
            </a:pPr>
            <a:r>
              <a:rPr lang="en-US" sz="2200" b="1" dirty="0">
                <a:latin typeface="+mj-lt"/>
              </a:rPr>
              <a:t>Sword—not same word used in verse  4 (cf. Jer. 27:9*, 13:-14; 21:7-9; </a:t>
            </a:r>
            <a:r>
              <a:rPr lang="en-US" sz="2200" b="1" dirty="0" err="1">
                <a:latin typeface="+mj-lt"/>
              </a:rPr>
              <a:t>Eze</a:t>
            </a:r>
            <a:r>
              <a:rPr lang="en-US" sz="2200" b="1" dirty="0">
                <a:latin typeface="+mj-lt"/>
              </a:rPr>
              <a:t>. 33:27-28; Amos 4:6-10</a:t>
            </a:r>
          </a:p>
          <a:p>
            <a:pPr marL="342900" indent="-342900">
              <a:buFont typeface="Arial" panose="020B0604020202020204" pitchFamily="34" charset="0"/>
              <a:buChar char="•"/>
              <a:tabLst>
                <a:tab pos="2286000" algn="l"/>
              </a:tabLst>
            </a:pPr>
            <a:r>
              <a:rPr lang="en-US" sz="2200" b="1" dirty="0">
                <a:latin typeface="+mj-lt"/>
              </a:rPr>
              <a:t>God’s four judgments, </a:t>
            </a:r>
            <a:r>
              <a:rPr lang="en-US" sz="2200" b="1" dirty="0" err="1">
                <a:latin typeface="+mj-lt"/>
              </a:rPr>
              <a:t>Eze</a:t>
            </a:r>
            <a:r>
              <a:rPr lang="en-US" sz="2200" b="1" dirty="0">
                <a:latin typeface="+mj-lt"/>
              </a:rPr>
              <a:t>. 14:21**; </a:t>
            </a:r>
            <a:r>
              <a:rPr lang="en-US" sz="2200" b="1" dirty="0" err="1">
                <a:latin typeface="+mj-lt"/>
              </a:rPr>
              <a:t>Eze</a:t>
            </a:r>
            <a:r>
              <a:rPr lang="en-US" sz="2200" b="1" dirty="0">
                <a:latin typeface="+mj-lt"/>
              </a:rPr>
              <a:t>. 5--sword (v. 12); famine (17) pestilence (12); beasts (17)</a:t>
            </a:r>
          </a:p>
          <a:p>
            <a:pPr>
              <a:tabLst>
                <a:tab pos="2286000" algn="l"/>
              </a:tabLst>
            </a:pPr>
            <a:endParaRPr lang="en-US" sz="2200" b="1" dirty="0">
              <a:latin typeface="+mj-lt"/>
            </a:endParaRPr>
          </a:p>
          <a:p>
            <a:pPr lvl="3" algn="ctr">
              <a:tabLst>
                <a:tab pos="2286000" algn="l"/>
              </a:tabLst>
            </a:pPr>
            <a:r>
              <a:rPr lang="en-US" sz="2400" b="1" dirty="0">
                <a:latin typeface="+mj-lt"/>
              </a:rPr>
              <a:t>SUMMARY OF SEALS</a:t>
            </a:r>
          </a:p>
          <a:p>
            <a:pPr marL="342900" indent="-342900">
              <a:buFont typeface="Arial" panose="020B0604020202020204" pitchFamily="34" charset="0"/>
              <a:buChar char="•"/>
              <a:tabLst>
                <a:tab pos="2286000" algn="l"/>
              </a:tabLst>
            </a:pPr>
            <a:r>
              <a:rPr lang="en-US" sz="2200" b="1" dirty="0">
                <a:latin typeface="+mj-lt"/>
              </a:rPr>
              <a:t>First seal—White horse ridden by Jesus went out conquering (overcoming) and overcoming</a:t>
            </a:r>
          </a:p>
          <a:p>
            <a:pPr marL="342900" indent="-342900">
              <a:buFont typeface="Arial" panose="020B0604020202020204" pitchFamily="34" charset="0"/>
              <a:buChar char="•"/>
              <a:tabLst>
                <a:tab pos="2286000" algn="l"/>
              </a:tabLst>
            </a:pPr>
            <a:r>
              <a:rPr lang="en-US" sz="2200" b="1" dirty="0">
                <a:latin typeface="+mj-lt"/>
              </a:rPr>
              <a:t>Second seal—Red horse God granted permission for martyrdom</a:t>
            </a:r>
          </a:p>
          <a:p>
            <a:pPr marL="342900" indent="-342900">
              <a:buFont typeface="Arial" panose="020B0604020202020204" pitchFamily="34" charset="0"/>
              <a:buChar char="•"/>
              <a:tabLst>
                <a:tab pos="2286000" algn="l"/>
              </a:tabLst>
            </a:pPr>
            <a:r>
              <a:rPr lang="en-US" sz="2200" b="1" dirty="0">
                <a:latin typeface="+mj-lt"/>
              </a:rPr>
              <a:t>Third seal—Black horse—The conquering (overcoming) met with martyrdom and scarcities</a:t>
            </a:r>
          </a:p>
        </p:txBody>
      </p:sp>
    </p:spTree>
    <p:extLst>
      <p:ext uri="{BB962C8B-B14F-4D97-AF65-F5344CB8AC3E}">
        <p14:creationId xmlns:p14="http://schemas.microsoft.com/office/powerpoint/2010/main" val="14249779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2185214"/>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a:p>
            <a:pPr algn="ctr"/>
            <a:endParaRPr lang="en-US" sz="2600" b="1" dirty="0">
              <a:latin typeface="+mj-lt"/>
            </a:endParaRPr>
          </a:p>
          <a:p>
            <a:pPr algn="ctr"/>
            <a:endParaRPr lang="en-US" sz="2600" b="1" dirty="0">
              <a:latin typeface="+mj-lt"/>
            </a:endParaRPr>
          </a:p>
          <a:p>
            <a:pPr algn="ctr"/>
            <a:endParaRPr lang="en-US" sz="2600" b="1" dirty="0">
              <a:latin typeface="+mj-lt"/>
            </a:endParaRP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name of him who </a:t>
            </a:r>
            <a:r>
              <a:rPr lang="en-US" sz="2100" b="1" dirty="0">
                <a:solidFill>
                  <a:srgbClr val="FFFF00"/>
                </a:solidFill>
                <a:latin typeface="+mj-lt"/>
              </a:rPr>
              <a:t>sat on it was Death</a:t>
            </a:r>
            <a:r>
              <a:rPr lang="en-US" sz="2100" b="1" dirty="0">
                <a:solidFill>
                  <a:schemeClr val="bg1"/>
                </a:solidFill>
                <a:latin typeface="+mj-lt"/>
              </a:rPr>
              <a:t>, and </a:t>
            </a:r>
            <a:r>
              <a:rPr lang="en-US" sz="2100" b="1" dirty="0">
                <a:solidFill>
                  <a:srgbClr val="FFFF00"/>
                </a:solidFill>
                <a:latin typeface="+mj-lt"/>
              </a:rPr>
              <a:t>Hades followed with him</a:t>
            </a:r>
            <a:r>
              <a:rPr lang="en-US" sz="2100" b="1" dirty="0">
                <a:solidFill>
                  <a:schemeClr val="bg1"/>
                </a:solidFill>
                <a:latin typeface="+mj-lt"/>
              </a:rPr>
              <a:t>. And power was given to them over a </a:t>
            </a:r>
            <a:r>
              <a:rPr lang="en-US" sz="2100" b="1" dirty="0">
                <a:solidFill>
                  <a:srgbClr val="FFFF00"/>
                </a:solidFill>
                <a:latin typeface="+mj-lt"/>
              </a:rPr>
              <a:t>fourth of the earth</a:t>
            </a:r>
            <a:r>
              <a:rPr lang="en-US" sz="2100" b="1" dirty="0">
                <a:solidFill>
                  <a:schemeClr val="bg1"/>
                </a:solidFill>
                <a:latin typeface="+mj-lt"/>
              </a:rPr>
              <a:t>, to kill 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the </a:t>
            </a:r>
            <a:r>
              <a:rPr lang="en-US" sz="2100" b="1" dirty="0">
                <a:solidFill>
                  <a:srgbClr val="FFFF00"/>
                </a:solidFill>
                <a:latin typeface="+mj-lt"/>
              </a:rPr>
              <a:t>beasts of the earth</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306"/>
            <a:ext cx="11803055" cy="65556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A pale horse (Gk. Indicates greenish yellow)</a:t>
            </a:r>
          </a:p>
          <a:p>
            <a:pPr marL="342900" indent="-342900">
              <a:buFont typeface="Arial" panose="020B0604020202020204" pitchFamily="34" charset="0"/>
              <a:buChar char="•"/>
              <a:tabLst>
                <a:tab pos="2286000" algn="l"/>
              </a:tabLst>
            </a:pPr>
            <a:r>
              <a:rPr lang="en-US" sz="2200" b="1" dirty="0">
                <a:latin typeface="+mj-lt"/>
              </a:rPr>
              <a:t>Rider was Death (Gk. sat not on but above)</a:t>
            </a:r>
          </a:p>
          <a:p>
            <a:pPr marL="342900" indent="-342900">
              <a:buFont typeface="Arial" panose="020B0604020202020204" pitchFamily="34" charset="0"/>
              <a:buChar char="•"/>
              <a:tabLst>
                <a:tab pos="2286000" algn="l"/>
              </a:tabLst>
            </a:pPr>
            <a:r>
              <a:rPr lang="en-US" sz="2200" b="1" dirty="0">
                <a:latin typeface="+mj-lt"/>
              </a:rPr>
              <a:t>Hades (the  unseen world)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 – hunger – death – beasts of the earth</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One fourth—partial, not all</a:t>
            </a:r>
          </a:p>
          <a:p>
            <a:pPr marL="342900" indent="-342900">
              <a:buFont typeface="Arial" panose="020B0604020202020204" pitchFamily="34" charset="0"/>
              <a:buChar char="•"/>
              <a:tabLst>
                <a:tab pos="2286000" algn="l"/>
              </a:tabLst>
            </a:pPr>
            <a:r>
              <a:rPr lang="en-US" sz="2200" b="1" dirty="0">
                <a:latin typeface="+mj-lt"/>
              </a:rPr>
              <a:t>Sword—not same word used in verse  4 (cf. Jer. 27:9*, 13:-14; 21:7-9; </a:t>
            </a:r>
            <a:r>
              <a:rPr lang="en-US" sz="2200" b="1" dirty="0" err="1">
                <a:latin typeface="+mj-lt"/>
              </a:rPr>
              <a:t>Eze</a:t>
            </a:r>
            <a:r>
              <a:rPr lang="en-US" sz="2200" b="1" dirty="0">
                <a:latin typeface="+mj-lt"/>
              </a:rPr>
              <a:t>. 33:27-28; Amos 4:6-10</a:t>
            </a:r>
          </a:p>
          <a:p>
            <a:pPr marL="342900" indent="-342900">
              <a:buFont typeface="Arial" panose="020B0604020202020204" pitchFamily="34" charset="0"/>
              <a:buChar char="•"/>
              <a:tabLst>
                <a:tab pos="2286000" algn="l"/>
              </a:tabLst>
            </a:pPr>
            <a:r>
              <a:rPr lang="en-US" sz="2200" b="1" dirty="0">
                <a:latin typeface="+mj-lt"/>
              </a:rPr>
              <a:t>God’s four judgments, </a:t>
            </a:r>
            <a:r>
              <a:rPr lang="en-US" sz="2200" b="1" dirty="0" err="1">
                <a:latin typeface="+mj-lt"/>
              </a:rPr>
              <a:t>Eze</a:t>
            </a:r>
            <a:r>
              <a:rPr lang="en-US" sz="2200" b="1" dirty="0">
                <a:latin typeface="+mj-lt"/>
              </a:rPr>
              <a:t>. 14:21**; </a:t>
            </a:r>
            <a:r>
              <a:rPr lang="en-US" sz="2200" b="1" dirty="0" err="1">
                <a:latin typeface="+mj-lt"/>
              </a:rPr>
              <a:t>Eze</a:t>
            </a:r>
            <a:r>
              <a:rPr lang="en-US" sz="2200" b="1" dirty="0">
                <a:latin typeface="+mj-lt"/>
              </a:rPr>
              <a:t>. 5--sword (v. 12); famine (17) pestilence (12); beasts (17)</a:t>
            </a:r>
          </a:p>
          <a:p>
            <a:pPr>
              <a:tabLst>
                <a:tab pos="2286000" algn="l"/>
              </a:tabLst>
            </a:pPr>
            <a:endParaRPr lang="en-US" sz="2200" b="1" dirty="0">
              <a:latin typeface="+mj-lt"/>
            </a:endParaRPr>
          </a:p>
          <a:p>
            <a:pPr lvl="3" algn="ctr">
              <a:tabLst>
                <a:tab pos="2286000" algn="l"/>
              </a:tabLst>
            </a:pPr>
            <a:r>
              <a:rPr lang="en-US" sz="2400" b="1" dirty="0">
                <a:latin typeface="+mj-lt"/>
              </a:rPr>
              <a:t>SUMMARY OF SEALS</a:t>
            </a:r>
          </a:p>
          <a:p>
            <a:pPr marL="342900" indent="-342900">
              <a:buFont typeface="Arial" panose="020B0604020202020204" pitchFamily="34" charset="0"/>
              <a:buChar char="•"/>
              <a:tabLst>
                <a:tab pos="2286000" algn="l"/>
              </a:tabLst>
            </a:pPr>
            <a:r>
              <a:rPr lang="en-US" sz="2200" b="1" dirty="0">
                <a:latin typeface="+mj-lt"/>
              </a:rPr>
              <a:t>First seal—White horse ridden by Jesus went out conquering (overcoming) and overcoming</a:t>
            </a:r>
          </a:p>
          <a:p>
            <a:pPr marL="342900" indent="-342900">
              <a:buFont typeface="Arial" panose="020B0604020202020204" pitchFamily="34" charset="0"/>
              <a:buChar char="•"/>
              <a:tabLst>
                <a:tab pos="2286000" algn="l"/>
              </a:tabLst>
            </a:pPr>
            <a:r>
              <a:rPr lang="en-US" sz="2200" b="1" dirty="0">
                <a:latin typeface="+mj-lt"/>
              </a:rPr>
              <a:t>Second seal—Red horse God granted permission for martyrdom</a:t>
            </a:r>
          </a:p>
          <a:p>
            <a:pPr marL="342900" indent="-342900">
              <a:buFont typeface="Arial" panose="020B0604020202020204" pitchFamily="34" charset="0"/>
              <a:buChar char="•"/>
              <a:tabLst>
                <a:tab pos="2286000" algn="l"/>
              </a:tabLst>
            </a:pPr>
            <a:r>
              <a:rPr lang="en-US" sz="2200" b="1" dirty="0">
                <a:latin typeface="+mj-lt"/>
              </a:rPr>
              <a:t>Third seal—Black horse—The conquering (overcoming) met with martyrdom and scarcities</a:t>
            </a:r>
          </a:p>
          <a:p>
            <a:pPr marL="342900" indent="-342900">
              <a:buFont typeface="Arial" panose="020B0604020202020204" pitchFamily="34" charset="0"/>
              <a:buChar char="•"/>
              <a:tabLst>
                <a:tab pos="2286000" algn="l"/>
              </a:tabLst>
            </a:pPr>
            <a:r>
              <a:rPr lang="en-US" sz="2200" b="1" dirty="0">
                <a:latin typeface="+mj-lt"/>
              </a:rPr>
              <a:t>Fourth seal—Judgment of God against Jews! Christians also suffered</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a:p>
            <a:pPr>
              <a:tabLst>
                <a:tab pos="2286000" algn="l"/>
              </a:tabLst>
            </a:pPr>
            <a:endParaRPr lang="en-US" sz="2200" b="1" dirty="0">
              <a:latin typeface="+mj-lt"/>
            </a:endParaRPr>
          </a:p>
        </p:txBody>
      </p:sp>
    </p:spTree>
    <p:extLst>
      <p:ext uri="{BB962C8B-B14F-4D97-AF65-F5344CB8AC3E}">
        <p14:creationId xmlns:p14="http://schemas.microsoft.com/office/powerpoint/2010/main" val="669686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slain for the word of God and for the testimony which they held. </a:t>
            </a:r>
          </a:p>
          <a:p>
            <a:pPr algn="just"/>
            <a:r>
              <a:rPr lang="en-US" sz="2100" b="1" dirty="0">
                <a:solidFill>
                  <a:schemeClr val="bg1"/>
                </a:solidFill>
                <a:latin typeface="+mj-lt"/>
              </a:rPr>
              <a:t>  10  And they cried with a loud voice, saying, "How long, O Lord, holy and true, until You judge and avenge our blood on those who dwell on the earth?" </a:t>
            </a:r>
          </a:p>
          <a:p>
            <a:pPr algn="just"/>
            <a:r>
              <a:rPr lang="en-US" sz="2100" b="1" dirty="0">
                <a:solidFill>
                  <a:schemeClr val="bg1"/>
                </a:solidFill>
                <a:latin typeface="+mj-lt"/>
              </a:rPr>
              <a:t>  11  Then a white robe was given to each of them; and it was said to them that they should rest a little while longer, until both the number 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p:txBody>
      </p:sp>
    </p:spTree>
    <p:extLst>
      <p:ext uri="{BB962C8B-B14F-4D97-AF65-F5344CB8AC3E}">
        <p14:creationId xmlns:p14="http://schemas.microsoft.com/office/powerpoint/2010/main" val="35440687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"How long, O Lord, holy and true, until You judge and avenge our blood on those who dwell on the earth?" </a:t>
            </a:r>
          </a:p>
          <a:p>
            <a:pPr algn="just"/>
            <a:r>
              <a:rPr lang="en-US" sz="2100" b="1" dirty="0">
                <a:solidFill>
                  <a:schemeClr val="bg1"/>
                </a:solidFill>
                <a:latin typeface="+mj-lt"/>
              </a:rPr>
              <a:t>  11  Then a white robe was given to each of them; and it was said to them that they should rest a little while longer, until both the number 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p:txBody>
      </p:sp>
    </p:spTree>
    <p:extLst>
      <p:ext uri="{BB962C8B-B14F-4D97-AF65-F5344CB8AC3E}">
        <p14:creationId xmlns:p14="http://schemas.microsoft.com/office/powerpoint/2010/main" val="10947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 white robe was given to each of them; and it was said to them that they should rest a little while longer, until both the number 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p:txBody>
      </p:sp>
    </p:spTree>
    <p:extLst>
      <p:ext uri="{BB962C8B-B14F-4D97-AF65-F5344CB8AC3E}">
        <p14:creationId xmlns:p14="http://schemas.microsoft.com/office/powerpoint/2010/main" val="4472602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t>
            </a:r>
            <a:r>
              <a:rPr lang="en-US" sz="2100" b="1" dirty="0">
                <a:solidFill>
                  <a:srgbClr val="FFFF00"/>
                </a:solidFill>
                <a:latin typeface="+mj-lt"/>
              </a:rPr>
              <a:t>a white robe was given</a:t>
            </a:r>
            <a:r>
              <a:rPr lang="en-US" sz="2100" b="1" dirty="0">
                <a:solidFill>
                  <a:schemeClr val="bg1"/>
                </a:solidFill>
                <a:latin typeface="+mj-lt"/>
              </a:rPr>
              <a:t> to each of them; and it was said to them that </a:t>
            </a:r>
            <a:r>
              <a:rPr lang="en-US" sz="2100" b="1" dirty="0">
                <a:solidFill>
                  <a:srgbClr val="FFFF00"/>
                </a:solidFill>
                <a:latin typeface="+mj-lt"/>
              </a:rPr>
              <a:t>they should rest </a:t>
            </a:r>
            <a:r>
              <a:rPr lang="en-US" sz="2100" b="1" dirty="0">
                <a:solidFill>
                  <a:schemeClr val="bg1"/>
                </a:solidFill>
                <a:latin typeface="+mj-lt"/>
              </a:rPr>
              <a:t>a little while longer, until both the number 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36276"/>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a:p>
            <a:pPr marL="342900" indent="-342900">
              <a:buFont typeface="Arial" panose="020B0604020202020204" pitchFamily="34" charset="0"/>
              <a:buChar char="•"/>
              <a:tabLst>
                <a:tab pos="2286000" algn="l"/>
              </a:tabLst>
            </a:pPr>
            <a:r>
              <a:rPr lang="en-US" sz="2200" b="1" dirty="0">
                <a:latin typeface="+mj-lt"/>
              </a:rPr>
              <a:t>White robes given to them, told to rest</a:t>
            </a:r>
          </a:p>
        </p:txBody>
      </p:sp>
    </p:spTree>
    <p:extLst>
      <p:ext uri="{BB962C8B-B14F-4D97-AF65-F5344CB8AC3E}">
        <p14:creationId xmlns:p14="http://schemas.microsoft.com/office/powerpoint/2010/main" val="2940020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t>
            </a:r>
            <a:r>
              <a:rPr lang="en-US" sz="2100" b="1" dirty="0">
                <a:solidFill>
                  <a:srgbClr val="FFFF00"/>
                </a:solidFill>
                <a:latin typeface="+mj-lt"/>
              </a:rPr>
              <a:t>a white robe was given</a:t>
            </a:r>
            <a:r>
              <a:rPr lang="en-US" sz="2100" b="1" dirty="0">
                <a:solidFill>
                  <a:schemeClr val="bg1"/>
                </a:solidFill>
                <a:latin typeface="+mj-lt"/>
              </a:rPr>
              <a:t> to each of them; and it was said to them that </a:t>
            </a:r>
            <a:r>
              <a:rPr lang="en-US" sz="2100" b="1" dirty="0">
                <a:solidFill>
                  <a:srgbClr val="FFFF00"/>
                </a:solidFill>
                <a:latin typeface="+mj-lt"/>
              </a:rPr>
              <a:t>they should rest </a:t>
            </a:r>
            <a:r>
              <a:rPr lang="en-US" sz="2100" b="1" dirty="0">
                <a:solidFill>
                  <a:schemeClr val="bg1"/>
                </a:solidFill>
                <a:latin typeface="+mj-lt"/>
              </a:rPr>
              <a:t>a </a:t>
            </a:r>
            <a:r>
              <a:rPr lang="en-US" sz="2100" b="1" dirty="0">
                <a:solidFill>
                  <a:srgbClr val="FFFF00"/>
                </a:solidFill>
                <a:latin typeface="+mj-lt"/>
              </a:rPr>
              <a:t>little while longer</a:t>
            </a:r>
            <a:r>
              <a:rPr lang="en-US" sz="2100" b="1" dirty="0">
                <a:solidFill>
                  <a:schemeClr val="bg1"/>
                </a:solidFill>
                <a:latin typeface="+mj-lt"/>
              </a:rPr>
              <a:t>, until both the number 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36276"/>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p:txBody>
      </p:sp>
    </p:spTree>
    <p:extLst>
      <p:ext uri="{BB962C8B-B14F-4D97-AF65-F5344CB8AC3E}">
        <p14:creationId xmlns:p14="http://schemas.microsoft.com/office/powerpoint/2010/main" val="143640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213166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t>
            </a:r>
            <a:r>
              <a:rPr lang="en-US" sz="2100" b="1" dirty="0">
                <a:solidFill>
                  <a:srgbClr val="FFFF00"/>
                </a:solidFill>
                <a:latin typeface="+mj-lt"/>
              </a:rPr>
              <a:t>a white robe was given</a:t>
            </a:r>
            <a:r>
              <a:rPr lang="en-US" sz="2100" b="1" dirty="0">
                <a:solidFill>
                  <a:schemeClr val="bg1"/>
                </a:solidFill>
                <a:latin typeface="+mj-lt"/>
              </a:rPr>
              <a:t> to each of them; and it was said to them that </a:t>
            </a:r>
            <a:r>
              <a:rPr lang="en-US" sz="2100" b="1" dirty="0">
                <a:solidFill>
                  <a:srgbClr val="FFFF00"/>
                </a:solidFill>
                <a:latin typeface="+mj-lt"/>
              </a:rPr>
              <a:t>they should rest </a:t>
            </a:r>
            <a:r>
              <a:rPr lang="en-US" sz="2100" b="1" dirty="0">
                <a:solidFill>
                  <a:schemeClr val="bg1"/>
                </a:solidFill>
                <a:latin typeface="+mj-lt"/>
              </a:rPr>
              <a:t>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a:t>
            </a:r>
            <a:r>
              <a:rPr lang="en-US" sz="2100" b="1" dirty="0">
                <a:solidFill>
                  <a:schemeClr val="bg1"/>
                </a:solidFill>
                <a:latin typeface="+mj-lt"/>
              </a:rPr>
              <a:t> both the number of their fellow servants and </a:t>
            </a:r>
            <a:r>
              <a:rPr lang="en-US" sz="2100" b="1" dirty="0">
                <a:solidFill>
                  <a:srgbClr val="FFFF00"/>
                </a:solidFill>
                <a:latin typeface="+mj-lt"/>
              </a:rPr>
              <a:t>their brethren, who would be killed as they were, was completed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8245" y="1127130"/>
            <a:ext cx="5781555"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soon</a:t>
            </a:r>
          </a:p>
          <a:p>
            <a:pPr>
              <a:tabLst>
                <a:tab pos="2286000" algn="l"/>
              </a:tabLst>
            </a:pPr>
            <a:r>
              <a:rPr lang="en-US" sz="2200" b="1" dirty="0">
                <a:latin typeface="+mj-lt"/>
              </a:rPr>
              <a:t>      to be slain was accomplished</a:t>
            </a:r>
          </a:p>
        </p:txBody>
      </p:sp>
    </p:spTree>
    <p:extLst>
      <p:ext uri="{BB962C8B-B14F-4D97-AF65-F5344CB8AC3E}">
        <p14:creationId xmlns:p14="http://schemas.microsoft.com/office/powerpoint/2010/main" val="32339756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t>
            </a:r>
            <a:r>
              <a:rPr lang="en-US" sz="2100" b="1" dirty="0">
                <a:solidFill>
                  <a:srgbClr val="FFFF00"/>
                </a:solidFill>
                <a:latin typeface="+mj-lt"/>
              </a:rPr>
              <a:t>a white robe was given</a:t>
            </a:r>
            <a:r>
              <a:rPr lang="en-US" sz="2100" b="1" dirty="0">
                <a:solidFill>
                  <a:schemeClr val="bg1"/>
                </a:solidFill>
                <a:latin typeface="+mj-lt"/>
              </a:rPr>
              <a:t> to each of them; and it was said to them that </a:t>
            </a:r>
            <a:r>
              <a:rPr lang="en-US" sz="2100" b="1" dirty="0">
                <a:solidFill>
                  <a:srgbClr val="FFFF00"/>
                </a:solidFill>
                <a:latin typeface="+mj-lt"/>
              </a:rPr>
              <a:t>they should rest </a:t>
            </a:r>
            <a:r>
              <a:rPr lang="en-US" sz="2100" b="1" dirty="0">
                <a:solidFill>
                  <a:schemeClr val="bg1"/>
                </a:solidFill>
                <a:latin typeface="+mj-lt"/>
              </a:rPr>
              <a:t>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a:t>
            </a:r>
            <a:r>
              <a:rPr lang="en-US" sz="2100" b="1" dirty="0">
                <a:solidFill>
                  <a:schemeClr val="bg1"/>
                </a:solidFill>
                <a:latin typeface="+mj-lt"/>
              </a:rPr>
              <a:t> both the number of their fellow servants and </a:t>
            </a:r>
            <a:r>
              <a:rPr lang="en-US" sz="2100" b="1" dirty="0">
                <a:solidFill>
                  <a:srgbClr val="FFFF00"/>
                </a:solidFill>
                <a:latin typeface="+mj-lt"/>
              </a:rPr>
              <a:t>their brethren, who would be killed as they were, was completed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8245" y="1127130"/>
            <a:ext cx="5781555" cy="36394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soon</a:t>
            </a:r>
          </a:p>
          <a:p>
            <a:pPr>
              <a:tabLst>
                <a:tab pos="2286000" algn="l"/>
              </a:tabLst>
            </a:pPr>
            <a:r>
              <a:rPr lang="en-US" sz="2200" b="1" dirty="0">
                <a:latin typeface="+mj-lt"/>
              </a:rPr>
              <a:t>      to be slain was accomplished</a:t>
            </a:r>
          </a:p>
          <a:p>
            <a:pPr marL="342900" indent="-342900">
              <a:buFont typeface="Arial" panose="020B0604020202020204" pitchFamily="34" charset="0"/>
              <a:buChar char="•"/>
              <a:tabLst>
                <a:tab pos="2286000" algn="l"/>
              </a:tabLst>
            </a:pPr>
            <a:endParaRPr lang="en-US" sz="1050" b="1" dirty="0">
              <a:latin typeface="+mj-lt"/>
            </a:endParaRPr>
          </a:p>
          <a:p>
            <a:pPr marL="342900" indent="-342900">
              <a:buFont typeface="Arial" panose="020B0604020202020204" pitchFamily="34" charset="0"/>
              <a:buChar char="•"/>
              <a:tabLst>
                <a:tab pos="2286000" algn="l"/>
              </a:tabLst>
            </a:pPr>
            <a:r>
              <a:rPr lang="en-US" sz="2200" b="1" dirty="0">
                <a:latin typeface="+mj-lt"/>
              </a:rPr>
              <a:t>This is the cry of all those wrongfully</a:t>
            </a:r>
          </a:p>
          <a:p>
            <a:pPr>
              <a:tabLst>
                <a:tab pos="2286000" algn="l"/>
              </a:tabLst>
            </a:pPr>
            <a:r>
              <a:rPr lang="en-US" sz="2200" b="1" dirty="0">
                <a:latin typeface="+mj-lt"/>
              </a:rPr>
              <a:t>       treated—Gen. 4:10; Matt. 23:35-36</a:t>
            </a:r>
          </a:p>
        </p:txBody>
      </p:sp>
    </p:spTree>
    <p:extLst>
      <p:ext uri="{BB962C8B-B14F-4D97-AF65-F5344CB8AC3E}">
        <p14:creationId xmlns:p14="http://schemas.microsoft.com/office/powerpoint/2010/main" val="20941605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a:t>
            </a:r>
            <a:r>
              <a:rPr lang="en-US" sz="2100" b="1" dirty="0">
                <a:solidFill>
                  <a:schemeClr val="bg1"/>
                </a:solidFill>
                <a:latin typeface="+mj-lt"/>
              </a:rPr>
              <a:t>, O Lord, holy and true, until You judge and </a:t>
            </a:r>
            <a:r>
              <a:rPr lang="en-US" sz="2100" b="1" dirty="0">
                <a:solidFill>
                  <a:srgbClr val="FFFF00"/>
                </a:solidFill>
                <a:latin typeface="+mj-lt"/>
              </a:rPr>
              <a:t>avenge our blood on those </a:t>
            </a:r>
            <a:r>
              <a:rPr lang="en-US" sz="2100" b="1" dirty="0">
                <a:solidFill>
                  <a:schemeClr val="bg1"/>
                </a:solidFill>
                <a:latin typeface="+mj-lt"/>
              </a:rPr>
              <a:t>who dwell on the earth?" </a:t>
            </a:r>
          </a:p>
          <a:p>
            <a:pPr algn="just"/>
            <a:r>
              <a:rPr lang="en-US" sz="2100" b="1" dirty="0">
                <a:solidFill>
                  <a:schemeClr val="bg1"/>
                </a:solidFill>
                <a:latin typeface="+mj-lt"/>
              </a:rPr>
              <a:t>  11  Then </a:t>
            </a:r>
            <a:r>
              <a:rPr lang="en-US" sz="2100" b="1" dirty="0">
                <a:solidFill>
                  <a:srgbClr val="FFFF00"/>
                </a:solidFill>
                <a:latin typeface="+mj-lt"/>
              </a:rPr>
              <a:t>a white robe was given</a:t>
            </a:r>
            <a:r>
              <a:rPr lang="en-US" sz="2100" b="1" dirty="0">
                <a:solidFill>
                  <a:schemeClr val="bg1"/>
                </a:solidFill>
                <a:latin typeface="+mj-lt"/>
              </a:rPr>
              <a:t> to each of them; and it was said to them that </a:t>
            </a:r>
            <a:r>
              <a:rPr lang="en-US" sz="2100" b="1" dirty="0">
                <a:solidFill>
                  <a:srgbClr val="FFFF00"/>
                </a:solidFill>
                <a:latin typeface="+mj-lt"/>
              </a:rPr>
              <a:t>they should rest </a:t>
            </a:r>
            <a:r>
              <a:rPr lang="en-US" sz="2100" b="1" dirty="0">
                <a:solidFill>
                  <a:schemeClr val="bg1"/>
                </a:solidFill>
                <a:latin typeface="+mj-lt"/>
              </a:rPr>
              <a:t>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a:t>
            </a:r>
            <a:r>
              <a:rPr lang="en-US" sz="2100" b="1" dirty="0">
                <a:solidFill>
                  <a:schemeClr val="bg1"/>
                </a:solidFill>
                <a:latin typeface="+mj-lt"/>
              </a:rPr>
              <a:t> both the number of their fellow servants and </a:t>
            </a:r>
            <a:r>
              <a:rPr lang="en-US" sz="2100" b="1" dirty="0">
                <a:solidFill>
                  <a:srgbClr val="FFFF00"/>
                </a:solidFill>
                <a:latin typeface="+mj-lt"/>
              </a:rPr>
              <a:t>their brethren, who would be killed as they were, was completed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8244" y="1127130"/>
            <a:ext cx="11709245" cy="600933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a:t>
            </a:r>
          </a:p>
          <a:p>
            <a:pPr>
              <a:tabLst>
                <a:tab pos="2286000" algn="l"/>
              </a:tabLst>
            </a:pPr>
            <a:r>
              <a:rPr lang="en-US" sz="2200" b="1" dirty="0">
                <a:latin typeface="+mj-lt"/>
              </a:rPr>
              <a:t>      avenge our death on those who killed us?”</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soon</a:t>
            </a:r>
          </a:p>
          <a:p>
            <a:pPr>
              <a:tabLst>
                <a:tab pos="2286000" algn="l"/>
              </a:tabLst>
            </a:pPr>
            <a:r>
              <a:rPr lang="en-US" sz="2200" b="1" dirty="0">
                <a:latin typeface="+mj-lt"/>
              </a:rPr>
              <a:t>      to be slain was accomplished</a:t>
            </a:r>
          </a:p>
          <a:p>
            <a:pPr marL="342900" indent="-342900">
              <a:buFont typeface="Arial" panose="020B0604020202020204" pitchFamily="34" charset="0"/>
              <a:buChar char="•"/>
              <a:tabLst>
                <a:tab pos="2286000" algn="l"/>
              </a:tabLst>
            </a:pPr>
            <a:endParaRPr lang="en-US" sz="1050" b="1" dirty="0">
              <a:latin typeface="+mj-lt"/>
            </a:endParaRPr>
          </a:p>
          <a:p>
            <a:pPr marL="342900" indent="-342900">
              <a:buFont typeface="Arial" panose="020B0604020202020204" pitchFamily="34" charset="0"/>
              <a:buChar char="•"/>
              <a:tabLst>
                <a:tab pos="2286000" algn="l"/>
              </a:tabLst>
            </a:pPr>
            <a:r>
              <a:rPr lang="en-US" sz="2200" b="1" dirty="0">
                <a:latin typeface="+mj-lt"/>
              </a:rPr>
              <a:t>This is the cry of all those wrongfully</a:t>
            </a:r>
          </a:p>
          <a:p>
            <a:pPr>
              <a:tabLst>
                <a:tab pos="2286000" algn="l"/>
              </a:tabLst>
            </a:pPr>
            <a:r>
              <a:rPr lang="en-US" sz="2200" b="1" dirty="0">
                <a:latin typeface="+mj-lt"/>
              </a:rPr>
              <a:t>       treated—Gen. 4:10; Matt. 23:35-36</a:t>
            </a:r>
          </a:p>
          <a:p>
            <a:pPr marL="342900" indent="-342900">
              <a:buFont typeface="Arial" panose="020B0604020202020204" pitchFamily="34" charset="0"/>
              <a:buChar char="•"/>
              <a:tabLst>
                <a:tab pos="2286000" algn="l"/>
              </a:tabLst>
            </a:pPr>
            <a:r>
              <a:rPr lang="en-US" sz="2200" b="1" dirty="0">
                <a:latin typeface="+mj-lt"/>
              </a:rPr>
              <a:t>It is tied to the very nature of God, they are asking not IF but simply HOW LONG</a:t>
            </a:r>
          </a:p>
          <a:p>
            <a:pPr marL="342900" indent="-342900">
              <a:buFont typeface="Arial" panose="020B0604020202020204" pitchFamily="34" charset="0"/>
              <a:buChar char="•"/>
              <a:tabLst>
                <a:tab pos="2286000" algn="l"/>
              </a:tabLst>
            </a:pPr>
            <a:r>
              <a:rPr lang="en-US" sz="2200" b="1" dirty="0">
                <a:latin typeface="+mj-lt"/>
              </a:rPr>
              <a:t>God’s patience with wicked will end</a:t>
            </a:r>
          </a:p>
          <a:p>
            <a:pPr marL="342900" indent="-342900">
              <a:buFont typeface="Arial" panose="020B0604020202020204" pitchFamily="34" charset="0"/>
              <a:buChar char="•"/>
              <a:tabLst>
                <a:tab pos="2286000" algn="l"/>
              </a:tabLst>
            </a:pPr>
            <a:r>
              <a:rPr lang="en-US" sz="2200" b="1" dirty="0">
                <a:latin typeface="+mj-lt"/>
              </a:rPr>
              <a:t>A little (Gk.= </a:t>
            </a:r>
            <a:r>
              <a:rPr lang="en-US" sz="2200" b="1" i="1" dirty="0">
                <a:latin typeface="+mj-lt"/>
              </a:rPr>
              <a:t>micros)</a:t>
            </a:r>
            <a:r>
              <a:rPr lang="en-US" sz="2200" b="1" dirty="0">
                <a:latin typeface="+mj-lt"/>
              </a:rPr>
              <a:t> while, not a LONG while—Col. 1:24; Luke 18:6-7—speedily=as shortly (1:1)</a:t>
            </a:r>
          </a:p>
          <a:p>
            <a:pPr marL="342900" indent="-342900">
              <a:buFont typeface="Arial" panose="020B0604020202020204" pitchFamily="34" charset="0"/>
              <a:buChar char="•"/>
              <a:tabLst>
                <a:tab pos="2286000" algn="l"/>
              </a:tabLst>
            </a:pPr>
            <a:r>
              <a:rPr lang="en-US" sz="2200" b="1" dirty="0">
                <a:latin typeface="+mj-lt"/>
              </a:rPr>
              <a:t>The time is coming soon and vengeance will come. You have gone out overcoming, met martyrdom, scarcity, God’s four judgments against evil, you have asked, here is God’s answer</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7599914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great earthquake; and the sun became black as sackcloth of hair, and the moon became like blood. </a:t>
            </a:r>
          </a:p>
          <a:p>
            <a:pPr algn="just"/>
            <a:r>
              <a:rPr lang="en-US" sz="2100" b="1" dirty="0">
                <a:solidFill>
                  <a:schemeClr val="bg1"/>
                </a:solidFill>
                <a:latin typeface="+mj-lt"/>
              </a:rPr>
              <a:t>  13  And the stars of heaven fell to the earth, as a fig tree drops its late figs when it is shaken by a mighty wind. </a:t>
            </a:r>
          </a:p>
          <a:p>
            <a:pPr algn="just"/>
            <a:r>
              <a:rPr lang="en-US" sz="2100" b="1" dirty="0">
                <a:solidFill>
                  <a:schemeClr val="bg1"/>
                </a:solidFill>
                <a:latin typeface="+mj-lt"/>
              </a:rPr>
              <a:t>  14  Then the sky receded as a scroll when it is rolled up, and every mountain and island was moved out of its place. </a:t>
            </a:r>
          </a:p>
          <a:p>
            <a:pPr algn="just"/>
            <a:r>
              <a:rPr lang="en-US" sz="2100" b="1" dirty="0">
                <a:solidFill>
                  <a:schemeClr val="bg1"/>
                </a:solidFill>
                <a:latin typeface="+mj-lt"/>
              </a:rPr>
              <a:t>  15  And the kings of the earth, the great men, the rich men, the commanders, the mighty men, every slave and every free man, hid themselves in the caves and in the rocks of the mountains, </a:t>
            </a:r>
          </a:p>
          <a:p>
            <a:pPr algn="just"/>
            <a:r>
              <a:rPr lang="en-US" sz="2100" b="1" dirty="0">
                <a:solidFill>
                  <a:schemeClr val="bg1"/>
                </a:solidFill>
                <a:latin typeface="+mj-lt"/>
              </a:rPr>
              <a:t>  16  and said to the mountains and rocks, "Fall on us and hide us from the face of Him who sits on the throne and from the wrath of the Lamb!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27809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hide from the wrath of One on the throne and the Lamb</a:t>
            </a:r>
          </a:p>
          <a:p>
            <a:pPr marL="342900" indent="-342900">
              <a:buFont typeface="Arial" panose="020B0604020202020204" pitchFamily="34" charset="0"/>
              <a:buChar char="•"/>
              <a:tabLst>
                <a:tab pos="2286000" algn="l"/>
              </a:tabLst>
            </a:pPr>
            <a:r>
              <a:rPr lang="en-US" sz="3200" b="1" dirty="0">
                <a:latin typeface="+mj-lt"/>
              </a:rPr>
              <a:t>The day of His wrath has come</a:t>
            </a:r>
            <a:r>
              <a:rPr lang="en-US" sz="2200" b="1" dirty="0">
                <a:latin typeface="+mj-lt"/>
              </a:rPr>
              <a:t>, the little time has passed and He is answering prayers of souls under the altar</a:t>
            </a:r>
          </a:p>
          <a:p>
            <a:pPr marL="342900" indent="-342900">
              <a:buFont typeface="Arial" panose="020B0604020202020204" pitchFamily="34" charset="0"/>
              <a:buChar char="•"/>
              <a:tabLst>
                <a:tab pos="2286000" algn="l"/>
              </a:tabLst>
            </a:pPr>
            <a:endParaRPr lang="en-US" sz="2200" b="1" dirty="0">
              <a:latin typeface="+mj-lt"/>
            </a:endParaRPr>
          </a:p>
          <a:p>
            <a:pPr algn="ctr">
              <a:tabLst>
                <a:tab pos="2286000" algn="l"/>
              </a:tabLst>
            </a:pPr>
            <a:r>
              <a:rPr lang="en-US" sz="3200" b="1" dirty="0">
                <a:latin typeface="+mj-lt"/>
              </a:rPr>
              <a:t>The vital question—Who will be able to stand?</a:t>
            </a:r>
          </a:p>
        </p:txBody>
      </p:sp>
      <p:sp>
        <p:nvSpPr>
          <p:cNvPr id="2" name="TextBox 1">
            <a:extLst>
              <a:ext uri="{FF2B5EF4-FFF2-40B4-BE49-F238E27FC236}">
                <a16:creationId xmlns:a16="http://schemas.microsoft.com/office/drawing/2014/main" id="{93747E76-FEAB-4AF7-B2E1-3E685558A8E9}"/>
              </a:ext>
            </a:extLst>
          </p:cNvPr>
          <p:cNvSpPr txBox="1"/>
          <p:nvPr/>
        </p:nvSpPr>
        <p:spPr>
          <a:xfrm rot="2376353">
            <a:off x="426183" y="2644923"/>
            <a:ext cx="4592915" cy="1015663"/>
          </a:xfrm>
          <a:prstGeom prst="rect">
            <a:avLst/>
          </a:prstGeom>
          <a:noFill/>
        </p:spPr>
        <p:txBody>
          <a:bodyPr wrap="square" rtlCol="0">
            <a:spAutoFit/>
          </a:bodyPr>
          <a:lstStyle/>
          <a:p>
            <a:pPr algn="ctr"/>
            <a:r>
              <a:rPr lang="en-US" sz="6000" b="1" dirty="0">
                <a:solidFill>
                  <a:srgbClr val="FF0000"/>
                </a:solidFill>
              </a:rPr>
              <a:t>Next Week</a:t>
            </a:r>
          </a:p>
        </p:txBody>
      </p:sp>
    </p:spTree>
    <p:extLst>
      <p:ext uri="{BB962C8B-B14F-4D97-AF65-F5344CB8AC3E}">
        <p14:creationId xmlns:p14="http://schemas.microsoft.com/office/powerpoint/2010/main" val="13315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17009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 Me</a:t>
            </a:r>
          </a:p>
          <a:p>
            <a:pPr marL="339725" indent="-339725">
              <a:spcAft>
                <a:spcPts val="1800"/>
              </a:spcAft>
              <a:buFont typeface="Arial" panose="020B0604020202020204" pitchFamily="34" charset="0"/>
              <a:buChar char="•"/>
            </a:pPr>
            <a:r>
              <a:rPr lang="en-US" sz="2800" b="1" dirty="0">
                <a:latin typeface="+mj-lt"/>
              </a:rPr>
              <a:t>CHAPTER SIX—Opening of the Six Seals</a:t>
            </a:r>
          </a:p>
        </p:txBody>
      </p:sp>
    </p:spTree>
    <p:extLst>
      <p:ext uri="{BB962C8B-B14F-4D97-AF65-F5344CB8AC3E}">
        <p14:creationId xmlns:p14="http://schemas.microsoft.com/office/powerpoint/2010/main" val="2940485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had a bow; and a crown was given to him, and he went out conquering and to conquer.</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p:txBody>
      </p:sp>
    </p:spTree>
    <p:extLst>
      <p:ext uri="{BB962C8B-B14F-4D97-AF65-F5344CB8AC3E}">
        <p14:creationId xmlns:p14="http://schemas.microsoft.com/office/powerpoint/2010/main" val="309898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 crown was given to him, and he went out conquering and to conquer.</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4259124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 </a:t>
            </a:r>
            <a:r>
              <a:rPr lang="en-US" sz="2100" b="1" dirty="0">
                <a:solidFill>
                  <a:srgbClr val="FFFF00"/>
                </a:solidFill>
                <a:latin typeface="+mj-lt"/>
              </a:rPr>
              <a:t>crown was given to him</a:t>
            </a:r>
            <a:r>
              <a:rPr lang="en-US" sz="2100" b="1" dirty="0">
                <a:solidFill>
                  <a:schemeClr val="bg1"/>
                </a:solidFill>
                <a:latin typeface="+mj-lt"/>
              </a:rPr>
              <a:t>, and he went out conquering and to conquer.</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p:txBody>
      </p:sp>
    </p:spTree>
    <p:extLst>
      <p:ext uri="{BB962C8B-B14F-4D97-AF65-F5344CB8AC3E}">
        <p14:creationId xmlns:p14="http://schemas.microsoft.com/office/powerpoint/2010/main" val="2881436107"/>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8392</Words>
  <Application>Microsoft Office PowerPoint</Application>
  <PresentationFormat>Widescreen</PresentationFormat>
  <Paragraphs>642</Paragraphs>
  <Slides>53</Slides>
  <Notes>53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375</cp:revision>
  <cp:lastPrinted>2020-01-05T12:09:57Z</cp:lastPrinted>
  <dcterms:modified xsi:type="dcterms:W3CDTF">2020-01-05T13:33:20Z</dcterms:modified>
</cp:coreProperties>
</file>