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9" r:id="rId2"/>
    <p:sldId id="400" r:id="rId3"/>
    <p:sldId id="409" r:id="rId4"/>
    <p:sldId id="401" r:id="rId5"/>
    <p:sldId id="410" r:id="rId6"/>
    <p:sldId id="403" r:id="rId7"/>
    <p:sldId id="411" r:id="rId8"/>
    <p:sldId id="404" r:id="rId9"/>
    <p:sldId id="406" r:id="rId10"/>
    <p:sldId id="412" r:id="rId11"/>
    <p:sldId id="413" r:id="rId12"/>
    <p:sldId id="407" r:id="rId13"/>
    <p:sldId id="414" r:id="rId14"/>
    <p:sldId id="405" r:id="rId15"/>
    <p:sldId id="415" r:id="rId16"/>
    <p:sldId id="416" r:id="rId17"/>
    <p:sldId id="417" r:id="rId18"/>
    <p:sldId id="418" r:id="rId19"/>
    <p:sldId id="408" r:id="rId20"/>
    <p:sldId id="360" r:id="rId21"/>
    <p:sldId id="402" r:id="rId22"/>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3" d="100"/>
          <a:sy n="83" d="100"/>
        </p:scale>
        <p:origin x="61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7DB3E-007B-4D5E-9814-BC4D6C0D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C2168-7FBE-41DB-82B3-FBEE694F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3587E7-44D1-43C3-B3CE-128E520CD521}"/>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5" name="Footer Placeholder 4">
            <a:extLst>
              <a:ext uri="{FF2B5EF4-FFF2-40B4-BE49-F238E27FC236}">
                <a16:creationId xmlns:a16="http://schemas.microsoft.com/office/drawing/2014/main" id="{068DDDA0-E972-4527-893D-B873A0818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F96E3-D825-4971-B125-A170C6F9C26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70830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AA08-B48E-43BC-A4EF-6BB7370CF7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E2329-701C-4612-B3AD-29DF19FED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348BB-36DC-4B89-8CE1-855C438FB9B7}"/>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5" name="Footer Placeholder 4">
            <a:extLst>
              <a:ext uri="{FF2B5EF4-FFF2-40B4-BE49-F238E27FC236}">
                <a16:creationId xmlns:a16="http://schemas.microsoft.com/office/drawing/2014/main" id="{6C88C95F-4CCD-432E-8B16-05FB96064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EAB2B-C302-440B-9734-1B87057D17F2}"/>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8526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1494B-6CD9-4B3D-9801-36CFF12D1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5D96E-F08A-4688-9DDB-39EB47954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BBD76-0397-4949-9054-17514BDE1DE6}"/>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5" name="Footer Placeholder 4">
            <a:extLst>
              <a:ext uri="{FF2B5EF4-FFF2-40B4-BE49-F238E27FC236}">
                <a16:creationId xmlns:a16="http://schemas.microsoft.com/office/drawing/2014/main" id="{C62A0350-BDB3-4E6C-8789-22941C6DB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6A390-F715-4CAF-920A-CB507BFE2D2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69449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D0A0-CBD2-4EF8-BA47-C46B97A9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EC1E9-BC87-4D1B-8E11-01F3071BE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C938A-BCD0-4360-9BCA-F02EF0764213}"/>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5" name="Footer Placeholder 4">
            <a:extLst>
              <a:ext uri="{FF2B5EF4-FFF2-40B4-BE49-F238E27FC236}">
                <a16:creationId xmlns:a16="http://schemas.microsoft.com/office/drawing/2014/main" id="{1CB88C5B-27B5-4DB6-BD02-8A79795AF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EC6A-B3D8-4EDA-867B-D4B2F64229F6}"/>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3972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51FA-2624-4E80-89EF-A7CF37ABA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6CB56-7DE6-405C-B9EB-2675988324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C9B79-B34A-40A8-9F06-34CA5B22FC71}"/>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5" name="Footer Placeholder 4">
            <a:extLst>
              <a:ext uri="{FF2B5EF4-FFF2-40B4-BE49-F238E27FC236}">
                <a16:creationId xmlns:a16="http://schemas.microsoft.com/office/drawing/2014/main" id="{78EF6AE6-2809-4DF1-AB65-30406FDED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7844-3870-4801-8D36-EB3B96C2C3F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2985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8638-BA8D-4BB6-9465-8DB2B88CF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B8DE4-40CA-466D-A7A8-181754DED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FB460-BB16-4589-8C7E-F12ED4D43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66BAF-734C-40F6-BFE3-5490F00B8A0B}"/>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6" name="Footer Placeholder 5">
            <a:extLst>
              <a:ext uri="{FF2B5EF4-FFF2-40B4-BE49-F238E27FC236}">
                <a16:creationId xmlns:a16="http://schemas.microsoft.com/office/drawing/2014/main" id="{35FDC240-D5A7-4590-85BA-6EC304BEB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F1E6D-6C28-458E-BDF2-128419EE439A}"/>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2454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81F-B607-40B3-98AC-CD444AEB35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CD7C1-3969-4CE2-ACE4-63F928A14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D056C-2427-4720-9188-4ED2789A0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1F316C-56CF-4C13-9448-48983B251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0161F-CE2E-47EC-84A6-F8D14E88D5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C34A3-7C80-4576-AD2A-C2DD945920A4}"/>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8" name="Footer Placeholder 7">
            <a:extLst>
              <a:ext uri="{FF2B5EF4-FFF2-40B4-BE49-F238E27FC236}">
                <a16:creationId xmlns:a16="http://schemas.microsoft.com/office/drawing/2014/main" id="{4F0EEF36-5F79-48B1-9BD7-A7C9A72B8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E9B71-0B54-4E0E-94B2-24979CE9547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5692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DE9C-A0B1-4B90-A36A-E83534A46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2E44E0-AA38-40F5-89E3-49EF22BF0A5B}"/>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4" name="Footer Placeholder 3">
            <a:extLst>
              <a:ext uri="{FF2B5EF4-FFF2-40B4-BE49-F238E27FC236}">
                <a16:creationId xmlns:a16="http://schemas.microsoft.com/office/drawing/2014/main" id="{DA0D4880-2E30-4F38-88B7-AC74642FCB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D361B-1113-4B4F-8DD5-66A36A2B1787}"/>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5484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55DF1-A8CC-4B22-9439-9C13582C3FE7}"/>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3" name="Footer Placeholder 2">
            <a:extLst>
              <a:ext uri="{FF2B5EF4-FFF2-40B4-BE49-F238E27FC236}">
                <a16:creationId xmlns:a16="http://schemas.microsoft.com/office/drawing/2014/main" id="{12AC2A1B-1CCD-45A1-965D-33469F611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C2BD6F-770F-4E4C-8346-32463075EC7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9829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9DDA-1A9B-4215-ABD9-462746BC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0E619-A672-4468-86EF-9BD4A143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9ADF5F-E6D1-4FE0-8CF6-C6DB1ECA7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6B47A-E503-44D8-8232-10A38F2E20D1}"/>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6" name="Footer Placeholder 5">
            <a:extLst>
              <a:ext uri="{FF2B5EF4-FFF2-40B4-BE49-F238E27FC236}">
                <a16:creationId xmlns:a16="http://schemas.microsoft.com/office/drawing/2014/main" id="{535EEC98-2BFA-40F0-BBB8-44B02F6F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40F4-FA6F-4981-B692-485C91AA496D}"/>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41464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BF5C-BD65-4CA2-B501-AF3CE415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57B1E9-4D69-4913-A9F6-431FA7FE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C7E7-5B1E-465D-8CAB-05EA568CC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1D00B-3748-4F2E-ABFA-FC54634B20C3}"/>
              </a:ext>
            </a:extLst>
          </p:cNvPr>
          <p:cNvSpPr>
            <a:spLocks noGrp="1"/>
          </p:cNvSpPr>
          <p:nvPr>
            <p:ph type="dt" sz="half" idx="10"/>
          </p:nvPr>
        </p:nvSpPr>
        <p:spPr/>
        <p:txBody>
          <a:bodyPr/>
          <a:lstStyle/>
          <a:p>
            <a:fld id="{D0395C19-A85B-47DE-B3E9-BA2476CC9A50}" type="datetimeFigureOut">
              <a:rPr lang="en-US" smtClean="0"/>
              <a:t>12/31/2019</a:t>
            </a:fld>
            <a:endParaRPr lang="en-US"/>
          </a:p>
        </p:txBody>
      </p:sp>
      <p:sp>
        <p:nvSpPr>
          <p:cNvPr id="6" name="Footer Placeholder 5">
            <a:extLst>
              <a:ext uri="{FF2B5EF4-FFF2-40B4-BE49-F238E27FC236}">
                <a16:creationId xmlns:a16="http://schemas.microsoft.com/office/drawing/2014/main" id="{6693E875-991E-4EDE-AD46-C0FAEDD27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830E6-7EFA-4F40-826B-01B0DD254788}"/>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004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35528-8218-4712-A890-7C49BEE7C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F1987D-7C66-40F5-B410-187A65BAF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6CE425-87A6-46FF-8D61-4A97236BC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95C19-A85B-47DE-B3E9-BA2476CC9A50}" type="datetimeFigureOut">
              <a:rPr lang="en-US" smtClean="0"/>
              <a:t>12/31/2019</a:t>
            </a:fld>
            <a:endParaRPr lang="en-US"/>
          </a:p>
        </p:txBody>
      </p:sp>
      <p:sp>
        <p:nvSpPr>
          <p:cNvPr id="5" name="Footer Placeholder 4">
            <a:extLst>
              <a:ext uri="{FF2B5EF4-FFF2-40B4-BE49-F238E27FC236}">
                <a16:creationId xmlns:a16="http://schemas.microsoft.com/office/drawing/2014/main" id="{531FFB33-C461-46DA-989A-3109124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A06E5-CAA9-4CA5-8947-B4F0F17C1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23B3C-DFBD-474B-A9EA-CC018DBF9A6F}" type="slidenum">
              <a:rPr lang="en-US" smtClean="0"/>
              <a:t>‹#›</a:t>
            </a:fld>
            <a:endParaRPr lang="en-US"/>
          </a:p>
        </p:txBody>
      </p:sp>
    </p:spTree>
    <p:extLst>
      <p:ext uri="{BB962C8B-B14F-4D97-AF65-F5344CB8AC3E}">
        <p14:creationId xmlns:p14="http://schemas.microsoft.com/office/powerpoint/2010/main" val="22140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6486391"/>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a:t>
            </a:r>
          </a:p>
          <a:p>
            <a:pPr algn="ctr"/>
            <a:endParaRPr lang="en-US" sz="1000" b="1" dirty="0"/>
          </a:p>
          <a:p>
            <a:pPr algn="ctr"/>
            <a:r>
              <a:rPr lang="en-US" sz="4800" b="1" dirty="0"/>
              <a:t>Class Five</a:t>
            </a:r>
          </a:p>
          <a:p>
            <a:pPr algn="ctr"/>
            <a:endParaRPr lang="en-US" sz="3200" b="1" dirty="0"/>
          </a:p>
          <a:p>
            <a:pPr algn="ctr"/>
            <a:r>
              <a:rPr lang="en-US" sz="3600" b="1" dirty="0"/>
              <a:t>Vital Points Jeremiah 31-38</a:t>
            </a:r>
          </a:p>
          <a:p>
            <a:pPr algn="ctr"/>
            <a:endParaRPr lang="en-US" sz="3600" b="1" dirty="0"/>
          </a:p>
          <a:p>
            <a:pPr algn="ctr"/>
            <a:r>
              <a:rPr lang="en-US" sz="2400" b="1" dirty="0"/>
              <a:t>January 8, 2019</a:t>
            </a:r>
          </a:p>
          <a:p>
            <a:pPr algn="ctr"/>
            <a:endParaRPr lang="en-US" sz="3200" b="1" dirty="0"/>
          </a:p>
          <a:p>
            <a:pPr algn="ctr"/>
            <a:endParaRPr lang="en-US" sz="1050" b="1" dirty="0"/>
          </a:p>
          <a:p>
            <a:pPr algn="ct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2868156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5216"/>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6" y="286520"/>
            <a:ext cx="5825613" cy="2123658"/>
          </a:xfrm>
          <a:prstGeom prst="rect">
            <a:avLst/>
          </a:prstGeom>
        </p:spPr>
        <p:txBody>
          <a:bodyPr wrap="square">
            <a:spAutoFit/>
          </a:bodyPr>
          <a:lstStyle/>
          <a:p>
            <a:pPr algn="ctr">
              <a:tabLst>
                <a:tab pos="1939925" algn="l"/>
              </a:tabLst>
            </a:pPr>
            <a:r>
              <a:rPr lang="en-US" sz="3600" b="1" dirty="0"/>
              <a:t>Jeremiah—Chapter 31   </a:t>
            </a:r>
            <a:endParaRPr lang="en-US" sz="2400" b="1" dirty="0"/>
          </a:p>
          <a:p>
            <a:pPr marL="396875" indent="-341313">
              <a:buFont typeface="Wingdings" panose="05000000000000000000" pitchFamily="2" charset="2"/>
              <a:buChar char="Ø"/>
              <a:tabLst>
                <a:tab pos="1939925" algn="l"/>
              </a:tabLst>
            </a:pPr>
            <a:r>
              <a:rPr lang="en-US" sz="2400" b="1" dirty="0"/>
              <a:t>Turn back toward highway you traveled away from God (v. 21)</a:t>
            </a:r>
          </a:p>
          <a:p>
            <a:pPr marL="396875" indent="-341313">
              <a:buFont typeface="Wingdings" panose="05000000000000000000" pitchFamily="2" charset="2"/>
              <a:buChar char="Ø"/>
              <a:tabLst>
                <a:tab pos="1939925" algn="l"/>
              </a:tabLst>
            </a:pPr>
            <a:r>
              <a:rPr lang="en-US" sz="2400" b="1" dirty="0"/>
              <a:t>The Lord created a new thing </a:t>
            </a:r>
          </a:p>
          <a:p>
            <a:pPr marL="396875" indent="-341313">
              <a:buFont typeface="Wingdings" panose="05000000000000000000" pitchFamily="2" charset="2"/>
              <a:buChar char="Ø"/>
              <a:tabLst>
                <a:tab pos="1939925" algn="l"/>
              </a:tabLst>
            </a:pPr>
            <a:r>
              <a:rPr lang="en-US" sz="2400" b="1" dirty="0"/>
              <a:t>A woman shall encompass a man (v. 22)</a:t>
            </a:r>
          </a:p>
        </p:txBody>
      </p:sp>
      <p:sp>
        <p:nvSpPr>
          <p:cNvPr id="2" name="TextBox 1"/>
          <p:cNvSpPr txBox="1"/>
          <p:nvPr/>
        </p:nvSpPr>
        <p:spPr>
          <a:xfrm>
            <a:off x="5846619" y="342632"/>
            <a:ext cx="6074993" cy="5816977"/>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21  "Set up signposts, Make landmarks; Set your </a:t>
            </a:r>
            <a:r>
              <a:rPr lang="en-US" sz="2400" b="1" dirty="0"/>
              <a:t>heart toward the highway, The way in which you went.</a:t>
            </a:r>
            <a:r>
              <a:rPr lang="en-US" sz="2000" b="1" dirty="0"/>
              <a:t> Turn back, O virgin of Israel, Turn back to these your cities. </a:t>
            </a:r>
          </a:p>
          <a:p>
            <a:pPr algn="just"/>
            <a:r>
              <a:rPr lang="en-US" sz="2000" b="1" dirty="0"/>
              <a:t>  22  How long will you gad about, O you backsliding daughter? For the LORD </a:t>
            </a:r>
            <a:r>
              <a:rPr lang="en-US" sz="2400" b="1" dirty="0"/>
              <a:t>has created a new thing </a:t>
            </a:r>
            <a:r>
              <a:rPr lang="en-US" sz="2000" b="1" dirty="0"/>
              <a:t>in the earth—</a:t>
            </a:r>
            <a:r>
              <a:rPr lang="en-US" sz="2400" b="1" dirty="0"/>
              <a:t>A woman shall encompass a man." </a:t>
            </a:r>
          </a:p>
          <a:p>
            <a:pPr algn="just"/>
            <a:r>
              <a:rPr lang="en-US" sz="2000" b="1" dirty="0"/>
              <a:t>  23  Thus says the LORD of hosts, the God of Israel: "They shall </a:t>
            </a:r>
            <a:r>
              <a:rPr lang="en-US" sz="2400" b="1" dirty="0"/>
              <a:t>again</a:t>
            </a:r>
            <a:r>
              <a:rPr lang="en-US" sz="2000" b="1" dirty="0"/>
              <a:t> use this speech in the land of Judah and in its cities, </a:t>
            </a:r>
            <a:r>
              <a:rPr lang="en-US" sz="2400" b="1" dirty="0"/>
              <a:t>when I bring back their captivity</a:t>
            </a:r>
            <a:r>
              <a:rPr lang="en-US" sz="2000" b="1" dirty="0"/>
              <a:t>: 'The LORD bless you, O home of justice, and mountain of holiness!' </a:t>
            </a:r>
          </a:p>
          <a:p>
            <a:pPr algn="just"/>
            <a:r>
              <a:rPr lang="en-US" sz="2000" b="1" dirty="0"/>
              <a:t>  24  And there shall dwell in Judah itself, and in all its cities together, farmers and those going out with flocks. </a:t>
            </a:r>
          </a:p>
          <a:p>
            <a:pPr algn="just"/>
            <a:r>
              <a:rPr lang="en-US" sz="2000" b="1" dirty="0"/>
              <a:t>  25  For I have </a:t>
            </a:r>
            <a:r>
              <a:rPr lang="en-US" sz="2400" b="1" dirty="0"/>
              <a:t>satiated the weary soul</a:t>
            </a:r>
            <a:r>
              <a:rPr lang="en-US" sz="2000" b="1" dirty="0"/>
              <a:t>, and I have </a:t>
            </a:r>
            <a:r>
              <a:rPr lang="en-US" sz="2400" b="1" dirty="0"/>
              <a:t>replenished every sorrowful soul</a:t>
            </a:r>
            <a:r>
              <a:rPr lang="en-US" sz="2000" b="1" dirty="0"/>
              <a:t>." </a:t>
            </a:r>
          </a:p>
        </p:txBody>
      </p:sp>
    </p:spTree>
    <p:extLst>
      <p:ext uri="{BB962C8B-B14F-4D97-AF65-F5344CB8AC3E}">
        <p14:creationId xmlns:p14="http://schemas.microsoft.com/office/powerpoint/2010/main" val="385461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6" y="286520"/>
            <a:ext cx="5825613" cy="3600986"/>
          </a:xfrm>
          <a:prstGeom prst="rect">
            <a:avLst/>
          </a:prstGeom>
        </p:spPr>
        <p:txBody>
          <a:bodyPr wrap="square">
            <a:spAutoFit/>
          </a:bodyPr>
          <a:lstStyle/>
          <a:p>
            <a:pPr algn="ctr">
              <a:tabLst>
                <a:tab pos="1939925" algn="l"/>
              </a:tabLst>
            </a:pPr>
            <a:r>
              <a:rPr lang="en-US" sz="3600" b="1" dirty="0"/>
              <a:t>Jeremiah—Chapter 31   </a:t>
            </a:r>
            <a:endParaRPr lang="en-US" sz="2400" b="1" dirty="0"/>
          </a:p>
          <a:p>
            <a:pPr marL="396875" indent="-341313">
              <a:buFont typeface="Wingdings" panose="05000000000000000000" pitchFamily="2" charset="2"/>
              <a:buChar char="Ø"/>
              <a:tabLst>
                <a:tab pos="1939925" algn="l"/>
              </a:tabLst>
            </a:pPr>
            <a:r>
              <a:rPr lang="en-US" sz="2400" b="1" dirty="0"/>
              <a:t>Turn back toward highway you traveled away from God (v. 21)</a:t>
            </a:r>
          </a:p>
          <a:p>
            <a:pPr marL="396875" indent="-341313">
              <a:buFont typeface="Wingdings" panose="05000000000000000000" pitchFamily="2" charset="2"/>
              <a:buChar char="Ø"/>
              <a:tabLst>
                <a:tab pos="1939925" algn="l"/>
              </a:tabLst>
            </a:pPr>
            <a:r>
              <a:rPr lang="en-US" sz="2400" b="1" dirty="0"/>
              <a:t>The Lord created a new thing </a:t>
            </a:r>
          </a:p>
          <a:p>
            <a:pPr marL="396875" indent="-341313">
              <a:buFont typeface="Wingdings" panose="05000000000000000000" pitchFamily="2" charset="2"/>
              <a:buChar char="Ø"/>
              <a:tabLst>
                <a:tab pos="1939925" algn="l"/>
              </a:tabLst>
            </a:pPr>
            <a:r>
              <a:rPr lang="en-US" sz="2400" b="1" dirty="0"/>
              <a:t>A woman shall encompass a man (v. 22)</a:t>
            </a:r>
          </a:p>
          <a:p>
            <a:pPr marL="396875" indent="-341313">
              <a:buFont typeface="Wingdings" panose="05000000000000000000" pitchFamily="2" charset="2"/>
              <a:buChar char="Ø"/>
              <a:tabLst>
                <a:tab pos="1939925" algn="l"/>
              </a:tabLst>
            </a:pPr>
            <a:r>
              <a:rPr lang="en-US" sz="2400" b="1" dirty="0"/>
              <a:t>Again use this speech </a:t>
            </a:r>
          </a:p>
          <a:p>
            <a:pPr marL="396875" indent="-341313">
              <a:buFont typeface="Wingdings" panose="05000000000000000000" pitchFamily="2" charset="2"/>
              <a:buChar char="Ø"/>
              <a:tabLst>
                <a:tab pos="1939925" algn="l"/>
              </a:tabLst>
            </a:pPr>
            <a:r>
              <a:rPr lang="en-US" sz="2400" b="1" dirty="0"/>
              <a:t>When I bring back from captivity (v. 23)</a:t>
            </a:r>
          </a:p>
          <a:p>
            <a:pPr marL="396875" indent="-341313">
              <a:buFont typeface="Wingdings" panose="05000000000000000000" pitchFamily="2" charset="2"/>
              <a:buChar char="Ø"/>
              <a:tabLst>
                <a:tab pos="1939925" algn="l"/>
              </a:tabLst>
            </a:pPr>
            <a:r>
              <a:rPr lang="en-US" sz="2400" b="1" dirty="0"/>
              <a:t>God will replenish the weary soul and the sorrowful one (v. 25)</a:t>
            </a:r>
          </a:p>
        </p:txBody>
      </p:sp>
      <p:sp>
        <p:nvSpPr>
          <p:cNvPr id="2" name="TextBox 1"/>
          <p:cNvSpPr txBox="1"/>
          <p:nvPr/>
        </p:nvSpPr>
        <p:spPr>
          <a:xfrm>
            <a:off x="5846619" y="342632"/>
            <a:ext cx="6074993" cy="5816977"/>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21  "Set up signposts, Make landmarks; Set your </a:t>
            </a:r>
            <a:r>
              <a:rPr lang="en-US" sz="2400" b="1" dirty="0"/>
              <a:t>heart toward the highway, The way in which you went.</a:t>
            </a:r>
            <a:r>
              <a:rPr lang="en-US" sz="2000" b="1" dirty="0"/>
              <a:t> Turn back, O virgin of Israel, Turn back to these your cities. </a:t>
            </a:r>
          </a:p>
          <a:p>
            <a:pPr algn="just"/>
            <a:r>
              <a:rPr lang="en-US" sz="2000" b="1" dirty="0"/>
              <a:t>  22  How long will you gad about, O you backsliding daughter? For the LORD </a:t>
            </a:r>
            <a:r>
              <a:rPr lang="en-US" sz="2400" b="1" dirty="0"/>
              <a:t>has created a new thing </a:t>
            </a:r>
            <a:r>
              <a:rPr lang="en-US" sz="2000" b="1" dirty="0"/>
              <a:t>in the earth—</a:t>
            </a:r>
            <a:r>
              <a:rPr lang="en-US" sz="2400" b="1" dirty="0"/>
              <a:t>A woman shall encompass a man." </a:t>
            </a:r>
          </a:p>
          <a:p>
            <a:pPr algn="just"/>
            <a:r>
              <a:rPr lang="en-US" sz="2000" b="1" dirty="0"/>
              <a:t>  23  Thus says the LORD of hosts, the God of Israel: "They shall </a:t>
            </a:r>
            <a:r>
              <a:rPr lang="en-US" sz="2400" b="1" dirty="0"/>
              <a:t>again</a:t>
            </a:r>
            <a:r>
              <a:rPr lang="en-US" sz="2000" b="1" dirty="0"/>
              <a:t> use this speech in the land of Judah and in its cities, </a:t>
            </a:r>
            <a:r>
              <a:rPr lang="en-US" sz="2400" b="1" dirty="0"/>
              <a:t>when I bring back their captivity</a:t>
            </a:r>
            <a:r>
              <a:rPr lang="en-US" sz="2000" b="1" dirty="0"/>
              <a:t>: 'The LORD bless you, O home of justice, and mountain of holiness!' </a:t>
            </a:r>
          </a:p>
          <a:p>
            <a:pPr algn="just"/>
            <a:r>
              <a:rPr lang="en-US" sz="2000" b="1" dirty="0"/>
              <a:t>  24  And there shall dwell in Judah itself, and in all its cities together, farmers and those going out with flocks. </a:t>
            </a:r>
          </a:p>
          <a:p>
            <a:pPr algn="just"/>
            <a:r>
              <a:rPr lang="en-US" sz="2000" b="1" dirty="0"/>
              <a:t>  25  For I have </a:t>
            </a:r>
            <a:r>
              <a:rPr lang="en-US" sz="2400" b="1" dirty="0"/>
              <a:t>satiated the weary soul</a:t>
            </a:r>
            <a:r>
              <a:rPr lang="en-US" sz="2000" b="1" dirty="0"/>
              <a:t>, and I have </a:t>
            </a:r>
            <a:r>
              <a:rPr lang="en-US" sz="2400" b="1" dirty="0"/>
              <a:t>replenished every sorrowful soul</a:t>
            </a:r>
            <a:r>
              <a:rPr lang="en-US" sz="2000" b="1" dirty="0"/>
              <a:t>." </a:t>
            </a:r>
          </a:p>
        </p:txBody>
      </p:sp>
    </p:spTree>
    <p:extLst>
      <p:ext uri="{BB962C8B-B14F-4D97-AF65-F5344CB8AC3E}">
        <p14:creationId xmlns:p14="http://schemas.microsoft.com/office/powerpoint/2010/main" val="313302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123658"/>
          </a:xfrm>
          <a:prstGeom prst="rect">
            <a:avLst/>
          </a:prstGeom>
        </p:spPr>
        <p:txBody>
          <a:bodyPr wrap="square">
            <a:spAutoFit/>
          </a:bodyPr>
          <a:lstStyle/>
          <a:p>
            <a:pPr algn="ctr">
              <a:tabLst>
                <a:tab pos="1939925" algn="l"/>
              </a:tabLst>
            </a:pPr>
            <a:r>
              <a:rPr lang="en-US" sz="3600" b="1" dirty="0"/>
              <a:t>Jeremiah—Chapter 31  </a:t>
            </a:r>
            <a:endParaRPr lang="en-US" sz="2400" b="1" dirty="0"/>
          </a:p>
          <a:p>
            <a:pPr marL="517525" indent="-461963">
              <a:buFont typeface="Wingdings" panose="05000000000000000000" pitchFamily="2" charset="2"/>
              <a:buChar char="Ø"/>
              <a:tabLst>
                <a:tab pos="1939925" algn="l"/>
              </a:tabLst>
            </a:pPr>
            <a:r>
              <a:rPr lang="en-US" sz="2400" b="1" dirty="0"/>
              <a:t>The days are coming (v. 27)</a:t>
            </a:r>
          </a:p>
          <a:p>
            <a:pPr marL="517525" indent="-461963">
              <a:buFont typeface="Wingdings" panose="05000000000000000000" pitchFamily="2" charset="2"/>
              <a:buChar char="Ø"/>
              <a:tabLst>
                <a:tab pos="1939925" algn="l"/>
              </a:tabLst>
            </a:pPr>
            <a:r>
              <a:rPr lang="en-US" sz="2400" b="1" dirty="0"/>
              <a:t>Plucked them, replanted them (v. 28)</a:t>
            </a:r>
          </a:p>
          <a:p>
            <a:pPr marL="517525" indent="-461963">
              <a:buFont typeface="Wingdings" panose="05000000000000000000" pitchFamily="2" charset="2"/>
              <a:buChar char="Ø"/>
              <a:tabLst>
                <a:tab pos="1939925" algn="l"/>
              </a:tabLst>
            </a:pPr>
            <a:r>
              <a:rPr lang="en-US" sz="2400" b="1" dirty="0"/>
              <a:t>In those days every man shall die for his own iniquity (v. 29)</a:t>
            </a:r>
          </a:p>
        </p:txBody>
      </p:sp>
      <p:sp>
        <p:nvSpPr>
          <p:cNvPr id="2" name="TextBox 1"/>
          <p:cNvSpPr txBox="1"/>
          <p:nvPr/>
        </p:nvSpPr>
        <p:spPr>
          <a:xfrm>
            <a:off x="5846619" y="342632"/>
            <a:ext cx="6074993" cy="630942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26  After this I awoke and looked around, and my sleep was sweet to me. </a:t>
            </a:r>
          </a:p>
          <a:p>
            <a:pPr algn="just"/>
            <a:r>
              <a:rPr lang="en-US" sz="2000" b="1" dirty="0"/>
              <a:t> 27  "</a:t>
            </a:r>
            <a:r>
              <a:rPr lang="en-US" sz="2400" b="1" dirty="0"/>
              <a:t>Behold, the days are coming</a:t>
            </a:r>
            <a:r>
              <a:rPr lang="en-US" sz="2000" b="1" dirty="0"/>
              <a:t>, says the LORD, that I will sow the house of Israel and the house of Judah with the seed of man and the seed of beast. </a:t>
            </a:r>
          </a:p>
          <a:p>
            <a:pPr algn="just"/>
            <a:r>
              <a:rPr lang="en-US" sz="2000" b="1" dirty="0"/>
              <a:t>  28  And it shall come to pass, that </a:t>
            </a:r>
            <a:r>
              <a:rPr lang="en-US" sz="2400" b="1" dirty="0"/>
              <a:t>as I have watched over them to pluck up</a:t>
            </a:r>
            <a:r>
              <a:rPr lang="en-US" sz="2000" b="1" dirty="0"/>
              <a:t>, to break down, to throw down, to destroy, and to afflict, so </a:t>
            </a:r>
            <a:r>
              <a:rPr lang="en-US" sz="2400" b="1" dirty="0"/>
              <a:t>I will watch over them to build and to plant</a:t>
            </a:r>
            <a:r>
              <a:rPr lang="en-US" sz="2000" b="1" dirty="0"/>
              <a:t>, says the LORD. </a:t>
            </a:r>
          </a:p>
          <a:p>
            <a:pPr algn="just"/>
            <a:r>
              <a:rPr lang="en-US" sz="2000" b="1" dirty="0"/>
              <a:t>  29  </a:t>
            </a:r>
            <a:r>
              <a:rPr lang="en-US" sz="2400" b="1" dirty="0"/>
              <a:t>In those days </a:t>
            </a:r>
            <a:r>
              <a:rPr lang="en-US" sz="2000" b="1" dirty="0"/>
              <a:t>they shall say no more: 'The fathers have eaten sour grapes, And the children's teeth are set on edge.' </a:t>
            </a:r>
          </a:p>
          <a:p>
            <a:pPr algn="just"/>
            <a:r>
              <a:rPr lang="en-US" sz="2000" b="1" dirty="0"/>
              <a:t>  30  But every one shall die for his own iniquity; every man who eats the sour grapes, his teeth shall be set on edge. </a:t>
            </a:r>
          </a:p>
          <a:p>
            <a:pPr algn="just"/>
            <a:r>
              <a:rPr lang="en-US" sz="2000" b="1" dirty="0"/>
              <a:t>  31  </a:t>
            </a:r>
            <a:r>
              <a:rPr lang="en-US" sz="2400" b="1" dirty="0"/>
              <a:t>"Behold, the days are coming</a:t>
            </a:r>
            <a:r>
              <a:rPr lang="en-US" sz="2000" b="1" dirty="0"/>
              <a:t>, says the LORD, when I will make a new covenant with the house of Israel and with the house of Judah— </a:t>
            </a:r>
          </a:p>
        </p:txBody>
      </p:sp>
    </p:spTree>
    <p:extLst>
      <p:ext uri="{BB962C8B-B14F-4D97-AF65-F5344CB8AC3E}">
        <p14:creationId xmlns:p14="http://schemas.microsoft.com/office/powerpoint/2010/main" val="1903059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600986"/>
          </a:xfrm>
          <a:prstGeom prst="rect">
            <a:avLst/>
          </a:prstGeom>
        </p:spPr>
        <p:txBody>
          <a:bodyPr wrap="square">
            <a:spAutoFit/>
          </a:bodyPr>
          <a:lstStyle/>
          <a:p>
            <a:pPr algn="ctr">
              <a:tabLst>
                <a:tab pos="1939925" algn="l"/>
              </a:tabLst>
            </a:pPr>
            <a:r>
              <a:rPr lang="en-US" sz="3600" b="1" dirty="0"/>
              <a:t>Jeremiah—Chapter 31  </a:t>
            </a:r>
            <a:endParaRPr lang="en-US" sz="2400" b="1" dirty="0"/>
          </a:p>
          <a:p>
            <a:pPr marL="517525" indent="-461963">
              <a:buFont typeface="Wingdings" panose="05000000000000000000" pitchFamily="2" charset="2"/>
              <a:buChar char="Ø"/>
              <a:tabLst>
                <a:tab pos="1939925" algn="l"/>
              </a:tabLst>
            </a:pPr>
            <a:r>
              <a:rPr lang="en-US" sz="2400" b="1" dirty="0"/>
              <a:t>The days are coming (v. 27)</a:t>
            </a:r>
          </a:p>
          <a:p>
            <a:pPr marL="517525" indent="-461963">
              <a:buFont typeface="Wingdings" panose="05000000000000000000" pitchFamily="2" charset="2"/>
              <a:buChar char="Ø"/>
              <a:tabLst>
                <a:tab pos="1939925" algn="l"/>
              </a:tabLst>
            </a:pPr>
            <a:r>
              <a:rPr lang="en-US" sz="2400" b="1" dirty="0"/>
              <a:t>Plucked them, replanted them (v. 28)</a:t>
            </a:r>
          </a:p>
          <a:p>
            <a:pPr marL="517525" indent="-461963">
              <a:buFont typeface="Wingdings" panose="05000000000000000000" pitchFamily="2" charset="2"/>
              <a:buChar char="Ø"/>
              <a:tabLst>
                <a:tab pos="1939925" algn="l"/>
              </a:tabLst>
            </a:pPr>
            <a:r>
              <a:rPr lang="en-US" sz="2400" b="1" dirty="0"/>
              <a:t>In those days every man shall die for his own iniquity (v. 29)</a:t>
            </a:r>
          </a:p>
          <a:p>
            <a:pPr marL="517525" indent="-461963">
              <a:buFont typeface="Wingdings" panose="05000000000000000000" pitchFamily="2" charset="2"/>
              <a:buChar char="Ø"/>
              <a:tabLst>
                <a:tab pos="1939925" algn="l"/>
              </a:tabLst>
            </a:pPr>
            <a:r>
              <a:rPr lang="en-US" sz="2400" b="1" dirty="0"/>
              <a:t>Jeremiah 31:31-34 quoted in Hebrews 8; and is basis for extended argument about the end of the Old Testament and the beginning of the New</a:t>
            </a:r>
          </a:p>
        </p:txBody>
      </p:sp>
      <p:sp>
        <p:nvSpPr>
          <p:cNvPr id="2" name="TextBox 1"/>
          <p:cNvSpPr txBox="1"/>
          <p:nvPr/>
        </p:nvSpPr>
        <p:spPr>
          <a:xfrm>
            <a:off x="5846619" y="342632"/>
            <a:ext cx="6074993" cy="630942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26  After this I awoke and looked around, and my sleep was sweet to me. </a:t>
            </a:r>
          </a:p>
          <a:p>
            <a:pPr algn="just"/>
            <a:r>
              <a:rPr lang="en-US" sz="2000" b="1" dirty="0"/>
              <a:t> 27  "</a:t>
            </a:r>
            <a:r>
              <a:rPr lang="en-US" sz="2400" b="1" dirty="0"/>
              <a:t>Behold, the days are coming</a:t>
            </a:r>
            <a:r>
              <a:rPr lang="en-US" sz="2000" b="1" dirty="0"/>
              <a:t>, says the LORD, that I will sow the house of Israel and the house of Judah with the seed of man and the seed of beast. </a:t>
            </a:r>
          </a:p>
          <a:p>
            <a:pPr algn="just"/>
            <a:r>
              <a:rPr lang="en-US" sz="2000" b="1" dirty="0"/>
              <a:t>  28  And it shall come to pass, that </a:t>
            </a:r>
            <a:r>
              <a:rPr lang="en-US" sz="2400" b="1" dirty="0"/>
              <a:t>as I have watched over them to pluck up</a:t>
            </a:r>
            <a:r>
              <a:rPr lang="en-US" sz="2000" b="1" dirty="0"/>
              <a:t>, to break down, to throw down, to destroy, and to afflict, so </a:t>
            </a:r>
            <a:r>
              <a:rPr lang="en-US" sz="2400" b="1" dirty="0"/>
              <a:t>I will watch over them to build and to plant</a:t>
            </a:r>
            <a:r>
              <a:rPr lang="en-US" sz="2000" b="1" dirty="0"/>
              <a:t>, says the LORD. </a:t>
            </a:r>
          </a:p>
          <a:p>
            <a:pPr algn="just"/>
            <a:r>
              <a:rPr lang="en-US" sz="2000" b="1" dirty="0"/>
              <a:t>  29  </a:t>
            </a:r>
            <a:r>
              <a:rPr lang="en-US" sz="2400" b="1" dirty="0"/>
              <a:t>In those days </a:t>
            </a:r>
            <a:r>
              <a:rPr lang="en-US" sz="2000" b="1" dirty="0"/>
              <a:t>they shall say no more: 'The fathers have eaten sour grapes, And the children's teeth are set on edge.' </a:t>
            </a:r>
          </a:p>
          <a:p>
            <a:pPr algn="just"/>
            <a:r>
              <a:rPr lang="en-US" sz="2000" b="1" dirty="0"/>
              <a:t>  30  But every one shall die for his own iniquity; every man who eats the sour grapes, his teeth shall be set on edge. </a:t>
            </a:r>
          </a:p>
          <a:p>
            <a:pPr algn="just"/>
            <a:r>
              <a:rPr lang="en-US" sz="2000" b="1" dirty="0"/>
              <a:t>  31  </a:t>
            </a:r>
            <a:r>
              <a:rPr lang="en-US" sz="2400" b="1" dirty="0"/>
              <a:t>"Behold, the days are coming</a:t>
            </a:r>
            <a:r>
              <a:rPr lang="en-US" sz="2000" b="1" dirty="0"/>
              <a:t>, says the LORD, when I will make a new covenant with the house of Israel and with the house of Judah— </a:t>
            </a:r>
          </a:p>
        </p:txBody>
      </p:sp>
    </p:spTree>
    <p:extLst>
      <p:ext uri="{BB962C8B-B14F-4D97-AF65-F5344CB8AC3E}">
        <p14:creationId xmlns:p14="http://schemas.microsoft.com/office/powerpoint/2010/main" val="857488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5216"/>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754326"/>
          </a:xfrm>
          <a:prstGeom prst="rect">
            <a:avLst/>
          </a:prstGeom>
        </p:spPr>
        <p:txBody>
          <a:bodyPr wrap="square">
            <a:spAutoFit/>
          </a:bodyPr>
          <a:lstStyle/>
          <a:p>
            <a:pPr algn="ctr">
              <a:tabLst>
                <a:tab pos="1939925" algn="l"/>
              </a:tabLst>
            </a:pPr>
            <a:r>
              <a:rPr lang="en-US" sz="3600" b="1" dirty="0"/>
              <a:t>Jeremiah—Chapter 31</a:t>
            </a:r>
          </a:p>
          <a:p>
            <a:pPr marL="517525" indent="-461963">
              <a:buFont typeface="Wingdings" panose="05000000000000000000" pitchFamily="2" charset="2"/>
              <a:buChar char="Ø"/>
              <a:tabLst>
                <a:tab pos="1939925" algn="l"/>
              </a:tabLst>
            </a:pPr>
            <a:r>
              <a:rPr lang="en-US" sz="2400" b="1" dirty="0"/>
              <a:t>New covenant = New Testament</a:t>
            </a:r>
          </a:p>
          <a:p>
            <a:pPr marL="517525" indent="-461963">
              <a:buFont typeface="Wingdings" panose="05000000000000000000" pitchFamily="2" charset="2"/>
              <a:buChar char="Ø"/>
              <a:tabLst>
                <a:tab pos="1939925" algn="l"/>
              </a:tabLst>
            </a:pPr>
            <a:r>
              <a:rPr lang="en-US" sz="2400" b="1" dirty="0"/>
              <a:t>Not according to the Old Covenant made at Mt. Sinai</a:t>
            </a:r>
          </a:p>
        </p:txBody>
      </p:sp>
      <p:sp>
        <p:nvSpPr>
          <p:cNvPr id="2" name="TextBox 1"/>
          <p:cNvSpPr txBox="1"/>
          <p:nvPr/>
        </p:nvSpPr>
        <p:spPr>
          <a:xfrm>
            <a:off x="5846619" y="342632"/>
            <a:ext cx="6074993" cy="612475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31  "Behold</a:t>
            </a:r>
            <a:r>
              <a:rPr lang="en-US" sz="2400" b="1" dirty="0"/>
              <a:t>, the days are coming</a:t>
            </a:r>
            <a:r>
              <a:rPr lang="en-US" sz="2000" b="1" dirty="0"/>
              <a:t>, says the LORD, when I will </a:t>
            </a:r>
            <a:r>
              <a:rPr lang="en-US" sz="2400" b="1" dirty="0"/>
              <a:t>make a new covenant </a:t>
            </a:r>
            <a:r>
              <a:rPr lang="en-US" sz="2000" b="1" dirty="0"/>
              <a:t>with the house of Israel and with the house of Judah— </a:t>
            </a:r>
          </a:p>
          <a:p>
            <a:pPr algn="just"/>
            <a:r>
              <a:rPr lang="en-US" sz="2000" b="1" dirty="0"/>
              <a:t>  </a:t>
            </a:r>
            <a:r>
              <a:rPr lang="en-US" sz="2400" b="1" dirty="0"/>
              <a:t>32  not according to the covenant </a:t>
            </a:r>
            <a:r>
              <a:rPr lang="en-US" sz="2000" b="1" dirty="0"/>
              <a:t>that I made with their fathers in the day that I took them by the hand to lead them out of the land of Egypt, My covenant which they broke, though I was a husband to them, says the LORD. </a:t>
            </a:r>
          </a:p>
          <a:p>
            <a:pPr algn="just"/>
            <a:r>
              <a:rPr lang="en-US" sz="2000" b="1" dirty="0"/>
              <a:t>  33  But this is the covenant that I will make with the house of Israel </a:t>
            </a:r>
            <a:r>
              <a:rPr lang="en-US" sz="2400" b="1" dirty="0"/>
              <a:t>after those days</a:t>
            </a:r>
            <a:r>
              <a:rPr lang="en-US" sz="2000" b="1" dirty="0"/>
              <a:t>, says the LORD: I will put My law in their minds, and write it on their hearts; and I will be their God, and they shall be My people. </a:t>
            </a:r>
          </a:p>
          <a:p>
            <a:pPr algn="just"/>
            <a:r>
              <a:rPr lang="en-US" sz="2400" b="1" dirty="0"/>
              <a:t>  34  No more </a:t>
            </a:r>
            <a:r>
              <a:rPr lang="en-US" sz="2000" b="1" dirty="0"/>
              <a:t>shall every man teach his neighbor, and every man his brother, saying, 'Know the LORD,' for </a:t>
            </a:r>
            <a:r>
              <a:rPr lang="en-US" sz="2400" b="1" dirty="0"/>
              <a:t>they all shall know Me</a:t>
            </a:r>
            <a:r>
              <a:rPr lang="en-US" sz="2000" b="1" dirty="0"/>
              <a:t>, from the least of them to the greatest of them, says the LORD. For I will forgive their iniquity, and </a:t>
            </a:r>
            <a:r>
              <a:rPr lang="en-US" sz="2400" b="1" dirty="0"/>
              <a:t>their sin I will remember no more</a:t>
            </a:r>
            <a:r>
              <a:rPr lang="en-US" sz="2000" b="1" dirty="0"/>
              <a:t>."</a:t>
            </a:r>
          </a:p>
        </p:txBody>
      </p:sp>
    </p:spTree>
    <p:extLst>
      <p:ext uri="{BB962C8B-B14F-4D97-AF65-F5344CB8AC3E}">
        <p14:creationId xmlns:p14="http://schemas.microsoft.com/office/powerpoint/2010/main" val="2569030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492990"/>
          </a:xfrm>
          <a:prstGeom prst="rect">
            <a:avLst/>
          </a:prstGeom>
        </p:spPr>
        <p:txBody>
          <a:bodyPr wrap="square">
            <a:spAutoFit/>
          </a:bodyPr>
          <a:lstStyle/>
          <a:p>
            <a:pPr algn="ctr">
              <a:tabLst>
                <a:tab pos="1939925" algn="l"/>
              </a:tabLst>
            </a:pPr>
            <a:r>
              <a:rPr lang="en-US" sz="3600" b="1" dirty="0"/>
              <a:t>Jeremiah—Chapter 31</a:t>
            </a:r>
          </a:p>
          <a:p>
            <a:pPr marL="517525" indent="-461963">
              <a:buFont typeface="Wingdings" panose="05000000000000000000" pitchFamily="2" charset="2"/>
              <a:buChar char="Ø"/>
              <a:tabLst>
                <a:tab pos="1939925" algn="l"/>
              </a:tabLst>
            </a:pPr>
            <a:r>
              <a:rPr lang="en-US" sz="2400" b="1" dirty="0"/>
              <a:t>New covenant = New Testament</a:t>
            </a:r>
          </a:p>
          <a:p>
            <a:pPr marL="517525" indent="-461963">
              <a:buFont typeface="Wingdings" panose="05000000000000000000" pitchFamily="2" charset="2"/>
              <a:buChar char="Ø"/>
              <a:tabLst>
                <a:tab pos="1939925" algn="l"/>
              </a:tabLst>
            </a:pPr>
            <a:r>
              <a:rPr lang="en-US" sz="2400" b="1" dirty="0"/>
              <a:t>Not according to the Old Covenant made at Mt. Sinai</a:t>
            </a:r>
          </a:p>
          <a:p>
            <a:pPr marL="517525" indent="-461963">
              <a:buFont typeface="Wingdings" panose="05000000000000000000" pitchFamily="2" charset="2"/>
              <a:buChar char="Ø"/>
              <a:tabLst>
                <a:tab pos="1939925" algn="l"/>
              </a:tabLst>
            </a:pPr>
            <a:r>
              <a:rPr lang="en-US" sz="2400" b="1" dirty="0"/>
              <a:t>That Old Covenant = The Ten Commandments (Deut. 4:12)</a:t>
            </a:r>
          </a:p>
        </p:txBody>
      </p:sp>
      <p:sp>
        <p:nvSpPr>
          <p:cNvPr id="2" name="TextBox 1"/>
          <p:cNvSpPr txBox="1"/>
          <p:nvPr/>
        </p:nvSpPr>
        <p:spPr>
          <a:xfrm>
            <a:off x="5846619" y="342632"/>
            <a:ext cx="6074993" cy="612475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31  "Behold</a:t>
            </a:r>
            <a:r>
              <a:rPr lang="en-US" sz="2400" b="1" dirty="0"/>
              <a:t>, the days are coming</a:t>
            </a:r>
            <a:r>
              <a:rPr lang="en-US" sz="2000" b="1" dirty="0"/>
              <a:t>, says the LORD, when I will </a:t>
            </a:r>
            <a:r>
              <a:rPr lang="en-US" sz="2400" b="1" dirty="0"/>
              <a:t>make a new covenant </a:t>
            </a:r>
            <a:r>
              <a:rPr lang="en-US" sz="2000" b="1" dirty="0"/>
              <a:t>with the house of Israel and with the house of Judah— </a:t>
            </a:r>
          </a:p>
          <a:p>
            <a:pPr algn="just"/>
            <a:r>
              <a:rPr lang="en-US" sz="2000" b="1" dirty="0"/>
              <a:t>  </a:t>
            </a:r>
            <a:r>
              <a:rPr lang="en-US" sz="2400" b="1" dirty="0"/>
              <a:t>32  not according to the covenant </a:t>
            </a:r>
            <a:r>
              <a:rPr lang="en-US" sz="2000" b="1" dirty="0"/>
              <a:t>that I made with their fathers in the day that I took them by the hand to lead them out of the land of Egypt, My covenant which they broke, though I was a husband to them, says the LORD. </a:t>
            </a:r>
          </a:p>
          <a:p>
            <a:pPr algn="just"/>
            <a:r>
              <a:rPr lang="en-US" sz="2000" b="1" dirty="0"/>
              <a:t>  33  But this is the covenant that I will make with the house of Israel </a:t>
            </a:r>
            <a:r>
              <a:rPr lang="en-US" sz="2400" b="1" dirty="0"/>
              <a:t>after those days</a:t>
            </a:r>
            <a:r>
              <a:rPr lang="en-US" sz="2000" b="1" dirty="0"/>
              <a:t>, says the LORD: I will put My law in their minds, and write it on their hearts; and I will be their God, and they shall be My people. </a:t>
            </a:r>
          </a:p>
          <a:p>
            <a:pPr algn="just"/>
            <a:r>
              <a:rPr lang="en-US" sz="2400" b="1" dirty="0"/>
              <a:t>  34  No more </a:t>
            </a:r>
            <a:r>
              <a:rPr lang="en-US" sz="2000" b="1" dirty="0"/>
              <a:t>shall every man teach his neighbor, and every man his brother, saying, 'Know the LORD,' for </a:t>
            </a:r>
            <a:r>
              <a:rPr lang="en-US" sz="2400" b="1" dirty="0"/>
              <a:t>they all shall know Me</a:t>
            </a:r>
            <a:r>
              <a:rPr lang="en-US" sz="2000" b="1" dirty="0"/>
              <a:t>, from the least of them to the greatest of them, says the LORD. For I will forgive their iniquity, and </a:t>
            </a:r>
            <a:r>
              <a:rPr lang="en-US" sz="2400" b="1" dirty="0"/>
              <a:t>their sin I will remember no more</a:t>
            </a:r>
            <a:r>
              <a:rPr lang="en-US" sz="2000" b="1" dirty="0"/>
              <a:t>."</a:t>
            </a:r>
          </a:p>
        </p:txBody>
      </p:sp>
    </p:spTree>
    <p:extLst>
      <p:ext uri="{BB962C8B-B14F-4D97-AF65-F5344CB8AC3E}">
        <p14:creationId xmlns:p14="http://schemas.microsoft.com/office/powerpoint/2010/main" val="156837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600986"/>
          </a:xfrm>
          <a:prstGeom prst="rect">
            <a:avLst/>
          </a:prstGeom>
        </p:spPr>
        <p:txBody>
          <a:bodyPr wrap="square">
            <a:spAutoFit/>
          </a:bodyPr>
          <a:lstStyle/>
          <a:p>
            <a:pPr algn="ctr">
              <a:tabLst>
                <a:tab pos="1939925" algn="l"/>
              </a:tabLst>
            </a:pPr>
            <a:r>
              <a:rPr lang="en-US" sz="3600" b="1" dirty="0"/>
              <a:t>Jeremiah—Chapter 31</a:t>
            </a:r>
          </a:p>
          <a:p>
            <a:pPr marL="517525" indent="-461963">
              <a:buFont typeface="Wingdings" panose="05000000000000000000" pitchFamily="2" charset="2"/>
              <a:buChar char="Ø"/>
              <a:tabLst>
                <a:tab pos="1939925" algn="l"/>
              </a:tabLst>
            </a:pPr>
            <a:r>
              <a:rPr lang="en-US" sz="2400" b="1" dirty="0"/>
              <a:t>New covenant = New Testament</a:t>
            </a:r>
          </a:p>
          <a:p>
            <a:pPr marL="517525" indent="-461963">
              <a:buFont typeface="Wingdings" panose="05000000000000000000" pitchFamily="2" charset="2"/>
              <a:buChar char="Ø"/>
              <a:tabLst>
                <a:tab pos="1939925" algn="l"/>
              </a:tabLst>
            </a:pPr>
            <a:r>
              <a:rPr lang="en-US" sz="2400" b="1" dirty="0"/>
              <a:t>Not according to the Old Covenant made at Mt. Sinai</a:t>
            </a:r>
          </a:p>
          <a:p>
            <a:pPr marL="517525" indent="-461963">
              <a:buFont typeface="Wingdings" panose="05000000000000000000" pitchFamily="2" charset="2"/>
              <a:buChar char="Ø"/>
              <a:tabLst>
                <a:tab pos="1939925" algn="l"/>
              </a:tabLst>
            </a:pPr>
            <a:r>
              <a:rPr lang="en-US" sz="2400" b="1" dirty="0"/>
              <a:t>That Old Covenant = The Ten Commandments (Deut. 4:12)</a:t>
            </a:r>
          </a:p>
          <a:p>
            <a:pPr marL="517525" indent="-461963">
              <a:buFont typeface="Wingdings" panose="05000000000000000000" pitchFamily="2" charset="2"/>
              <a:buChar char="Ø"/>
              <a:tabLst>
                <a:tab pos="1939925" algn="l"/>
              </a:tabLst>
            </a:pPr>
            <a:r>
              <a:rPr lang="en-US" sz="2400" b="1" dirty="0"/>
              <a:t>That Old Covenant not made with the “fathers” before Moses, but with those at Mt. Sinai (Horeb) (Deut. 5:1-3)</a:t>
            </a:r>
          </a:p>
        </p:txBody>
      </p:sp>
      <p:sp>
        <p:nvSpPr>
          <p:cNvPr id="2" name="TextBox 1"/>
          <p:cNvSpPr txBox="1"/>
          <p:nvPr/>
        </p:nvSpPr>
        <p:spPr>
          <a:xfrm>
            <a:off x="5846619" y="342632"/>
            <a:ext cx="6074993" cy="612475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31  "Behold</a:t>
            </a:r>
            <a:r>
              <a:rPr lang="en-US" sz="2400" b="1" dirty="0"/>
              <a:t>, the days are coming</a:t>
            </a:r>
            <a:r>
              <a:rPr lang="en-US" sz="2000" b="1" dirty="0"/>
              <a:t>, says the LORD, when I will </a:t>
            </a:r>
            <a:r>
              <a:rPr lang="en-US" sz="2400" b="1" dirty="0"/>
              <a:t>make a new covenant </a:t>
            </a:r>
            <a:r>
              <a:rPr lang="en-US" sz="2000" b="1" dirty="0"/>
              <a:t>with the house of Israel and with the house of Judah— </a:t>
            </a:r>
          </a:p>
          <a:p>
            <a:pPr algn="just"/>
            <a:r>
              <a:rPr lang="en-US" sz="2000" b="1" dirty="0"/>
              <a:t>  </a:t>
            </a:r>
            <a:r>
              <a:rPr lang="en-US" sz="2400" b="1" dirty="0"/>
              <a:t>32  not according to the covenant </a:t>
            </a:r>
            <a:r>
              <a:rPr lang="en-US" sz="2000" b="1" dirty="0"/>
              <a:t>that I made with their fathers in the day that I took them by the hand to lead them out of the land of Egypt, My covenant which they broke, though I was a husband to them, says the LORD. </a:t>
            </a:r>
          </a:p>
          <a:p>
            <a:pPr algn="just"/>
            <a:r>
              <a:rPr lang="en-US" sz="2000" b="1" dirty="0"/>
              <a:t>  33  But this is the covenant that I will make with the house of Israel </a:t>
            </a:r>
            <a:r>
              <a:rPr lang="en-US" sz="2400" b="1" dirty="0"/>
              <a:t>after those days</a:t>
            </a:r>
            <a:r>
              <a:rPr lang="en-US" sz="2000" b="1" dirty="0"/>
              <a:t>, says the LORD: I will put My law in their minds, and write it on their hearts; and I will be their God, and they shall be My people. </a:t>
            </a:r>
          </a:p>
          <a:p>
            <a:pPr algn="just"/>
            <a:r>
              <a:rPr lang="en-US" sz="2400" b="1" dirty="0"/>
              <a:t>  34  No more </a:t>
            </a:r>
            <a:r>
              <a:rPr lang="en-US" sz="2000" b="1" dirty="0"/>
              <a:t>shall every man teach his neighbor, and every man his brother, saying, 'Know the LORD,' for </a:t>
            </a:r>
            <a:r>
              <a:rPr lang="en-US" sz="2400" b="1" dirty="0"/>
              <a:t>they all shall know Me</a:t>
            </a:r>
            <a:r>
              <a:rPr lang="en-US" sz="2000" b="1" dirty="0"/>
              <a:t>, from the least of them to the greatest of them, says the LORD. For I will forgive their iniquity, and </a:t>
            </a:r>
            <a:r>
              <a:rPr lang="en-US" sz="2400" b="1" dirty="0"/>
              <a:t>their sin I will remember no more</a:t>
            </a:r>
            <a:r>
              <a:rPr lang="en-US" sz="2000" b="1" dirty="0"/>
              <a:t>."</a:t>
            </a:r>
          </a:p>
        </p:txBody>
      </p:sp>
    </p:spTree>
    <p:extLst>
      <p:ext uri="{BB962C8B-B14F-4D97-AF65-F5344CB8AC3E}">
        <p14:creationId xmlns:p14="http://schemas.microsoft.com/office/powerpoint/2010/main" val="1493785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339650"/>
          </a:xfrm>
          <a:prstGeom prst="rect">
            <a:avLst/>
          </a:prstGeom>
        </p:spPr>
        <p:txBody>
          <a:bodyPr wrap="square">
            <a:spAutoFit/>
          </a:bodyPr>
          <a:lstStyle/>
          <a:p>
            <a:pPr algn="ctr">
              <a:tabLst>
                <a:tab pos="1939925" algn="l"/>
              </a:tabLst>
            </a:pPr>
            <a:r>
              <a:rPr lang="en-US" sz="3600" b="1" dirty="0"/>
              <a:t>Jeremiah—Chapter 31</a:t>
            </a:r>
          </a:p>
          <a:p>
            <a:pPr marL="517525" indent="-461963">
              <a:buFont typeface="Wingdings" panose="05000000000000000000" pitchFamily="2" charset="2"/>
              <a:buChar char="Ø"/>
              <a:tabLst>
                <a:tab pos="1939925" algn="l"/>
              </a:tabLst>
            </a:pPr>
            <a:r>
              <a:rPr lang="en-US" sz="2400" b="1" dirty="0"/>
              <a:t>New covenant = New Testament</a:t>
            </a:r>
          </a:p>
          <a:p>
            <a:pPr marL="517525" indent="-461963">
              <a:buFont typeface="Wingdings" panose="05000000000000000000" pitchFamily="2" charset="2"/>
              <a:buChar char="Ø"/>
              <a:tabLst>
                <a:tab pos="1939925" algn="l"/>
              </a:tabLst>
            </a:pPr>
            <a:r>
              <a:rPr lang="en-US" sz="2400" b="1" dirty="0"/>
              <a:t>Not according to the Old Covenant made at Mt. Sinai</a:t>
            </a:r>
          </a:p>
          <a:p>
            <a:pPr marL="517525" indent="-461963">
              <a:buFont typeface="Wingdings" panose="05000000000000000000" pitchFamily="2" charset="2"/>
              <a:buChar char="Ø"/>
              <a:tabLst>
                <a:tab pos="1939925" algn="l"/>
              </a:tabLst>
            </a:pPr>
            <a:r>
              <a:rPr lang="en-US" sz="2400" b="1" dirty="0"/>
              <a:t>That Old Covenant = The Ten Commandments (Deut. 4:12)</a:t>
            </a:r>
          </a:p>
          <a:p>
            <a:pPr marL="517525" indent="-461963">
              <a:buFont typeface="Wingdings" panose="05000000000000000000" pitchFamily="2" charset="2"/>
              <a:buChar char="Ø"/>
              <a:tabLst>
                <a:tab pos="1939925" algn="l"/>
              </a:tabLst>
            </a:pPr>
            <a:r>
              <a:rPr lang="en-US" sz="2400" b="1" dirty="0"/>
              <a:t>That Old Covenant not made with the “fathers” before Moses, but with those at Mt. Sinai (Horeb) (Deut. 5:1-2</a:t>
            </a:r>
          </a:p>
          <a:p>
            <a:pPr marL="517525" indent="-461963">
              <a:buFont typeface="Wingdings" panose="05000000000000000000" pitchFamily="2" charset="2"/>
              <a:buChar char="Ø"/>
              <a:tabLst>
                <a:tab pos="1939925" algn="l"/>
              </a:tabLst>
            </a:pPr>
            <a:r>
              <a:rPr lang="en-US" sz="2400" b="1" dirty="0"/>
              <a:t>New Testament based on believing in heart, and knowing His will (v. 33-34)</a:t>
            </a:r>
          </a:p>
        </p:txBody>
      </p:sp>
      <p:sp>
        <p:nvSpPr>
          <p:cNvPr id="2" name="TextBox 1"/>
          <p:cNvSpPr txBox="1"/>
          <p:nvPr/>
        </p:nvSpPr>
        <p:spPr>
          <a:xfrm>
            <a:off x="5846619" y="342632"/>
            <a:ext cx="6074993" cy="612475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31  "Behold</a:t>
            </a:r>
            <a:r>
              <a:rPr lang="en-US" sz="2400" b="1" dirty="0"/>
              <a:t>, the days are coming</a:t>
            </a:r>
            <a:r>
              <a:rPr lang="en-US" sz="2000" b="1" dirty="0"/>
              <a:t>, says the LORD, when I will </a:t>
            </a:r>
            <a:r>
              <a:rPr lang="en-US" sz="2400" b="1" dirty="0"/>
              <a:t>make a new covenant </a:t>
            </a:r>
            <a:r>
              <a:rPr lang="en-US" sz="2000" b="1" dirty="0"/>
              <a:t>with the house of Israel and with the house of Judah— </a:t>
            </a:r>
          </a:p>
          <a:p>
            <a:pPr algn="just"/>
            <a:r>
              <a:rPr lang="en-US" sz="2000" b="1" dirty="0"/>
              <a:t>  </a:t>
            </a:r>
            <a:r>
              <a:rPr lang="en-US" sz="2400" b="1" dirty="0"/>
              <a:t>32  not according to the covenant </a:t>
            </a:r>
            <a:r>
              <a:rPr lang="en-US" sz="2000" b="1" dirty="0"/>
              <a:t>that I made with their fathers in the day that I took them by the hand to lead them out of the land of Egypt, My covenant which they broke, though I was a husband to them, says the LORD. </a:t>
            </a:r>
          </a:p>
          <a:p>
            <a:pPr algn="just"/>
            <a:r>
              <a:rPr lang="en-US" sz="2000" b="1" dirty="0"/>
              <a:t>  33  But this is the covenant that I will make with the house of Israel </a:t>
            </a:r>
            <a:r>
              <a:rPr lang="en-US" sz="2400" b="1" dirty="0"/>
              <a:t>after those days</a:t>
            </a:r>
            <a:r>
              <a:rPr lang="en-US" sz="2000" b="1" dirty="0"/>
              <a:t>, says the LORD: I will put My law in their minds, and write it on their hearts; and I will be their God, and they shall be My people. </a:t>
            </a:r>
          </a:p>
          <a:p>
            <a:pPr algn="just"/>
            <a:r>
              <a:rPr lang="en-US" sz="2400" b="1" dirty="0"/>
              <a:t>  34  No more </a:t>
            </a:r>
            <a:r>
              <a:rPr lang="en-US" sz="2000" b="1" dirty="0"/>
              <a:t>shall every man teach his neighbor, and every man his brother, saying, 'Know the LORD,' for </a:t>
            </a:r>
            <a:r>
              <a:rPr lang="en-US" sz="2400" b="1" dirty="0"/>
              <a:t>they all shall know Me</a:t>
            </a:r>
            <a:r>
              <a:rPr lang="en-US" sz="2000" b="1" dirty="0"/>
              <a:t>, from the least of them to the greatest of them, says the LORD. For I will forgive their iniquity, and </a:t>
            </a:r>
            <a:r>
              <a:rPr lang="en-US" sz="2400" b="1" dirty="0"/>
              <a:t>their sin I will remember no more</a:t>
            </a:r>
            <a:r>
              <a:rPr lang="en-US" sz="2000" b="1" dirty="0"/>
              <a:t>."</a:t>
            </a:r>
          </a:p>
        </p:txBody>
      </p:sp>
    </p:spTree>
    <p:extLst>
      <p:ext uri="{BB962C8B-B14F-4D97-AF65-F5344CB8AC3E}">
        <p14:creationId xmlns:p14="http://schemas.microsoft.com/office/powerpoint/2010/main" val="3880505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447645"/>
          </a:xfrm>
          <a:prstGeom prst="rect">
            <a:avLst/>
          </a:prstGeom>
        </p:spPr>
        <p:txBody>
          <a:bodyPr wrap="square">
            <a:spAutoFit/>
          </a:bodyPr>
          <a:lstStyle/>
          <a:p>
            <a:pPr algn="ctr">
              <a:tabLst>
                <a:tab pos="1939925" algn="l"/>
              </a:tabLst>
            </a:pPr>
            <a:r>
              <a:rPr lang="en-US" sz="3600" b="1" dirty="0"/>
              <a:t>Jeremiah—Chapter 31</a:t>
            </a:r>
          </a:p>
          <a:p>
            <a:pPr marL="517525" indent="-461963">
              <a:buFont typeface="Wingdings" panose="05000000000000000000" pitchFamily="2" charset="2"/>
              <a:buChar char="Ø"/>
              <a:tabLst>
                <a:tab pos="1939925" algn="l"/>
              </a:tabLst>
            </a:pPr>
            <a:r>
              <a:rPr lang="en-US" sz="2400" b="1" dirty="0"/>
              <a:t>New covenant = New Testament</a:t>
            </a:r>
          </a:p>
          <a:p>
            <a:pPr marL="517525" indent="-461963">
              <a:buFont typeface="Wingdings" panose="05000000000000000000" pitchFamily="2" charset="2"/>
              <a:buChar char="Ø"/>
              <a:tabLst>
                <a:tab pos="1939925" algn="l"/>
              </a:tabLst>
            </a:pPr>
            <a:r>
              <a:rPr lang="en-US" sz="2400" b="1" dirty="0"/>
              <a:t>Not according to the Old Covenant made at Mt. Sinai</a:t>
            </a:r>
          </a:p>
          <a:p>
            <a:pPr marL="517525" indent="-461963">
              <a:buFont typeface="Wingdings" panose="05000000000000000000" pitchFamily="2" charset="2"/>
              <a:buChar char="Ø"/>
              <a:tabLst>
                <a:tab pos="1939925" algn="l"/>
              </a:tabLst>
            </a:pPr>
            <a:r>
              <a:rPr lang="en-US" sz="2400" b="1" dirty="0"/>
              <a:t>That Old Covenant = The Ten Commandments (Deut. 4:12)</a:t>
            </a:r>
          </a:p>
          <a:p>
            <a:pPr marL="517525" indent="-461963">
              <a:buFont typeface="Wingdings" panose="05000000000000000000" pitchFamily="2" charset="2"/>
              <a:buChar char="Ø"/>
              <a:tabLst>
                <a:tab pos="1939925" algn="l"/>
              </a:tabLst>
            </a:pPr>
            <a:r>
              <a:rPr lang="en-US" sz="2400" b="1" dirty="0"/>
              <a:t>That Old Covenant not made with the “fathers” before Moses, but with those at Mt. Sinai (Horeb) (Deut. 5:1-2</a:t>
            </a:r>
          </a:p>
          <a:p>
            <a:pPr marL="517525" indent="-461963">
              <a:buFont typeface="Wingdings" panose="05000000000000000000" pitchFamily="2" charset="2"/>
              <a:buChar char="Ø"/>
              <a:tabLst>
                <a:tab pos="1939925" algn="l"/>
              </a:tabLst>
            </a:pPr>
            <a:r>
              <a:rPr lang="en-US" sz="2400" b="1" dirty="0"/>
              <a:t>New Testament based on believing in heart, and knowing His will (v. 33-34)</a:t>
            </a:r>
          </a:p>
          <a:p>
            <a:pPr marL="517525" indent="-461963">
              <a:buFont typeface="Wingdings" panose="05000000000000000000" pitchFamily="2" charset="2"/>
              <a:buChar char="Ø"/>
              <a:tabLst>
                <a:tab pos="1939925" algn="l"/>
              </a:tabLst>
            </a:pPr>
            <a:r>
              <a:rPr lang="en-US" sz="2400" b="1" dirty="0"/>
              <a:t>New Covenant based on sins never remembered, unlike the O.T. Day of Atonement where God remembered</a:t>
            </a:r>
          </a:p>
        </p:txBody>
      </p:sp>
      <p:sp>
        <p:nvSpPr>
          <p:cNvPr id="2" name="TextBox 1"/>
          <p:cNvSpPr txBox="1"/>
          <p:nvPr/>
        </p:nvSpPr>
        <p:spPr>
          <a:xfrm>
            <a:off x="5846619" y="342632"/>
            <a:ext cx="6074993" cy="612475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31  "Behold</a:t>
            </a:r>
            <a:r>
              <a:rPr lang="en-US" sz="2400" b="1" dirty="0"/>
              <a:t>, the days are coming</a:t>
            </a:r>
            <a:r>
              <a:rPr lang="en-US" sz="2000" b="1" dirty="0"/>
              <a:t>, says the LORD, when I will </a:t>
            </a:r>
            <a:r>
              <a:rPr lang="en-US" sz="2400" b="1" dirty="0"/>
              <a:t>make a new covenant </a:t>
            </a:r>
            <a:r>
              <a:rPr lang="en-US" sz="2000" b="1" dirty="0"/>
              <a:t>with the house of Israel and with the house of Judah— </a:t>
            </a:r>
          </a:p>
          <a:p>
            <a:pPr algn="just"/>
            <a:r>
              <a:rPr lang="en-US" sz="2000" b="1" dirty="0"/>
              <a:t>  </a:t>
            </a:r>
            <a:r>
              <a:rPr lang="en-US" sz="2400" b="1" dirty="0"/>
              <a:t>32  not according to the covenant </a:t>
            </a:r>
            <a:r>
              <a:rPr lang="en-US" sz="2000" b="1" dirty="0"/>
              <a:t>that I made with their fathers in the day that I took them by the hand to lead them out of the land of Egypt, My covenant which they broke, though I was a husband to them, says the LORD. </a:t>
            </a:r>
          </a:p>
          <a:p>
            <a:pPr algn="just"/>
            <a:r>
              <a:rPr lang="en-US" sz="2000" b="1" dirty="0"/>
              <a:t>  33  But this is the covenant that I will make with the house of Israel </a:t>
            </a:r>
            <a:r>
              <a:rPr lang="en-US" sz="2400" b="1" dirty="0"/>
              <a:t>after those days</a:t>
            </a:r>
            <a:r>
              <a:rPr lang="en-US" sz="2000" b="1" dirty="0"/>
              <a:t>, says the LORD: I will put My law in their minds, and write it on their hearts; and I will be their God, and they shall be My people. </a:t>
            </a:r>
          </a:p>
          <a:p>
            <a:pPr algn="just"/>
            <a:r>
              <a:rPr lang="en-US" sz="2400" b="1" dirty="0"/>
              <a:t>  34  No more </a:t>
            </a:r>
            <a:r>
              <a:rPr lang="en-US" sz="2000" b="1" dirty="0"/>
              <a:t>shall every man teach his neighbor, and every man his brother, saying, 'Know the LORD,' for </a:t>
            </a:r>
            <a:r>
              <a:rPr lang="en-US" sz="2400" b="1" dirty="0"/>
              <a:t>they all shall know Me</a:t>
            </a:r>
            <a:r>
              <a:rPr lang="en-US" sz="2000" b="1" dirty="0"/>
              <a:t>, from the least of them to the greatest of them, says the LORD. For I will forgive their iniquity, and </a:t>
            </a:r>
            <a:r>
              <a:rPr lang="en-US" sz="2400" b="1" dirty="0"/>
              <a:t>their sin I will remember no more</a:t>
            </a:r>
            <a:r>
              <a:rPr lang="en-US" sz="2000" b="1" dirty="0"/>
              <a:t>."</a:t>
            </a:r>
          </a:p>
        </p:txBody>
      </p:sp>
    </p:spTree>
    <p:extLst>
      <p:ext uri="{BB962C8B-B14F-4D97-AF65-F5344CB8AC3E}">
        <p14:creationId xmlns:p14="http://schemas.microsoft.com/office/powerpoint/2010/main" val="673554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862322"/>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God reaffirms His undying love for the Jews (v. 35-37)</a:t>
            </a:r>
          </a:p>
          <a:p>
            <a:pPr marL="517525" indent="-461963">
              <a:buFont typeface="Wingdings" panose="05000000000000000000" pitchFamily="2" charset="2"/>
              <a:buChar char="Ø"/>
              <a:tabLst>
                <a:tab pos="1939925" algn="l"/>
              </a:tabLst>
            </a:pPr>
            <a:r>
              <a:rPr lang="en-US" sz="2400" b="1" dirty="0"/>
              <a:t>The days are coming</a:t>
            </a:r>
          </a:p>
          <a:p>
            <a:pPr marL="517525" indent="-461963">
              <a:buFont typeface="Wingdings" panose="05000000000000000000" pitchFamily="2" charset="2"/>
              <a:buChar char="Ø"/>
              <a:tabLst>
                <a:tab pos="1939925" algn="l"/>
              </a:tabLst>
            </a:pPr>
            <a:r>
              <a:rPr lang="en-US" sz="2400" b="1" dirty="0"/>
              <a:t>The city shall be built for the Lord</a:t>
            </a:r>
          </a:p>
          <a:p>
            <a:pPr marL="517525" indent="-461963">
              <a:buFont typeface="Wingdings" panose="05000000000000000000" pitchFamily="2" charset="2"/>
              <a:buChar char="Ø"/>
              <a:tabLst>
                <a:tab pos="1939925" algn="l"/>
              </a:tabLst>
            </a:pPr>
            <a:r>
              <a:rPr lang="en-US" sz="2400" b="1" dirty="0"/>
              <a:t>Shall be a holy city never to be plucked up or thrown down (v. 38-40)</a:t>
            </a:r>
          </a:p>
        </p:txBody>
      </p:sp>
      <p:sp>
        <p:nvSpPr>
          <p:cNvPr id="2" name="TextBox 1"/>
          <p:cNvSpPr txBox="1"/>
          <p:nvPr/>
        </p:nvSpPr>
        <p:spPr>
          <a:xfrm>
            <a:off x="5846619" y="342632"/>
            <a:ext cx="6074993" cy="6063198"/>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35  Thus says the LORD, Who gives the sun for a light by day, The ordinances of the moon and the stars for a light by night, Who disturbs the sea, And its waves roar (The LORD of hosts is His name): </a:t>
            </a:r>
          </a:p>
          <a:p>
            <a:pPr algn="just"/>
            <a:r>
              <a:rPr lang="en-US" sz="2000" b="1" dirty="0"/>
              <a:t>  36  "If those ordinances depart From before Me, says the LORD, Then the seed of Israel shall also cease From being a nation before Me forever." </a:t>
            </a:r>
          </a:p>
          <a:p>
            <a:pPr algn="just"/>
            <a:r>
              <a:rPr lang="en-US" sz="2000" b="1" dirty="0"/>
              <a:t>  37  Thus says the LORD: "If heaven above can be measured, And the foundations of the earth searched out beneath, I will also cast off all the seed of Israel For all that they have done, says the LORD. </a:t>
            </a:r>
          </a:p>
          <a:p>
            <a:pPr algn="just"/>
            <a:r>
              <a:rPr lang="en-US" sz="2000" b="1" dirty="0"/>
              <a:t>  38  "Behold, </a:t>
            </a:r>
            <a:r>
              <a:rPr lang="en-US" sz="2400" b="1" dirty="0"/>
              <a:t>the days are coming</a:t>
            </a:r>
            <a:r>
              <a:rPr lang="en-US" sz="2000" b="1" dirty="0"/>
              <a:t>, says the LORD, that the city  shall be built for the LORD—from the Tower of </a:t>
            </a:r>
            <a:r>
              <a:rPr lang="en-US" sz="2000" b="1" dirty="0" err="1"/>
              <a:t>Hananel</a:t>
            </a:r>
            <a:r>
              <a:rPr lang="en-US" sz="2000" b="1" dirty="0"/>
              <a:t> to the Corner Gate. </a:t>
            </a:r>
          </a:p>
          <a:p>
            <a:pPr algn="just"/>
            <a:r>
              <a:rPr lang="en-US" sz="2000" b="1" dirty="0"/>
              <a:t>  39  The surveyor's line shall </a:t>
            </a:r>
            <a:r>
              <a:rPr lang="en-US" sz="2400" b="1" dirty="0"/>
              <a:t>again</a:t>
            </a:r>
            <a:r>
              <a:rPr lang="en-US" sz="2000" b="1" dirty="0"/>
              <a:t> extend straight forward over the hill </a:t>
            </a:r>
            <a:r>
              <a:rPr lang="en-US" sz="2000" b="1" dirty="0" err="1"/>
              <a:t>Gareb</a:t>
            </a:r>
            <a:r>
              <a:rPr lang="en-US" sz="2000" b="1" dirty="0"/>
              <a:t>; then it shall turn toward </a:t>
            </a:r>
            <a:r>
              <a:rPr lang="en-US" sz="2000" b="1" dirty="0" err="1"/>
              <a:t>Goath</a:t>
            </a:r>
            <a:r>
              <a:rPr lang="en-US" sz="2000" b="1" dirty="0"/>
              <a:t>. . . . 40  And whole valley of the dead bodies and of the ashes,. . . shall be holy to the LORD. It shall not be plucked up or thrown down anymore forever." </a:t>
            </a:r>
          </a:p>
        </p:txBody>
      </p:sp>
    </p:spTree>
    <p:extLst>
      <p:ext uri="{BB962C8B-B14F-4D97-AF65-F5344CB8AC3E}">
        <p14:creationId xmlns:p14="http://schemas.microsoft.com/office/powerpoint/2010/main" val="1133022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231654"/>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For thirty chapters Jeremiah has two messages:  (1) You have disobeyed God and Neb. Is coming (2) Captivity is coming but a remnant will return</a:t>
            </a:r>
          </a:p>
          <a:p>
            <a:pPr marL="517525" indent="-461963">
              <a:buFont typeface="Wingdings" panose="05000000000000000000" pitchFamily="2" charset="2"/>
              <a:buChar char="Ø"/>
              <a:tabLst>
                <a:tab pos="1939925" algn="l"/>
              </a:tabLst>
            </a:pPr>
            <a:r>
              <a:rPr lang="en-US" sz="2400" b="1" dirty="0"/>
              <a:t>Throughout his life, people believed </a:t>
            </a:r>
            <a:r>
              <a:rPr lang="en-US" sz="2400" b="1" dirty="0" err="1"/>
              <a:t>fals</a:t>
            </a:r>
            <a:r>
              <a:rPr lang="en-US" sz="2400" b="1" dirty="0"/>
              <a:t> prophets and persecuted him</a:t>
            </a:r>
          </a:p>
          <a:p>
            <a:pPr marL="517525" indent="-461963">
              <a:buFont typeface="Wingdings" panose="05000000000000000000" pitchFamily="2" charset="2"/>
              <a:buChar char="Ø"/>
              <a:tabLst>
                <a:tab pos="1939925" algn="l"/>
              </a:tabLst>
            </a:pPr>
            <a:r>
              <a:rPr lang="en-US" sz="2400" b="1" dirty="0"/>
              <a:t>This chapter is truly a Messianic one</a:t>
            </a:r>
          </a:p>
        </p:txBody>
      </p:sp>
      <p:sp>
        <p:nvSpPr>
          <p:cNvPr id="2" name="TextBox 1"/>
          <p:cNvSpPr txBox="1"/>
          <p:nvPr/>
        </p:nvSpPr>
        <p:spPr>
          <a:xfrm>
            <a:off x="5846619" y="342632"/>
            <a:ext cx="6074993" cy="643253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"At the same time," says the LORD, "</a:t>
            </a:r>
            <a:r>
              <a:rPr lang="en-US" sz="2400" b="1" dirty="0"/>
              <a:t>I will be the God of all </a:t>
            </a:r>
            <a:r>
              <a:rPr lang="en-US" sz="2000" b="1" dirty="0"/>
              <a:t>the families of Israel, and </a:t>
            </a:r>
            <a:r>
              <a:rPr lang="en-US" sz="2400" b="1" dirty="0"/>
              <a:t>they shall be My people." </a:t>
            </a:r>
            <a:endParaRPr lang="en-US" sz="2000" b="1" dirty="0"/>
          </a:p>
          <a:p>
            <a:pPr algn="just"/>
            <a:r>
              <a:rPr lang="en-US" sz="2000" b="1" dirty="0"/>
              <a:t>  2  Thus says the LORD: "The people who survived the sword Found grace in the wilderness Israel, when I went to give him rest." </a:t>
            </a:r>
          </a:p>
          <a:p>
            <a:pPr algn="just"/>
            <a:r>
              <a:rPr lang="en-US" sz="2000" b="1" dirty="0"/>
              <a:t>  3  The LORD has appeared of old to me, saying: "Yes, I have loved you with </a:t>
            </a:r>
            <a:r>
              <a:rPr lang="en-US" sz="2400" b="1" dirty="0"/>
              <a:t>an everlasting love</a:t>
            </a:r>
            <a:r>
              <a:rPr lang="en-US" sz="2000" b="1" dirty="0"/>
              <a:t>; Therefore with lovingkindness I have drawn you. </a:t>
            </a:r>
          </a:p>
          <a:p>
            <a:pPr algn="just"/>
            <a:r>
              <a:rPr lang="en-US" sz="2000" b="1" dirty="0"/>
              <a:t>  4</a:t>
            </a:r>
            <a:r>
              <a:rPr lang="en-US" sz="2400" b="1" dirty="0"/>
              <a:t>  Again </a:t>
            </a:r>
            <a:r>
              <a:rPr lang="en-US" sz="2000" b="1" dirty="0"/>
              <a:t>I will build you, and you shall be </a:t>
            </a:r>
            <a:r>
              <a:rPr lang="en-US" sz="2400" b="1" dirty="0"/>
              <a:t>rebuilt</a:t>
            </a:r>
            <a:r>
              <a:rPr lang="en-US" sz="2000" b="1" dirty="0"/>
              <a:t>, O virgin of Israel! You shall again be adorned with your tambourines, And shall go forth in the dances of those who rejoice. </a:t>
            </a:r>
          </a:p>
          <a:p>
            <a:pPr algn="just"/>
            <a:r>
              <a:rPr lang="en-US" sz="2000" b="1" dirty="0"/>
              <a:t>  5  You shall yet plant vines on the mountains of Samaria; The planters shall plant and eat them as ordinary </a:t>
            </a:r>
            <a:r>
              <a:rPr lang="en-US" sz="1200" b="1" dirty="0"/>
              <a:t>food</a:t>
            </a:r>
            <a:r>
              <a:rPr lang="en-US" sz="2000" b="1" dirty="0"/>
              <a:t>. </a:t>
            </a:r>
          </a:p>
          <a:p>
            <a:pPr algn="just"/>
            <a:r>
              <a:rPr lang="en-US" sz="2000" b="1" dirty="0"/>
              <a:t>  6  For </a:t>
            </a:r>
            <a:r>
              <a:rPr lang="en-US" sz="2400" b="1" dirty="0"/>
              <a:t>there shall be a day </a:t>
            </a:r>
            <a:r>
              <a:rPr lang="en-US" sz="2000" b="1" dirty="0"/>
              <a:t>When the watchmen will cry on Mount Ephraim</a:t>
            </a:r>
            <a:r>
              <a:rPr lang="en-US" sz="2400" b="1" dirty="0"/>
              <a:t>, 'Arise, and let us go up to Zion</a:t>
            </a:r>
            <a:r>
              <a:rPr lang="en-US" sz="2000" b="1" dirty="0"/>
              <a:t>, To the LORD our God.' " </a:t>
            </a:r>
          </a:p>
        </p:txBody>
      </p:sp>
    </p:spTree>
    <p:extLst>
      <p:ext uri="{BB962C8B-B14F-4D97-AF65-F5344CB8AC3E}">
        <p14:creationId xmlns:p14="http://schemas.microsoft.com/office/powerpoint/2010/main" val="2689743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447645"/>
          </a:xfrm>
          <a:prstGeom prst="rect">
            <a:avLst/>
          </a:prstGeom>
        </p:spPr>
        <p:txBody>
          <a:bodyPr wrap="square">
            <a:spAutoFit/>
          </a:bodyPr>
          <a:lstStyle/>
          <a:p>
            <a:pPr algn="ctr">
              <a:tabLst>
                <a:tab pos="1939925" algn="l"/>
              </a:tabLst>
            </a:pPr>
            <a:r>
              <a:rPr lang="en-US" sz="3600" b="1" dirty="0"/>
              <a:t>Calendar to Finish Study</a:t>
            </a:r>
            <a:endParaRPr lang="en-US" sz="2800" b="1" dirty="0"/>
          </a:p>
          <a:p>
            <a:pPr marL="517525" indent="-461963">
              <a:buFont typeface="Wingdings" panose="05000000000000000000" pitchFamily="2" charset="2"/>
              <a:buChar char="Ø"/>
              <a:tabLst>
                <a:tab pos="1939925" algn="l"/>
              </a:tabLst>
            </a:pPr>
            <a:r>
              <a:rPr lang="en-US" sz="2400" b="1" dirty="0"/>
              <a:t>Dec. 18—Jeremiah 23-30</a:t>
            </a:r>
          </a:p>
          <a:p>
            <a:pPr marL="517525" indent="-461963">
              <a:buFont typeface="Wingdings" panose="05000000000000000000" pitchFamily="2" charset="2"/>
              <a:buChar char="Ø"/>
              <a:tabLst>
                <a:tab pos="1939925" algn="l"/>
              </a:tabLst>
            </a:pPr>
            <a:r>
              <a:rPr lang="en-US" sz="2400" b="1" dirty="0"/>
              <a:t>Dec. 26—No class on Jeremiah</a:t>
            </a:r>
          </a:p>
          <a:p>
            <a:pPr marL="517525" indent="-461963">
              <a:buFont typeface="Wingdings" panose="05000000000000000000" pitchFamily="2" charset="2"/>
              <a:buChar char="Ø"/>
              <a:tabLst>
                <a:tab pos="1939925" algn="l"/>
              </a:tabLst>
            </a:pPr>
            <a:r>
              <a:rPr lang="en-US" sz="2400" b="1" dirty="0"/>
              <a:t>December 31—Jeremiah 31</a:t>
            </a:r>
          </a:p>
          <a:p>
            <a:pPr marL="517525" indent="-461963">
              <a:buFont typeface="Wingdings" panose="05000000000000000000" pitchFamily="2" charset="2"/>
              <a:buChar char="Ø"/>
              <a:tabLst>
                <a:tab pos="1939925" algn="l"/>
              </a:tabLst>
            </a:pPr>
            <a:r>
              <a:rPr lang="en-US" sz="2400" b="1" dirty="0"/>
              <a:t>January  8—Jeremiah 31-38</a:t>
            </a:r>
          </a:p>
          <a:p>
            <a:pPr marL="517525" indent="-461963">
              <a:buFont typeface="Wingdings" panose="05000000000000000000" pitchFamily="2" charset="2"/>
              <a:buChar char="Ø"/>
              <a:tabLst>
                <a:tab pos="1939925" algn="l"/>
              </a:tabLst>
            </a:pPr>
            <a:r>
              <a:rPr lang="en-US" sz="2400" b="1" dirty="0"/>
              <a:t>January 15—Jeremiah 39-46</a:t>
            </a:r>
          </a:p>
          <a:p>
            <a:pPr marL="517525" indent="-461963">
              <a:buFont typeface="Wingdings" panose="05000000000000000000" pitchFamily="2" charset="2"/>
              <a:buChar char="Ø"/>
              <a:tabLst>
                <a:tab pos="1939925" algn="l"/>
              </a:tabLst>
            </a:pPr>
            <a:r>
              <a:rPr lang="en-US" sz="2400" b="1" dirty="0"/>
              <a:t>January= 22—Jeremiah 47-52</a:t>
            </a:r>
          </a:p>
          <a:p>
            <a:pPr marL="517525" indent="-461963">
              <a:buFont typeface="Wingdings" panose="05000000000000000000" pitchFamily="2" charset="2"/>
              <a:buChar char="Ø"/>
              <a:tabLst>
                <a:tab pos="1939925" algn="l"/>
              </a:tabLst>
            </a:pPr>
            <a:r>
              <a:rPr lang="en-US" sz="2400" b="1" dirty="0"/>
              <a:t>January 29—Babylon &amp; Jeremiah </a:t>
            </a:r>
          </a:p>
          <a:p>
            <a:pPr marL="517525" indent="-461963">
              <a:buFont typeface="Wingdings" panose="05000000000000000000" pitchFamily="2" charset="2"/>
              <a:buChar char="Ø"/>
              <a:tabLst>
                <a:tab pos="1939925" algn="l"/>
              </a:tabLst>
            </a:pPr>
            <a:r>
              <a:rPr lang="en-US" sz="2400" b="1" dirty="0"/>
              <a:t>February 4—FHU</a:t>
            </a:r>
          </a:p>
          <a:p>
            <a:pPr marL="517525" indent="-461963">
              <a:buFont typeface="Wingdings" panose="05000000000000000000" pitchFamily="2" charset="2"/>
              <a:buChar char="Ø"/>
              <a:tabLst>
                <a:tab pos="1939925" algn="l"/>
              </a:tabLst>
            </a:pPr>
            <a:r>
              <a:rPr lang="en-US" sz="2400" b="1" dirty="0"/>
              <a:t>February 11—GM @ </a:t>
            </a:r>
            <a:r>
              <a:rPr lang="en-US" sz="2400" b="1" dirty="0" err="1"/>
              <a:t>Beville</a:t>
            </a:r>
            <a:r>
              <a:rPr lang="en-US" sz="2400" b="1" dirty="0"/>
              <a:t> Rd.</a:t>
            </a:r>
          </a:p>
          <a:p>
            <a:pPr marL="517525" indent="-461963">
              <a:buFont typeface="Wingdings" panose="05000000000000000000" pitchFamily="2" charset="2"/>
              <a:buChar char="Ø"/>
              <a:tabLst>
                <a:tab pos="1939925" algn="l"/>
              </a:tabLst>
            </a:pPr>
            <a:r>
              <a:rPr lang="en-US" sz="2400" b="1" dirty="0"/>
              <a:t>February 18—Jeremiah</a:t>
            </a:r>
          </a:p>
          <a:p>
            <a:pPr marL="517525" indent="-461963">
              <a:buFont typeface="Wingdings" panose="05000000000000000000" pitchFamily="2" charset="2"/>
              <a:buChar char="Ø"/>
              <a:tabLst>
                <a:tab pos="1939925" algn="l"/>
              </a:tabLst>
            </a:pPr>
            <a:r>
              <a:rPr lang="en-US" sz="2400" b="1" dirty="0"/>
              <a:t>February 25—Possible Prayer--GM</a:t>
            </a:r>
          </a:p>
          <a:p>
            <a:pPr marL="517525" indent="-461963">
              <a:buFont typeface="Wingdings" panose="05000000000000000000" pitchFamily="2" charset="2"/>
              <a:buChar char="Ø"/>
              <a:tabLst>
                <a:tab pos="1939925" algn="l"/>
              </a:tabLst>
            </a:pPr>
            <a:r>
              <a:rPr lang="en-US" sz="2400" b="1" dirty="0"/>
              <a:t>March 4—Gospel Meeting—PBL</a:t>
            </a:r>
          </a:p>
          <a:p>
            <a:pPr marL="517525" indent="-461963">
              <a:buFont typeface="Wingdings" panose="05000000000000000000" pitchFamily="2" charset="2"/>
              <a:buChar char="Ø"/>
              <a:tabLst>
                <a:tab pos="1939925" algn="l"/>
              </a:tabLst>
            </a:pPr>
            <a:r>
              <a:rPr lang="en-US" sz="2400" b="1" dirty="0"/>
              <a:t>March 11—Lamentation</a:t>
            </a:r>
          </a:p>
        </p:txBody>
      </p:sp>
      <p:sp>
        <p:nvSpPr>
          <p:cNvPr id="2" name="TextBox 1"/>
          <p:cNvSpPr txBox="1"/>
          <p:nvPr/>
        </p:nvSpPr>
        <p:spPr>
          <a:xfrm>
            <a:off x="5846619" y="342632"/>
            <a:ext cx="6074993" cy="6047809"/>
          </a:xfrm>
          <a:prstGeom prst="rect">
            <a:avLst/>
          </a:prstGeom>
          <a:solidFill>
            <a:schemeClr val="accent4">
              <a:lumMod val="40000"/>
              <a:lumOff val="60000"/>
            </a:schemeClr>
          </a:solidFill>
          <a:ln w="57150">
            <a:solidFill>
              <a:srgbClr val="0070C0"/>
            </a:solidFill>
          </a:ln>
        </p:spPr>
        <p:txBody>
          <a:bodyPr wrap="square" rtlCol="0">
            <a:spAutoFit/>
          </a:bodyPr>
          <a:lstStyle/>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p:txBody>
      </p:sp>
    </p:spTree>
    <p:extLst>
      <p:ext uri="{BB962C8B-B14F-4D97-AF65-F5344CB8AC3E}">
        <p14:creationId xmlns:p14="http://schemas.microsoft.com/office/powerpoint/2010/main" val="2805775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447645"/>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For thirty chapters Jeremiah has two messages:  (1) You have disobeyed God and Neb. Is coming (2) Captivity is coming but a remnant will return</a:t>
            </a:r>
          </a:p>
          <a:p>
            <a:pPr marL="517525" indent="-461963">
              <a:buFont typeface="Wingdings" panose="05000000000000000000" pitchFamily="2" charset="2"/>
              <a:buChar char="Ø"/>
              <a:tabLst>
                <a:tab pos="1939925" algn="l"/>
              </a:tabLst>
            </a:pPr>
            <a:r>
              <a:rPr lang="en-US" sz="2400" b="1" dirty="0"/>
              <a:t>Throughout his life, people believed </a:t>
            </a:r>
            <a:r>
              <a:rPr lang="en-US" sz="2400" b="1" dirty="0" err="1"/>
              <a:t>fals</a:t>
            </a:r>
            <a:r>
              <a:rPr lang="en-US" sz="2400" b="1" dirty="0"/>
              <a:t> prophets and persecuted him</a:t>
            </a:r>
          </a:p>
          <a:p>
            <a:pPr marL="517525" indent="-461963">
              <a:buFont typeface="Wingdings" panose="05000000000000000000" pitchFamily="2" charset="2"/>
              <a:buChar char="Ø"/>
              <a:tabLst>
                <a:tab pos="1939925" algn="l"/>
              </a:tabLst>
            </a:pPr>
            <a:r>
              <a:rPr lang="en-US" sz="2400" b="1" dirty="0"/>
              <a:t>This chapter is truly a Messianic one</a:t>
            </a:r>
          </a:p>
          <a:p>
            <a:pPr marL="517525" indent="-461963">
              <a:buFont typeface="Wingdings" panose="05000000000000000000" pitchFamily="2" charset="2"/>
              <a:buChar char="Ø"/>
              <a:tabLst>
                <a:tab pos="1939925" algn="l"/>
              </a:tabLst>
            </a:pPr>
            <a:r>
              <a:rPr lang="en-US" sz="2400" b="1" dirty="0"/>
              <a:t>Jews to return, cured of incurable affliction—30:1-17</a:t>
            </a:r>
          </a:p>
          <a:p>
            <a:pPr marL="517525" indent="-461963">
              <a:buFont typeface="Wingdings" panose="05000000000000000000" pitchFamily="2" charset="2"/>
              <a:buChar char="Ø"/>
              <a:tabLst>
                <a:tab pos="1939925" algn="l"/>
              </a:tabLst>
            </a:pPr>
            <a:r>
              <a:rPr lang="en-US" sz="2400" b="1" dirty="0"/>
              <a:t>Jerusalem to be restored—city, temple, nobles, governors, to be God’s people—after the whirlwind of God blows on evil nations 30:18-24</a:t>
            </a:r>
          </a:p>
        </p:txBody>
      </p:sp>
      <p:sp>
        <p:nvSpPr>
          <p:cNvPr id="2" name="TextBox 1"/>
          <p:cNvSpPr txBox="1"/>
          <p:nvPr/>
        </p:nvSpPr>
        <p:spPr>
          <a:xfrm>
            <a:off x="5846619" y="342632"/>
            <a:ext cx="6074993" cy="51060132"/>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"At the same time," says the LORD, "</a:t>
            </a:r>
            <a:r>
              <a:rPr lang="en-US" sz="2400" b="1" dirty="0"/>
              <a:t>I will be the God of all </a:t>
            </a:r>
            <a:r>
              <a:rPr lang="en-US" sz="2000" b="1" dirty="0"/>
              <a:t>the families of Israel, and </a:t>
            </a:r>
            <a:r>
              <a:rPr lang="en-US" sz="2400" b="1" dirty="0"/>
              <a:t>they shall be My people." </a:t>
            </a:r>
            <a:endParaRPr lang="en-US" sz="2000" b="1" dirty="0"/>
          </a:p>
          <a:p>
            <a:pPr algn="just"/>
            <a:r>
              <a:rPr lang="en-US" sz="2000" b="1" dirty="0"/>
              <a:t>  2  Thus says the LORD: "The people who survived the sword Found grace in the wilderness Israel, when I went to give him rest." </a:t>
            </a:r>
          </a:p>
          <a:p>
            <a:pPr algn="just"/>
            <a:r>
              <a:rPr lang="en-US" sz="2000" b="1" dirty="0"/>
              <a:t>  3  The LORD has appeared of old to me, saying: "Yes, I have loved you with </a:t>
            </a:r>
            <a:r>
              <a:rPr lang="en-US" sz="2400" b="1" dirty="0"/>
              <a:t>an everlasting love</a:t>
            </a:r>
            <a:r>
              <a:rPr lang="en-US" sz="2000" b="1" dirty="0"/>
              <a:t>; Therefore with lovingkindness I have drawn you. </a:t>
            </a:r>
          </a:p>
          <a:p>
            <a:pPr algn="just"/>
            <a:r>
              <a:rPr lang="en-US" sz="2000" b="1" dirty="0"/>
              <a:t>  4</a:t>
            </a:r>
            <a:r>
              <a:rPr lang="en-US" sz="2400" b="1" dirty="0"/>
              <a:t>  Again </a:t>
            </a:r>
            <a:r>
              <a:rPr lang="en-US" sz="2000" b="1" dirty="0"/>
              <a:t>I will build you, and you shall be </a:t>
            </a:r>
            <a:r>
              <a:rPr lang="en-US" sz="2400" b="1" dirty="0"/>
              <a:t>rebuilt</a:t>
            </a:r>
            <a:r>
              <a:rPr lang="en-US" sz="2000" b="1" dirty="0"/>
              <a:t>, O virgin of Israel! You shall again be adorned with your tambourines, And shall go forth in the dances of those who rejoice. </a:t>
            </a:r>
          </a:p>
          <a:p>
            <a:pPr algn="just"/>
            <a:r>
              <a:rPr lang="en-US" sz="2000" b="1" dirty="0"/>
              <a:t>  5  You shall yet plant vines on the mountains of Samaria; The planters shall plant and eat them as ordinary food. </a:t>
            </a:r>
          </a:p>
          <a:p>
            <a:pPr algn="just"/>
            <a:r>
              <a:rPr lang="en-US" sz="2000" b="1" dirty="0"/>
              <a:t>  6  For there shall be a day When the watchmen will cry on Mount Ephraim, 'Arise, and let us go up to Zion, To the LORD our God.' " </a:t>
            </a:r>
          </a:p>
          <a:p>
            <a:pPr algn="just"/>
            <a:r>
              <a:rPr lang="en-US" sz="2000" b="1" dirty="0"/>
              <a:t>  7  For thus says the LORD: "Sing with gladness for Jacob, And shout among the chief of the nations; Proclaim, give praise, and say, 'O LORD, save Your people, The remnant of Israel!' </a:t>
            </a:r>
          </a:p>
          <a:p>
            <a:pPr algn="just"/>
            <a:r>
              <a:rPr lang="en-US" sz="2000" b="1" dirty="0"/>
              <a:t>  8  Behold, I will bring them from the north country, And gather them from the ends of the earth, Among them the blind and the lame, The woman with child And the one who labors with child, together; A great throng shall return there. </a:t>
            </a:r>
          </a:p>
          <a:p>
            <a:pPr algn="just"/>
            <a:r>
              <a:rPr lang="en-US" sz="2000" b="1" dirty="0"/>
              <a:t>  9  They shall come with weeping, And with supplications I will lead them. I will cause them to walk by the rivers of waters, In a straight way in which they shall not stumble; For I am a Father to Israel, And Ephraim is My firstborn. </a:t>
            </a:r>
          </a:p>
          <a:p>
            <a:pPr algn="just"/>
            <a:r>
              <a:rPr lang="en-US" sz="2000" b="1" dirty="0"/>
              <a:t>  10  "Hear the word of the LORD, O nations, And declare it in the isles afar off, and say, 'He who scattered Israel will gather him, And keep him as a shepherd does his flock.' </a:t>
            </a:r>
          </a:p>
          <a:p>
            <a:pPr algn="just"/>
            <a:r>
              <a:rPr lang="en-US" sz="2000" b="1" dirty="0"/>
              <a:t>  11  For the LORD has redeemed Jacob, And ransomed him from the hand of one stronger than he. </a:t>
            </a:r>
          </a:p>
          <a:p>
            <a:pPr algn="just"/>
            <a:r>
              <a:rPr lang="en-US" sz="2000" b="1" dirty="0"/>
              <a:t>  12  Therefore they shall come and sing in the height of Zion, Streaming to the goodness of the LORD For wheat and new wine and oil, For the young of the flock and the herd; Their souls shall be like a well-watered garden, And they shall sorrow no more at all. </a:t>
            </a:r>
          </a:p>
          <a:p>
            <a:pPr algn="just"/>
            <a:r>
              <a:rPr lang="en-US" sz="2000" b="1" dirty="0"/>
              <a:t>  13  "Then shall the virgin rejoice in the dance, And the young men and the old, together; For I will turn their mourning to joy, Will comfort them, And make them rejoice rather than sorrow. </a:t>
            </a:r>
          </a:p>
          <a:p>
            <a:pPr algn="just"/>
            <a:r>
              <a:rPr lang="en-US" sz="2000" b="1" dirty="0"/>
              <a:t>  14  I will satiate the soul of the priests with abundance, And My people shall be satisfied with My goodness, says the LORD." </a:t>
            </a:r>
          </a:p>
          <a:p>
            <a:pPr algn="just"/>
            <a:r>
              <a:rPr lang="en-US" sz="2000" b="1" dirty="0"/>
              <a:t>  15  Thus says the LORD: "A voice was heard in Ramah, Lamentation and bitter weeping, Rachel weeping for her children, Refusing to be comforted for her children, Because they are no more." </a:t>
            </a:r>
          </a:p>
          <a:p>
            <a:pPr algn="just"/>
            <a:r>
              <a:rPr lang="en-US" sz="2000" b="1" dirty="0"/>
              <a:t>  16  Thus says the LORD: "Refrain your voice from weeping, And your eyes from tears; For your work shall be rewarded, says the LORD, And they shall come back from the land of the enemy. </a:t>
            </a:r>
          </a:p>
          <a:p>
            <a:pPr algn="just"/>
            <a:r>
              <a:rPr lang="en-US" sz="2000" b="1" dirty="0"/>
              <a:t>  17  There is hope in your future, says the LORD, That your children shall come back to their own border. </a:t>
            </a:r>
          </a:p>
          <a:p>
            <a:pPr algn="just"/>
            <a:r>
              <a:rPr lang="en-US" sz="2000" b="1" dirty="0"/>
              <a:t>  18  "I have surely heard Ephraim bemoaning himself: 'You have chastised me, and I was chastised, Like an untrained bull; Restore me, and I will return, For You are the LORD my God. </a:t>
            </a:r>
          </a:p>
          <a:p>
            <a:pPr algn="just"/>
            <a:r>
              <a:rPr lang="en-US" sz="2000" b="1" dirty="0"/>
              <a:t>  19  Surely, after my turning, I repented; And after I was instructed, I struck myself on the thigh; I was ashamed, yes, even humiliated, Because I bore the reproach of my youth.' </a:t>
            </a:r>
          </a:p>
          <a:p>
            <a:pPr algn="just"/>
            <a:r>
              <a:rPr lang="en-US" sz="2000" b="1" dirty="0"/>
              <a:t>  20  Is Ephraim My dear son? Is he a pleasant child? For though I spoke against him, I earnestly remember him still; Therefore My heart yearns for him; I will surely have mercy on him, says the LORD. </a:t>
            </a:r>
          </a:p>
          <a:p>
            <a:pPr algn="just"/>
            <a:r>
              <a:rPr lang="en-US" sz="2000" b="1" dirty="0"/>
              <a:t>  21  "Set up signposts, Make landmarks; Set your heart toward the highway, The way in which you went. Turn back, O virgin of Israel, Turn back to these your cities. </a:t>
            </a:r>
          </a:p>
          <a:p>
            <a:pPr algn="just"/>
            <a:r>
              <a:rPr lang="en-US" sz="2000" b="1" dirty="0"/>
              <a:t>  22  How long will you gad about, O you backsliding daughter? For the LORD has created a new thing in the earth—A woman shall encompass a man." </a:t>
            </a:r>
          </a:p>
          <a:p>
            <a:pPr algn="just"/>
            <a:r>
              <a:rPr lang="en-US" sz="2000" b="1" dirty="0"/>
              <a:t>  23  Thus says the LORD of hosts, the God of Israel: "They shall again use this speech in the land of Judah and in its cities, when I bring back their captivity: 'The LORD bless you, O home of justice, and mountain of holiness!' </a:t>
            </a:r>
          </a:p>
          <a:p>
            <a:pPr algn="just"/>
            <a:r>
              <a:rPr lang="en-US" sz="2000" b="1" dirty="0"/>
              <a:t>  24  And there shall dwell in Judah itself, and in all its cities together, farmers and those going out with flocks. </a:t>
            </a:r>
          </a:p>
          <a:p>
            <a:pPr algn="just"/>
            <a:r>
              <a:rPr lang="en-US" sz="2000" b="1" dirty="0"/>
              <a:t>  25  For I have satiated the weary soul, and I have replenished every sorrowful soul." </a:t>
            </a:r>
          </a:p>
          <a:p>
            <a:pPr algn="just"/>
            <a:r>
              <a:rPr lang="en-US" sz="2000" b="1" dirty="0"/>
              <a:t>  26  After this I awoke and looked around, and my sleep was sweet to me. </a:t>
            </a:r>
          </a:p>
          <a:p>
            <a:pPr algn="just"/>
            <a:r>
              <a:rPr lang="en-US" sz="2000" b="1" dirty="0"/>
              <a:t>  27  "Behold, the days are coming, says the LORD, that I will sow the house of Israel and the house of Judah with the seed of man and the seed of beast. </a:t>
            </a:r>
          </a:p>
          <a:p>
            <a:pPr algn="just"/>
            <a:r>
              <a:rPr lang="en-US" sz="2000" b="1" dirty="0"/>
              <a:t>  28  And it shall come to pass, that as I have watched over them to pluck up, to break down, to throw down, to destroy, and to afflict, so I will watch over them to build and to plant, says the LORD. </a:t>
            </a:r>
          </a:p>
          <a:p>
            <a:pPr algn="just"/>
            <a:r>
              <a:rPr lang="en-US" sz="2000" b="1" dirty="0"/>
              <a:t>  29  In those days they shall say no more: 'The fathers have eaten sour grapes, And the children's teeth are set on edge.' </a:t>
            </a:r>
          </a:p>
          <a:p>
            <a:pPr algn="just"/>
            <a:r>
              <a:rPr lang="en-US" sz="2000" b="1" dirty="0"/>
              <a:t>  30  But every one shall die for his own iniquity; every man who eats the sour grapes, his teeth shall be set on edge. </a:t>
            </a:r>
          </a:p>
          <a:p>
            <a:pPr algn="just"/>
            <a:r>
              <a:rPr lang="en-US" sz="2000" b="1" dirty="0"/>
              <a:t>The New Covenant</a:t>
            </a:r>
          </a:p>
          <a:p>
            <a:pPr algn="just"/>
            <a:r>
              <a:rPr lang="en-US" sz="2000" b="1" dirty="0"/>
              <a:t>  31  "Behold, the days are coming, says the LORD, when I will make a new covenant with the house of Israel and with the house of Judah— </a:t>
            </a:r>
          </a:p>
          <a:p>
            <a:pPr algn="just"/>
            <a:r>
              <a:rPr lang="en-US" sz="2000" b="1" dirty="0"/>
              <a:t>  32  not according to the covenant that I made with their fathers in the day that I took them by the hand to lead them out of the land of Egypt, My covenant which they broke, though I was a husband to them, says the LORD. </a:t>
            </a:r>
          </a:p>
          <a:p>
            <a:pPr algn="just"/>
            <a:r>
              <a:rPr lang="en-US" sz="2000" b="1" dirty="0"/>
              <a:t>  33  But this is the covenant that I will make with the house of Israel after those days, says the LORD: I will put My law in their minds, and write it on their hearts; and I will be their God, and they shall be My people. </a:t>
            </a:r>
          </a:p>
          <a:p>
            <a:pPr algn="just"/>
            <a:r>
              <a:rPr lang="en-US" sz="2000" b="1" dirty="0"/>
              <a:t>  34  No more shall every man teach his neighbor, and every man his brother, saying, 'Know the LORD,' for they all shall know Me, from the least of them to the greatest of them, says the LORD. For I will forgive their iniquity, and their sin I will remember no more." </a:t>
            </a:r>
          </a:p>
          <a:p>
            <a:pPr algn="just"/>
            <a:r>
              <a:rPr lang="en-US" sz="2000" b="1" dirty="0"/>
              <a:t>  35  Thus says the LORD, Who gives the sun for a light by day, The ordinances of the moon and the stars for a light by night, Who disturbs the sea, And its waves roar (The LORD of hosts is His name): </a:t>
            </a:r>
          </a:p>
          <a:p>
            <a:pPr algn="just"/>
            <a:r>
              <a:rPr lang="en-US" sz="2000" b="1" dirty="0"/>
              <a:t>  36  "If those ordinances depart From before Me, says the LORD, Then the seed of Israel shall also cease From being a nation before Me forever." </a:t>
            </a:r>
          </a:p>
          <a:p>
            <a:pPr algn="just"/>
            <a:r>
              <a:rPr lang="en-US" sz="2000" b="1" dirty="0"/>
              <a:t>  37  Thus says the LORD: "If heaven above can be measured, And the foundations of the earth searched out beneath, I will also cast off all the seed of Israel For all that they have done, says the LORD. </a:t>
            </a:r>
          </a:p>
          <a:p>
            <a:pPr algn="just"/>
            <a:r>
              <a:rPr lang="en-US" sz="2000" b="1" dirty="0"/>
              <a:t>  38  "Behold, the days are coming, says the LORD, that the city shall be built for the LORD—from the Tower of </a:t>
            </a:r>
            <a:r>
              <a:rPr lang="en-US" sz="2000" b="1" dirty="0" err="1"/>
              <a:t>Hananel</a:t>
            </a:r>
            <a:r>
              <a:rPr lang="en-US" sz="2000" b="1" dirty="0"/>
              <a:t> to the Corner Gate. </a:t>
            </a:r>
          </a:p>
          <a:p>
            <a:pPr algn="just"/>
            <a:r>
              <a:rPr lang="en-US" sz="2000" b="1" dirty="0"/>
              <a:t>  39  The surveyor's line shall again extend straight forward over the hill </a:t>
            </a:r>
            <a:r>
              <a:rPr lang="en-US" sz="2000" b="1" dirty="0" err="1"/>
              <a:t>Gareb</a:t>
            </a:r>
            <a:r>
              <a:rPr lang="en-US" sz="2000" b="1" dirty="0"/>
              <a:t>; then it shall turn toward </a:t>
            </a:r>
            <a:r>
              <a:rPr lang="en-US" sz="2000" b="1" dirty="0" err="1"/>
              <a:t>Goath</a:t>
            </a:r>
            <a:r>
              <a:rPr lang="en-US" sz="2000" b="1" dirty="0"/>
              <a:t>. </a:t>
            </a:r>
          </a:p>
          <a:p>
            <a:pPr algn="just"/>
            <a:r>
              <a:rPr lang="en-US" sz="2000" b="1" dirty="0"/>
              <a:t>  40  And the whole valley of the dead bodies and of the ashes, and all the fields as far as the Brook Kidron, to the corner of the Horse Gate toward the east, shall be holy to the LORD. It shall not be plucked up or thrown down anymore forever." </a:t>
            </a:r>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p:txBody>
      </p:sp>
    </p:spTree>
    <p:extLst>
      <p:ext uri="{BB962C8B-B14F-4D97-AF65-F5344CB8AC3E}">
        <p14:creationId xmlns:p14="http://schemas.microsoft.com/office/powerpoint/2010/main" val="112956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447645"/>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For thirty chapters Jeremiah has two messages:  (1) You have disobeyed God and Neb. Is coming (2) Captivity is coming but a remnant will return</a:t>
            </a:r>
          </a:p>
          <a:p>
            <a:pPr marL="517525" indent="-461963">
              <a:buFont typeface="Wingdings" panose="05000000000000000000" pitchFamily="2" charset="2"/>
              <a:buChar char="Ø"/>
              <a:tabLst>
                <a:tab pos="1939925" algn="l"/>
              </a:tabLst>
            </a:pPr>
            <a:r>
              <a:rPr lang="en-US" sz="2400" b="1" dirty="0"/>
              <a:t>Throughout his life, people believed </a:t>
            </a:r>
            <a:r>
              <a:rPr lang="en-US" sz="2400" b="1" dirty="0" err="1"/>
              <a:t>fals</a:t>
            </a:r>
            <a:r>
              <a:rPr lang="en-US" sz="2400" b="1" dirty="0"/>
              <a:t> prophets and persecuted him</a:t>
            </a:r>
          </a:p>
          <a:p>
            <a:pPr marL="517525" indent="-461963">
              <a:buFont typeface="Wingdings" panose="05000000000000000000" pitchFamily="2" charset="2"/>
              <a:buChar char="Ø"/>
              <a:tabLst>
                <a:tab pos="1939925" algn="l"/>
              </a:tabLst>
            </a:pPr>
            <a:r>
              <a:rPr lang="en-US" sz="2400" b="1" dirty="0"/>
              <a:t>This chapter is truly a Messianic one</a:t>
            </a:r>
          </a:p>
          <a:p>
            <a:pPr marL="517525" indent="-461963">
              <a:buFont typeface="Wingdings" panose="05000000000000000000" pitchFamily="2" charset="2"/>
              <a:buChar char="Ø"/>
              <a:tabLst>
                <a:tab pos="1939925" algn="l"/>
              </a:tabLst>
            </a:pPr>
            <a:endParaRPr lang="en-US" sz="2400" b="1" dirty="0"/>
          </a:p>
          <a:p>
            <a:pPr marL="517525" indent="-461963">
              <a:buFont typeface="Wingdings" panose="05000000000000000000" pitchFamily="2" charset="2"/>
              <a:buChar char="Ø"/>
              <a:tabLst>
                <a:tab pos="1939925" algn="l"/>
              </a:tabLst>
            </a:pPr>
            <a:r>
              <a:rPr lang="en-US" sz="2400" b="1" dirty="0"/>
              <a:t>I will be their God . . .they My people</a:t>
            </a:r>
          </a:p>
          <a:p>
            <a:pPr marL="517525" indent="-461963">
              <a:buFont typeface="Wingdings" panose="05000000000000000000" pitchFamily="2" charset="2"/>
              <a:buChar char="Ø"/>
              <a:tabLst>
                <a:tab pos="1939925" algn="l"/>
              </a:tabLst>
            </a:pPr>
            <a:r>
              <a:rPr lang="en-US" sz="2400" b="1" dirty="0"/>
              <a:t>God’s everlasting love for Israel (v. 3)</a:t>
            </a:r>
          </a:p>
          <a:p>
            <a:pPr marL="517525" indent="-461963">
              <a:buFont typeface="Wingdings" panose="05000000000000000000" pitchFamily="2" charset="2"/>
              <a:buChar char="Ø"/>
              <a:tabLst>
                <a:tab pos="1939925" algn="l"/>
              </a:tabLst>
            </a:pPr>
            <a:r>
              <a:rPr lang="en-US" sz="2400" b="1" dirty="0"/>
              <a:t>Again . . . Rebuilt (v. 4)</a:t>
            </a:r>
          </a:p>
          <a:p>
            <a:pPr marL="517525" indent="-461963">
              <a:buFont typeface="Wingdings" panose="05000000000000000000" pitchFamily="2" charset="2"/>
              <a:buChar char="Ø"/>
              <a:tabLst>
                <a:tab pos="1939925" algn="l"/>
              </a:tabLst>
            </a:pPr>
            <a:r>
              <a:rPr lang="en-US" sz="2400" b="1" dirty="0"/>
              <a:t>There shall be a day . . .</a:t>
            </a:r>
          </a:p>
          <a:p>
            <a:pPr marL="517525" indent="-461963">
              <a:buFont typeface="Wingdings" panose="05000000000000000000" pitchFamily="2" charset="2"/>
              <a:buChar char="Ø"/>
              <a:tabLst>
                <a:tab pos="1939925" algn="l"/>
              </a:tabLst>
            </a:pPr>
            <a:r>
              <a:rPr lang="en-US" sz="2400" b="1" dirty="0"/>
              <a:t>Let us go up to Zion (v. 6)</a:t>
            </a:r>
          </a:p>
        </p:txBody>
      </p:sp>
      <p:sp>
        <p:nvSpPr>
          <p:cNvPr id="2" name="TextBox 1"/>
          <p:cNvSpPr txBox="1"/>
          <p:nvPr/>
        </p:nvSpPr>
        <p:spPr>
          <a:xfrm>
            <a:off x="5846619" y="342632"/>
            <a:ext cx="6074993" cy="643253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"At the same time," says the LORD, "</a:t>
            </a:r>
            <a:r>
              <a:rPr lang="en-US" sz="2400" b="1" dirty="0"/>
              <a:t>I will be the God of all </a:t>
            </a:r>
            <a:r>
              <a:rPr lang="en-US" sz="2000" b="1" dirty="0"/>
              <a:t>the families of Israel, and </a:t>
            </a:r>
            <a:r>
              <a:rPr lang="en-US" sz="2400" b="1" dirty="0"/>
              <a:t>they shall be My people." </a:t>
            </a:r>
            <a:endParaRPr lang="en-US" sz="2000" b="1" dirty="0"/>
          </a:p>
          <a:p>
            <a:pPr algn="just"/>
            <a:r>
              <a:rPr lang="en-US" sz="2000" b="1" dirty="0"/>
              <a:t>  2  Thus says the LORD: "The people who survived the sword Found grace in the wilderness Israel, when I went to give him rest." </a:t>
            </a:r>
          </a:p>
          <a:p>
            <a:pPr algn="just"/>
            <a:r>
              <a:rPr lang="en-US" sz="2000" b="1" dirty="0"/>
              <a:t>  3  The LORD has appeared of old to me, saying: "Yes, I have loved you with </a:t>
            </a:r>
            <a:r>
              <a:rPr lang="en-US" sz="2400" b="1" dirty="0"/>
              <a:t>an everlasting love</a:t>
            </a:r>
            <a:r>
              <a:rPr lang="en-US" sz="2000" b="1" dirty="0"/>
              <a:t>; Therefore with lovingkindness I have drawn you. </a:t>
            </a:r>
          </a:p>
          <a:p>
            <a:pPr algn="just"/>
            <a:r>
              <a:rPr lang="en-US" sz="2000" b="1" dirty="0"/>
              <a:t>  4</a:t>
            </a:r>
            <a:r>
              <a:rPr lang="en-US" sz="2400" b="1" dirty="0"/>
              <a:t>  Again </a:t>
            </a:r>
            <a:r>
              <a:rPr lang="en-US" sz="2000" b="1" dirty="0"/>
              <a:t>I will build you, and you shall be </a:t>
            </a:r>
            <a:r>
              <a:rPr lang="en-US" sz="2400" b="1" dirty="0"/>
              <a:t>rebuilt</a:t>
            </a:r>
            <a:r>
              <a:rPr lang="en-US" sz="2000" b="1" dirty="0"/>
              <a:t>, O virgin of Israel! You shall again be adorned with your tambourines, And shall go forth in the dances of those who rejoice. </a:t>
            </a:r>
          </a:p>
          <a:p>
            <a:pPr algn="just"/>
            <a:r>
              <a:rPr lang="en-US" sz="2000" b="1" dirty="0"/>
              <a:t>  5  You shall yet plant vines on the mountains of Samaria; The planters shall plant and eat them as ordinary </a:t>
            </a:r>
            <a:r>
              <a:rPr lang="en-US" sz="1200" b="1" dirty="0"/>
              <a:t>food</a:t>
            </a:r>
            <a:r>
              <a:rPr lang="en-US" sz="2000" b="1" dirty="0"/>
              <a:t>. </a:t>
            </a:r>
          </a:p>
          <a:p>
            <a:pPr algn="just"/>
            <a:r>
              <a:rPr lang="en-US" sz="2000" b="1" dirty="0"/>
              <a:t>  6  For </a:t>
            </a:r>
            <a:r>
              <a:rPr lang="en-US" sz="2400" b="1" dirty="0"/>
              <a:t>there shall be a day </a:t>
            </a:r>
            <a:r>
              <a:rPr lang="en-US" sz="2000" b="1" dirty="0"/>
              <a:t>When the watchmen will cry on Mount Ephraim</a:t>
            </a:r>
            <a:r>
              <a:rPr lang="en-US" sz="2400" b="1" dirty="0"/>
              <a:t>, 'Arise, and let us go up to Zion</a:t>
            </a:r>
            <a:r>
              <a:rPr lang="en-US" sz="2000" b="1" dirty="0"/>
              <a:t>, To the LORD our God.' " </a:t>
            </a:r>
          </a:p>
        </p:txBody>
      </p:sp>
    </p:spTree>
    <p:extLst>
      <p:ext uri="{BB962C8B-B14F-4D97-AF65-F5344CB8AC3E}">
        <p14:creationId xmlns:p14="http://schemas.microsoft.com/office/powerpoint/2010/main" val="2386215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862322"/>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Sing with gladness (v. 7)</a:t>
            </a:r>
          </a:p>
          <a:p>
            <a:pPr marL="517525" indent="-461963">
              <a:buFont typeface="Wingdings" panose="05000000000000000000" pitchFamily="2" charset="2"/>
              <a:buChar char="Ø"/>
              <a:tabLst>
                <a:tab pos="1939925" algn="l"/>
              </a:tabLst>
            </a:pPr>
            <a:r>
              <a:rPr lang="en-US" sz="2400" b="1" dirty="0"/>
              <a:t>The Remnant of Israel (v. 7)</a:t>
            </a:r>
          </a:p>
          <a:p>
            <a:pPr marL="517525" indent="-461963">
              <a:buFont typeface="Wingdings" panose="05000000000000000000" pitchFamily="2" charset="2"/>
              <a:buChar char="Ø"/>
              <a:tabLst>
                <a:tab pos="1939925" algn="l"/>
              </a:tabLst>
            </a:pPr>
            <a:r>
              <a:rPr lang="en-US" sz="2400" b="1" dirty="0"/>
              <a:t>I will gather them for ends . . . (v. 8)</a:t>
            </a:r>
          </a:p>
          <a:p>
            <a:pPr marL="517525" indent="-461963">
              <a:buFont typeface="Wingdings" panose="05000000000000000000" pitchFamily="2" charset="2"/>
              <a:buChar char="Ø"/>
              <a:tabLst>
                <a:tab pos="1939925" algn="l"/>
              </a:tabLst>
            </a:pPr>
            <a:r>
              <a:rPr lang="en-US" sz="2400" b="1" dirty="0"/>
              <a:t>Walk by the river of waters (v. 9)</a:t>
            </a:r>
          </a:p>
          <a:p>
            <a:pPr marL="517525" indent="-461963">
              <a:buFont typeface="Wingdings" panose="05000000000000000000" pitchFamily="2" charset="2"/>
              <a:buChar char="Ø"/>
              <a:tabLst>
                <a:tab pos="1939925" algn="l"/>
              </a:tabLst>
            </a:pPr>
            <a:r>
              <a:rPr lang="en-US" sz="2400" b="1" dirty="0"/>
              <a:t>Ephraim is My firstborn (v. 9)</a:t>
            </a:r>
          </a:p>
          <a:p>
            <a:pPr marL="517525" indent="-461963">
              <a:buFont typeface="Wingdings" panose="05000000000000000000" pitchFamily="2" charset="2"/>
              <a:buChar char="Ø"/>
              <a:tabLst>
                <a:tab pos="1939925" algn="l"/>
              </a:tabLst>
            </a:pPr>
            <a:r>
              <a:rPr lang="en-US" sz="2400" b="1" dirty="0"/>
              <a:t>Declare it to distant isles</a:t>
            </a:r>
          </a:p>
        </p:txBody>
      </p:sp>
      <p:sp>
        <p:nvSpPr>
          <p:cNvPr id="2" name="TextBox 1"/>
          <p:cNvSpPr txBox="1"/>
          <p:nvPr/>
        </p:nvSpPr>
        <p:spPr>
          <a:xfrm>
            <a:off x="5846619" y="342632"/>
            <a:ext cx="6074993" cy="637097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7  For thus says the LORD: "Sing with gladness for Jacob, And shout among the chief of the nations; Proclaim, give praise, and say, 'O LORD, save Your people, The remnant of Israel!' </a:t>
            </a:r>
          </a:p>
          <a:p>
            <a:pPr algn="just"/>
            <a:r>
              <a:rPr lang="en-US" sz="2000" b="1" dirty="0"/>
              <a:t>  8  Behold, I will bring them from the north country, </a:t>
            </a:r>
            <a:r>
              <a:rPr lang="en-US" sz="2400" b="1" dirty="0"/>
              <a:t>And gather them from the ends of the earth</a:t>
            </a:r>
            <a:r>
              <a:rPr lang="en-US" sz="2000" b="1" dirty="0"/>
              <a:t>, Among them the blind and the lame, The woman with child And the one who labors with child, together; A great throng shall return there. </a:t>
            </a:r>
          </a:p>
          <a:p>
            <a:pPr algn="just"/>
            <a:r>
              <a:rPr lang="en-US" sz="2000" b="1" dirty="0"/>
              <a:t>  9  They shall come with weeping, And with supplications I will lead them. I will cause them to walk by the rivers of waters, In a straight way in which they shall not stumble; For I am a Father to Israel, And Ephraim is My firstborn. </a:t>
            </a:r>
          </a:p>
          <a:p>
            <a:pPr algn="just"/>
            <a:r>
              <a:rPr lang="en-US" sz="2000" b="1" dirty="0"/>
              <a:t>  10  "Hear the word of the LORD, O nations, And declare it in the isles afar off, and say, 'He who scattered Israel will gather him, And keep him as a shepherd does his flock.' </a:t>
            </a:r>
          </a:p>
          <a:p>
            <a:pPr algn="just"/>
            <a:r>
              <a:rPr lang="en-US" sz="2000" b="1" dirty="0"/>
              <a:t>  </a:t>
            </a:r>
            <a:r>
              <a:rPr lang="en-US" sz="2400" b="1" dirty="0"/>
              <a:t>11  For the LORD has redeemed Jacob, </a:t>
            </a:r>
            <a:r>
              <a:rPr lang="en-US" sz="2000" b="1" dirty="0"/>
              <a:t>And ransomed him from the hand of one stronger than he. </a:t>
            </a:r>
          </a:p>
        </p:txBody>
      </p:sp>
    </p:spTree>
    <p:extLst>
      <p:ext uri="{BB962C8B-B14F-4D97-AF65-F5344CB8AC3E}">
        <p14:creationId xmlns:p14="http://schemas.microsoft.com/office/powerpoint/2010/main" val="230681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970318"/>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Sing with gladness (v. 7)</a:t>
            </a:r>
          </a:p>
          <a:p>
            <a:pPr marL="517525" indent="-461963">
              <a:buFont typeface="Wingdings" panose="05000000000000000000" pitchFamily="2" charset="2"/>
              <a:buChar char="Ø"/>
              <a:tabLst>
                <a:tab pos="1939925" algn="l"/>
              </a:tabLst>
            </a:pPr>
            <a:r>
              <a:rPr lang="en-US" sz="2400" b="1" dirty="0"/>
              <a:t>The Remnant of Israel (v. 7)</a:t>
            </a:r>
          </a:p>
          <a:p>
            <a:pPr marL="517525" indent="-461963">
              <a:buFont typeface="Wingdings" panose="05000000000000000000" pitchFamily="2" charset="2"/>
              <a:buChar char="Ø"/>
              <a:tabLst>
                <a:tab pos="1939925" algn="l"/>
              </a:tabLst>
            </a:pPr>
            <a:r>
              <a:rPr lang="en-US" sz="2400" b="1" dirty="0"/>
              <a:t>I will gather them for ends . . . (v. 8)</a:t>
            </a:r>
          </a:p>
          <a:p>
            <a:pPr marL="517525" indent="-461963">
              <a:buFont typeface="Wingdings" panose="05000000000000000000" pitchFamily="2" charset="2"/>
              <a:buChar char="Ø"/>
              <a:tabLst>
                <a:tab pos="1939925" algn="l"/>
              </a:tabLst>
            </a:pPr>
            <a:r>
              <a:rPr lang="en-US" sz="2400" b="1" dirty="0"/>
              <a:t>Walk by the river of waters (v. 9)</a:t>
            </a:r>
          </a:p>
          <a:p>
            <a:pPr marL="517525" indent="-461963">
              <a:buFont typeface="Wingdings" panose="05000000000000000000" pitchFamily="2" charset="2"/>
              <a:buChar char="Ø"/>
              <a:tabLst>
                <a:tab pos="1939925" algn="l"/>
              </a:tabLst>
            </a:pPr>
            <a:r>
              <a:rPr lang="en-US" sz="2400" b="1" dirty="0"/>
              <a:t>Ephraim is My firstborn (v. 9)</a:t>
            </a:r>
          </a:p>
          <a:p>
            <a:pPr marL="517525" indent="-461963">
              <a:buFont typeface="Wingdings" panose="05000000000000000000" pitchFamily="2" charset="2"/>
              <a:buChar char="Ø"/>
              <a:tabLst>
                <a:tab pos="1939925" algn="l"/>
              </a:tabLst>
            </a:pPr>
            <a:r>
              <a:rPr lang="en-US" sz="2400" b="1" dirty="0"/>
              <a:t>Declare it to distant isles</a:t>
            </a:r>
          </a:p>
          <a:p>
            <a:pPr marL="517525" indent="-461963">
              <a:buFont typeface="Wingdings" panose="05000000000000000000" pitchFamily="2" charset="2"/>
              <a:buChar char="Ø"/>
              <a:tabLst>
                <a:tab pos="1939925" algn="l"/>
              </a:tabLst>
            </a:pPr>
            <a:r>
              <a:rPr lang="en-US" sz="2400" b="1" dirty="0"/>
              <a:t>He who scattered Israel</a:t>
            </a:r>
          </a:p>
          <a:p>
            <a:pPr marL="517525" indent="-461963">
              <a:buFont typeface="Wingdings" panose="05000000000000000000" pitchFamily="2" charset="2"/>
              <a:buChar char="Ø"/>
              <a:tabLst>
                <a:tab pos="1939925" algn="l"/>
              </a:tabLst>
            </a:pPr>
            <a:r>
              <a:rPr lang="en-US" sz="2400" b="1" dirty="0"/>
              <a:t>He will gather them, shepherd (v. 10)</a:t>
            </a:r>
          </a:p>
          <a:p>
            <a:pPr marL="517525" indent="-461963">
              <a:buFont typeface="Wingdings" panose="05000000000000000000" pitchFamily="2" charset="2"/>
              <a:buChar char="Ø"/>
              <a:tabLst>
                <a:tab pos="1939925" algn="l"/>
              </a:tabLst>
            </a:pPr>
            <a:r>
              <a:rPr lang="en-US" sz="2400" b="1" dirty="0"/>
              <a:t>This was a time of redemption (v. 11)</a:t>
            </a:r>
          </a:p>
        </p:txBody>
      </p:sp>
      <p:sp>
        <p:nvSpPr>
          <p:cNvPr id="2" name="TextBox 1"/>
          <p:cNvSpPr txBox="1"/>
          <p:nvPr/>
        </p:nvSpPr>
        <p:spPr>
          <a:xfrm>
            <a:off x="5846619" y="342632"/>
            <a:ext cx="6074993" cy="637097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7  For thus says the LORD: "Sing with gladness for Jacob, And shout among the chief of the nations; Proclaim, give praise, and say, 'O LORD, save Your people, The remnant of Israel!' </a:t>
            </a:r>
          </a:p>
          <a:p>
            <a:pPr algn="just"/>
            <a:r>
              <a:rPr lang="en-US" sz="2000" b="1" dirty="0"/>
              <a:t>  8  Behold, I will bring them from the north country, </a:t>
            </a:r>
            <a:r>
              <a:rPr lang="en-US" sz="2400" b="1" dirty="0"/>
              <a:t>And gather them from the ends of the earth</a:t>
            </a:r>
            <a:r>
              <a:rPr lang="en-US" sz="2000" b="1" dirty="0"/>
              <a:t>, Among them the blind and the lame, The woman with child And the one who labors with child, together; A great throng shall return there. </a:t>
            </a:r>
          </a:p>
          <a:p>
            <a:pPr algn="just"/>
            <a:r>
              <a:rPr lang="en-US" sz="2000" b="1" dirty="0"/>
              <a:t>  9  They shall come with weeping, And with supplications I will lead them. I will cause them to walk by the rivers of waters, In a straight way in which they shall not stumble; For I am a Father to Israel, And Ephraim is My firstborn. </a:t>
            </a:r>
          </a:p>
          <a:p>
            <a:pPr algn="just"/>
            <a:r>
              <a:rPr lang="en-US" sz="2000" b="1" dirty="0"/>
              <a:t>  10  "Hear the word of the LORD, O nations, And declare it in the isles afar off, and say, 'He who scattered Israel will gather him, And keep him as a shepherd does his flock.' </a:t>
            </a:r>
          </a:p>
          <a:p>
            <a:pPr algn="just"/>
            <a:r>
              <a:rPr lang="en-US" sz="2000" b="1" dirty="0"/>
              <a:t>  </a:t>
            </a:r>
            <a:r>
              <a:rPr lang="en-US" sz="2400" b="1" dirty="0"/>
              <a:t>11  For the LORD has redeemed Jacob, </a:t>
            </a:r>
            <a:r>
              <a:rPr lang="en-US" sz="2000" b="1" dirty="0"/>
              <a:t>And ransomed him from the hand of one stronger than he. </a:t>
            </a:r>
          </a:p>
        </p:txBody>
      </p:sp>
    </p:spTree>
    <p:extLst>
      <p:ext uri="{BB962C8B-B14F-4D97-AF65-F5344CB8AC3E}">
        <p14:creationId xmlns:p14="http://schemas.microsoft.com/office/powerpoint/2010/main" val="186350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600986"/>
          </a:xfrm>
          <a:prstGeom prst="rect">
            <a:avLst/>
          </a:prstGeom>
        </p:spPr>
        <p:txBody>
          <a:bodyPr wrap="square">
            <a:spAutoFit/>
          </a:bodyPr>
          <a:lstStyle/>
          <a:p>
            <a:pPr algn="ctr">
              <a:tabLst>
                <a:tab pos="1939925" algn="l"/>
              </a:tabLst>
            </a:pPr>
            <a:r>
              <a:rPr lang="en-US" sz="3600" b="1" dirty="0"/>
              <a:t>Jeremiah—Chapter 31</a:t>
            </a:r>
            <a:endParaRPr lang="en-US" sz="2400" b="1" dirty="0"/>
          </a:p>
          <a:p>
            <a:pPr marL="517525" indent="-461963">
              <a:buFont typeface="Wingdings" panose="05000000000000000000" pitchFamily="2" charset="2"/>
              <a:buChar char="Ø"/>
              <a:tabLst>
                <a:tab pos="1939925" algn="l"/>
              </a:tabLst>
            </a:pPr>
            <a:r>
              <a:rPr lang="en-US" sz="2400" b="1" dirty="0"/>
              <a:t>They shall sing in Zion (v. 12)</a:t>
            </a:r>
          </a:p>
          <a:p>
            <a:pPr marL="517525" indent="-461963">
              <a:buFont typeface="Wingdings" panose="05000000000000000000" pitchFamily="2" charset="2"/>
              <a:buChar char="Ø"/>
              <a:tabLst>
                <a:tab pos="1939925" algn="l"/>
              </a:tabLst>
            </a:pPr>
            <a:r>
              <a:rPr lang="en-US" sz="2400" b="1" dirty="0"/>
              <a:t>I will turn mourning into joy (v. 13)</a:t>
            </a:r>
          </a:p>
          <a:p>
            <a:pPr marL="517525" indent="-461963">
              <a:buFont typeface="Wingdings" panose="05000000000000000000" pitchFamily="2" charset="2"/>
              <a:buChar char="Ø"/>
              <a:tabLst>
                <a:tab pos="1939925" algn="l"/>
              </a:tabLst>
            </a:pPr>
            <a:r>
              <a:rPr lang="en-US" sz="2400" b="1" dirty="0"/>
              <a:t>My people shall be satisfied (v. 14)</a:t>
            </a:r>
          </a:p>
          <a:p>
            <a:pPr marL="517525" indent="-461963">
              <a:buFont typeface="Wingdings" panose="05000000000000000000" pitchFamily="2" charset="2"/>
              <a:buChar char="Ø"/>
              <a:tabLst>
                <a:tab pos="1939925" algn="l"/>
              </a:tabLst>
            </a:pPr>
            <a:r>
              <a:rPr lang="en-US" sz="2400" b="1" dirty="0"/>
              <a:t>In the midst of this joy, weeping in Ramah for her dead children (v. 15)</a:t>
            </a:r>
          </a:p>
          <a:p>
            <a:pPr marL="517525" indent="-461963">
              <a:buFont typeface="Wingdings" panose="05000000000000000000" pitchFamily="2" charset="2"/>
              <a:buChar char="Ø"/>
              <a:tabLst>
                <a:tab pos="1939925" algn="l"/>
              </a:tabLst>
            </a:pPr>
            <a:r>
              <a:rPr lang="en-US" sz="2400" b="1" dirty="0"/>
              <a:t>The next verse says, “Stop weeping”</a:t>
            </a:r>
          </a:p>
          <a:p>
            <a:pPr marL="517525" indent="-461963">
              <a:buFont typeface="Wingdings" panose="05000000000000000000" pitchFamily="2" charset="2"/>
              <a:buChar char="Ø"/>
              <a:tabLst>
                <a:tab pos="1939925" algn="l"/>
              </a:tabLst>
            </a:pPr>
            <a:endParaRPr lang="en-US" sz="2400" b="1" dirty="0"/>
          </a:p>
          <a:p>
            <a:pPr marL="55562">
              <a:tabLst>
                <a:tab pos="1939925" algn="l"/>
              </a:tabLst>
            </a:pPr>
            <a:endParaRPr lang="en-US" sz="2400" b="1" dirty="0"/>
          </a:p>
        </p:txBody>
      </p:sp>
      <p:sp>
        <p:nvSpPr>
          <p:cNvPr id="2" name="TextBox 1"/>
          <p:cNvSpPr txBox="1"/>
          <p:nvPr/>
        </p:nvSpPr>
        <p:spPr>
          <a:xfrm>
            <a:off x="5846619" y="342632"/>
            <a:ext cx="6074993" cy="600164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12  Therefore </a:t>
            </a:r>
            <a:r>
              <a:rPr lang="en-US" sz="2400" b="1" dirty="0"/>
              <a:t>they shall come and sing in the height of Zion,</a:t>
            </a:r>
            <a:r>
              <a:rPr lang="en-US" sz="2000" b="1" dirty="0"/>
              <a:t> Streaming to the goodness of the LORD For wheat and new wine and oil, For the young of the flock and the herd; Their souls shall be like a well-watered garden, And they shall sorrow no more at all. </a:t>
            </a:r>
          </a:p>
          <a:p>
            <a:pPr algn="just"/>
            <a:r>
              <a:rPr lang="en-US" sz="2000" b="1" dirty="0"/>
              <a:t>  13  "Then shall the virgin rejoice in the dance, And the young men and the old, together; </a:t>
            </a:r>
            <a:r>
              <a:rPr lang="en-US" sz="2400" b="1" dirty="0"/>
              <a:t>For I will turn their mourning to joy</a:t>
            </a:r>
            <a:r>
              <a:rPr lang="en-US" sz="2000" b="1" dirty="0"/>
              <a:t>, Will comfort them, And make them rejoice rather than sorrow. </a:t>
            </a:r>
          </a:p>
          <a:p>
            <a:pPr algn="just"/>
            <a:r>
              <a:rPr lang="en-US" sz="2000" b="1" dirty="0"/>
              <a:t>  14  I will satiate the soul of the priests with abundance, And </a:t>
            </a:r>
            <a:r>
              <a:rPr lang="en-US" sz="2400" b="1" dirty="0"/>
              <a:t>My people shall be satisfied with My goodness, </a:t>
            </a:r>
            <a:r>
              <a:rPr lang="en-US" sz="2000" b="1" dirty="0"/>
              <a:t>says the LORD." </a:t>
            </a:r>
          </a:p>
          <a:p>
            <a:pPr algn="just"/>
            <a:r>
              <a:rPr lang="en-US" sz="2400" b="1" dirty="0"/>
              <a:t>  15  Thus says the LORD: "A voice was heard in Ramah, Lamentation and bitter weeping, Rachel weeping for her children, Refusing to be comforted for her children, Because they are no more." </a:t>
            </a:r>
            <a:endParaRPr lang="en-US" sz="2000" b="1" dirty="0"/>
          </a:p>
        </p:txBody>
      </p:sp>
    </p:spTree>
    <p:extLst>
      <p:ext uri="{BB962C8B-B14F-4D97-AF65-F5344CB8AC3E}">
        <p14:creationId xmlns:p14="http://schemas.microsoft.com/office/powerpoint/2010/main" val="262875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754326"/>
          </a:xfrm>
          <a:prstGeom prst="rect">
            <a:avLst/>
          </a:prstGeom>
        </p:spPr>
        <p:txBody>
          <a:bodyPr wrap="square">
            <a:spAutoFit/>
          </a:bodyPr>
          <a:lstStyle/>
          <a:p>
            <a:pPr algn="ctr">
              <a:tabLst>
                <a:tab pos="1939925" algn="l"/>
              </a:tabLst>
            </a:pPr>
            <a:r>
              <a:rPr lang="en-US" sz="3600" b="1" dirty="0"/>
              <a:t>Jeremiah—Chapter 31  </a:t>
            </a:r>
            <a:endParaRPr lang="en-US" sz="2400" b="1" dirty="0"/>
          </a:p>
          <a:p>
            <a:pPr marL="517525" indent="-461963">
              <a:buFont typeface="Wingdings" panose="05000000000000000000" pitchFamily="2" charset="2"/>
              <a:buChar char="Ø"/>
              <a:tabLst>
                <a:tab pos="1939925" algn="l"/>
              </a:tabLst>
            </a:pPr>
            <a:r>
              <a:rPr lang="en-US" sz="2400" b="1" dirty="0"/>
              <a:t>Stop weeping for dead children, your work shall be rewarded (v. 16)</a:t>
            </a:r>
          </a:p>
          <a:p>
            <a:pPr marL="517525" indent="-461963">
              <a:buFont typeface="Wingdings" panose="05000000000000000000" pitchFamily="2" charset="2"/>
              <a:buChar char="Ø"/>
              <a:tabLst>
                <a:tab pos="1939925" algn="l"/>
              </a:tabLst>
            </a:pPr>
            <a:r>
              <a:rPr lang="en-US" sz="2400" b="1" dirty="0"/>
              <a:t>There is hope in your future!!! (v. 17)</a:t>
            </a:r>
          </a:p>
        </p:txBody>
      </p:sp>
      <p:sp>
        <p:nvSpPr>
          <p:cNvPr id="2" name="TextBox 1"/>
          <p:cNvSpPr txBox="1"/>
          <p:nvPr/>
        </p:nvSpPr>
        <p:spPr>
          <a:xfrm>
            <a:off x="5846619" y="342632"/>
            <a:ext cx="6074993" cy="6063198"/>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16 Thus says the LORD: "</a:t>
            </a:r>
            <a:r>
              <a:rPr lang="en-US" sz="2400" b="1" dirty="0"/>
              <a:t>Refrain your voice from weeping</a:t>
            </a:r>
            <a:r>
              <a:rPr lang="en-US" sz="2000" b="1" dirty="0"/>
              <a:t>, And your eyes from tears; For your work shall be rewarded, says the LORD, And they shall come back from the land of the enemy. </a:t>
            </a:r>
          </a:p>
          <a:p>
            <a:pPr algn="just"/>
            <a:r>
              <a:rPr lang="en-US" sz="2000" b="1" dirty="0"/>
              <a:t>  17  </a:t>
            </a:r>
            <a:r>
              <a:rPr lang="en-US" sz="2400" b="1" dirty="0"/>
              <a:t>There is hope in your future</a:t>
            </a:r>
            <a:r>
              <a:rPr lang="en-US" sz="2000" b="1" dirty="0"/>
              <a:t>, says the LORD, That your children shall come back to their own border. </a:t>
            </a:r>
          </a:p>
          <a:p>
            <a:pPr algn="just"/>
            <a:r>
              <a:rPr lang="en-US" sz="2000" b="1" dirty="0"/>
              <a:t>  18  "I have surely heard Ephraim bemoaning himself: 'You have chastised me, and I was chastised, Like an untrained bull; Restore me, and I will return, For You are the LORD my God. </a:t>
            </a:r>
          </a:p>
          <a:p>
            <a:pPr algn="just"/>
            <a:r>
              <a:rPr lang="en-US" sz="2000" b="1" dirty="0"/>
              <a:t>  19  Surely, after my turning, I repented; And after I was instructed, I struck myself on the thigh; I was ashamed, yes, even humiliated, Because I bore the reproach of my youth.' </a:t>
            </a:r>
          </a:p>
          <a:p>
            <a:pPr algn="just"/>
            <a:r>
              <a:rPr lang="en-US" sz="2000" b="1" dirty="0"/>
              <a:t>  20  Is Ephraim My dear son? Is he a pleasant child</a:t>
            </a:r>
            <a:r>
              <a:rPr lang="en-US" sz="2400" b="1" dirty="0"/>
              <a:t>? For though I spoke against him, </a:t>
            </a:r>
            <a:r>
              <a:rPr lang="en-US" sz="2000" b="1" dirty="0"/>
              <a:t>I earnestly remember him still; Therefore </a:t>
            </a:r>
            <a:r>
              <a:rPr lang="en-US" sz="2400" b="1" dirty="0"/>
              <a:t>My heart yearns for him</a:t>
            </a:r>
            <a:r>
              <a:rPr lang="en-US" sz="2000" b="1" dirty="0"/>
              <a:t>; I will surely have mercy on him, says the LORD. </a:t>
            </a:r>
          </a:p>
        </p:txBody>
      </p:sp>
    </p:spTree>
    <p:extLst>
      <p:ext uri="{BB962C8B-B14F-4D97-AF65-F5344CB8AC3E}">
        <p14:creationId xmlns:p14="http://schemas.microsoft.com/office/powerpoint/2010/main" val="3541284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970318"/>
          </a:xfrm>
          <a:prstGeom prst="rect">
            <a:avLst/>
          </a:prstGeom>
        </p:spPr>
        <p:txBody>
          <a:bodyPr wrap="square">
            <a:spAutoFit/>
          </a:bodyPr>
          <a:lstStyle/>
          <a:p>
            <a:pPr algn="ctr">
              <a:tabLst>
                <a:tab pos="1939925" algn="l"/>
              </a:tabLst>
            </a:pPr>
            <a:r>
              <a:rPr lang="en-US" sz="3600" b="1" dirty="0"/>
              <a:t>Jeremiah—Chapter 31  </a:t>
            </a:r>
            <a:endParaRPr lang="en-US" sz="2400" b="1" dirty="0"/>
          </a:p>
          <a:p>
            <a:pPr marL="517525" indent="-461963">
              <a:buFont typeface="Wingdings" panose="05000000000000000000" pitchFamily="2" charset="2"/>
              <a:buChar char="Ø"/>
              <a:tabLst>
                <a:tab pos="1939925" algn="l"/>
              </a:tabLst>
            </a:pPr>
            <a:r>
              <a:rPr lang="en-US" sz="2400" b="1" dirty="0"/>
              <a:t>Stop weeping for dead children, your work shall be rewarded (v. 16)</a:t>
            </a:r>
          </a:p>
          <a:p>
            <a:pPr marL="517525" indent="-461963">
              <a:buFont typeface="Wingdings" panose="05000000000000000000" pitchFamily="2" charset="2"/>
              <a:buChar char="Ø"/>
              <a:tabLst>
                <a:tab pos="1939925" algn="l"/>
              </a:tabLst>
            </a:pPr>
            <a:r>
              <a:rPr lang="en-US" sz="2400" b="1" dirty="0"/>
              <a:t>There is hope in your future!!! (v. 17)</a:t>
            </a:r>
          </a:p>
          <a:p>
            <a:pPr marL="517525" indent="-461963">
              <a:buFont typeface="Wingdings" panose="05000000000000000000" pitchFamily="2" charset="2"/>
              <a:buChar char="Ø"/>
              <a:tabLst>
                <a:tab pos="1939925" algn="l"/>
              </a:tabLst>
            </a:pPr>
            <a:r>
              <a:rPr lang="en-US" sz="2400" b="1" dirty="0"/>
              <a:t>Ephraim repents, pleads with God to restore Jews (v. 18)</a:t>
            </a:r>
          </a:p>
          <a:p>
            <a:pPr marL="517525" indent="-461963">
              <a:buFont typeface="Wingdings" panose="05000000000000000000" pitchFamily="2" charset="2"/>
              <a:buChar char="Ø"/>
              <a:tabLst>
                <a:tab pos="1939925" algn="l"/>
              </a:tabLst>
            </a:pPr>
            <a:r>
              <a:rPr lang="en-US" sz="2400" b="1" dirty="0"/>
              <a:t>God spoke against Ephraim</a:t>
            </a:r>
          </a:p>
          <a:p>
            <a:pPr marL="517525" indent="-461963">
              <a:buFont typeface="Wingdings" panose="05000000000000000000" pitchFamily="2" charset="2"/>
              <a:buChar char="Ø"/>
              <a:tabLst>
                <a:tab pos="1939925" algn="l"/>
              </a:tabLst>
            </a:pPr>
            <a:r>
              <a:rPr lang="en-US" sz="2400" b="1" dirty="0"/>
              <a:t>I remembered Ephraim</a:t>
            </a:r>
          </a:p>
          <a:p>
            <a:pPr marL="517525" indent="-461963">
              <a:buFont typeface="Wingdings" panose="05000000000000000000" pitchFamily="2" charset="2"/>
              <a:buChar char="Ø"/>
              <a:tabLst>
                <a:tab pos="1939925" algn="l"/>
              </a:tabLst>
            </a:pPr>
            <a:r>
              <a:rPr lang="en-US" sz="2400" b="1" dirty="0"/>
              <a:t>My years yearns for Ephraim</a:t>
            </a:r>
          </a:p>
          <a:p>
            <a:pPr marL="517525" indent="-461963">
              <a:buFont typeface="Wingdings" panose="05000000000000000000" pitchFamily="2" charset="2"/>
              <a:buChar char="Ø"/>
              <a:tabLst>
                <a:tab pos="1939925" algn="l"/>
              </a:tabLst>
            </a:pPr>
            <a:r>
              <a:rPr lang="en-US" sz="2400" b="1" dirty="0"/>
              <a:t>I will have mercy on Ephraim (v. 20)</a:t>
            </a:r>
          </a:p>
        </p:txBody>
      </p:sp>
      <p:sp>
        <p:nvSpPr>
          <p:cNvPr id="2" name="TextBox 1"/>
          <p:cNvSpPr txBox="1"/>
          <p:nvPr/>
        </p:nvSpPr>
        <p:spPr>
          <a:xfrm>
            <a:off x="5846619" y="342632"/>
            <a:ext cx="6074993" cy="6063198"/>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16 Thus says the LORD: "</a:t>
            </a:r>
            <a:r>
              <a:rPr lang="en-US" sz="2400" b="1" dirty="0"/>
              <a:t>Refrain your voice from weeping</a:t>
            </a:r>
            <a:r>
              <a:rPr lang="en-US" sz="2000" b="1" dirty="0"/>
              <a:t>, And your eyes from tears; For your work shall be rewarded, says the LORD, And they shall come back from the land of the enemy. </a:t>
            </a:r>
          </a:p>
          <a:p>
            <a:pPr algn="just"/>
            <a:r>
              <a:rPr lang="en-US" sz="2000" b="1" dirty="0"/>
              <a:t>  17  </a:t>
            </a:r>
            <a:r>
              <a:rPr lang="en-US" sz="2400" b="1" dirty="0"/>
              <a:t>There is hope in your future</a:t>
            </a:r>
            <a:r>
              <a:rPr lang="en-US" sz="2000" b="1" dirty="0"/>
              <a:t>, says the LORD, That your children shall come back to their own border. </a:t>
            </a:r>
          </a:p>
          <a:p>
            <a:pPr algn="just"/>
            <a:r>
              <a:rPr lang="en-US" sz="2000" b="1" dirty="0"/>
              <a:t>  18  "I have surely heard Ephraim bemoaning himself: 'You have chastised me, and I was chastised, Like an untrained bull; Restore me, and I will return, For You are the LORD my God. </a:t>
            </a:r>
          </a:p>
          <a:p>
            <a:pPr algn="just"/>
            <a:r>
              <a:rPr lang="en-US" sz="2000" b="1" dirty="0"/>
              <a:t>  19  Surely, after my turning, I repented; And after I was instructed, I struck myself on the thigh; I was ashamed, yes, even humiliated, Because I bore the reproach of my youth.' </a:t>
            </a:r>
          </a:p>
          <a:p>
            <a:pPr algn="just"/>
            <a:r>
              <a:rPr lang="en-US" sz="2000" b="1" dirty="0"/>
              <a:t>  20  Is Ephraim My dear son? Is he a pleasant child</a:t>
            </a:r>
            <a:r>
              <a:rPr lang="en-US" sz="2400" b="1" dirty="0"/>
              <a:t>? For though I spoke against him, </a:t>
            </a:r>
            <a:r>
              <a:rPr lang="en-US" sz="2000" b="1" dirty="0"/>
              <a:t>I earnestly remember him still; Therefore </a:t>
            </a:r>
            <a:r>
              <a:rPr lang="en-US" sz="2400" b="1" dirty="0"/>
              <a:t>My heart yearns for him</a:t>
            </a:r>
            <a:r>
              <a:rPr lang="en-US" sz="2000" b="1" dirty="0"/>
              <a:t>; I will surely have mercy on him, says the LORD. </a:t>
            </a:r>
          </a:p>
        </p:txBody>
      </p:sp>
    </p:spTree>
    <p:extLst>
      <p:ext uri="{BB962C8B-B14F-4D97-AF65-F5344CB8AC3E}">
        <p14:creationId xmlns:p14="http://schemas.microsoft.com/office/powerpoint/2010/main" val="3587571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5216"/>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6" y="286520"/>
            <a:ext cx="5825613" cy="1384995"/>
          </a:xfrm>
          <a:prstGeom prst="rect">
            <a:avLst/>
          </a:prstGeom>
        </p:spPr>
        <p:txBody>
          <a:bodyPr wrap="square">
            <a:spAutoFit/>
          </a:bodyPr>
          <a:lstStyle/>
          <a:p>
            <a:pPr algn="ctr">
              <a:tabLst>
                <a:tab pos="1939925" algn="l"/>
              </a:tabLst>
            </a:pPr>
            <a:r>
              <a:rPr lang="en-US" sz="3600" b="1" dirty="0"/>
              <a:t>Jeremiah—Chapter 31   </a:t>
            </a:r>
            <a:endParaRPr lang="en-US" sz="2400" b="1" dirty="0"/>
          </a:p>
          <a:p>
            <a:pPr marL="396875" indent="-341313">
              <a:buFont typeface="Wingdings" panose="05000000000000000000" pitchFamily="2" charset="2"/>
              <a:buChar char="Ø"/>
              <a:tabLst>
                <a:tab pos="1939925" algn="l"/>
              </a:tabLst>
            </a:pPr>
            <a:r>
              <a:rPr lang="en-US" sz="2400" b="1" dirty="0"/>
              <a:t>Turn back toward highway you traveled away from God (v. 21)</a:t>
            </a:r>
          </a:p>
        </p:txBody>
      </p:sp>
      <p:sp>
        <p:nvSpPr>
          <p:cNvPr id="2" name="TextBox 1"/>
          <p:cNvSpPr txBox="1"/>
          <p:nvPr/>
        </p:nvSpPr>
        <p:spPr>
          <a:xfrm>
            <a:off x="5846619" y="342632"/>
            <a:ext cx="6074993" cy="5816977"/>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21  "Set up signposts, Make landmarks; Set your </a:t>
            </a:r>
            <a:r>
              <a:rPr lang="en-US" sz="2400" b="1" dirty="0"/>
              <a:t>heart toward the highway, The way in which you went.</a:t>
            </a:r>
            <a:r>
              <a:rPr lang="en-US" sz="2000" b="1" dirty="0"/>
              <a:t> Turn back, O virgin of Israel, Turn back to these your cities. </a:t>
            </a:r>
          </a:p>
          <a:p>
            <a:pPr algn="just"/>
            <a:r>
              <a:rPr lang="en-US" sz="2000" b="1" dirty="0"/>
              <a:t>  22  How long will you gad about, O you backsliding daughter? For the LORD </a:t>
            </a:r>
            <a:r>
              <a:rPr lang="en-US" sz="2400" b="1" dirty="0"/>
              <a:t>has created a new thing </a:t>
            </a:r>
            <a:r>
              <a:rPr lang="en-US" sz="2000" b="1" dirty="0"/>
              <a:t>in the earth—</a:t>
            </a:r>
            <a:r>
              <a:rPr lang="en-US" sz="2400" b="1" dirty="0"/>
              <a:t>A woman shall encompass a man." </a:t>
            </a:r>
          </a:p>
          <a:p>
            <a:pPr algn="just"/>
            <a:r>
              <a:rPr lang="en-US" sz="2000" b="1" dirty="0"/>
              <a:t>  23  Thus says the LORD of hosts, the God of Israel: "They shall </a:t>
            </a:r>
            <a:r>
              <a:rPr lang="en-US" sz="2400" b="1" dirty="0"/>
              <a:t>again</a:t>
            </a:r>
            <a:r>
              <a:rPr lang="en-US" sz="2000" b="1" dirty="0"/>
              <a:t> use this speech in the land of Judah and in its cities, </a:t>
            </a:r>
            <a:r>
              <a:rPr lang="en-US" sz="2400" b="1" dirty="0"/>
              <a:t>when I bring back their captivity</a:t>
            </a:r>
            <a:r>
              <a:rPr lang="en-US" sz="2000" b="1" dirty="0"/>
              <a:t>: 'The LORD bless you, O home of justice, and mountain of holiness!' </a:t>
            </a:r>
          </a:p>
          <a:p>
            <a:pPr algn="just"/>
            <a:r>
              <a:rPr lang="en-US" sz="2000" b="1" dirty="0"/>
              <a:t>  24  And there shall dwell in Judah itself, and in all its cities together, farmers and those going out with flocks. </a:t>
            </a:r>
          </a:p>
          <a:p>
            <a:pPr algn="just"/>
            <a:r>
              <a:rPr lang="en-US" sz="2000" b="1" dirty="0"/>
              <a:t>  25  For I have </a:t>
            </a:r>
            <a:r>
              <a:rPr lang="en-US" sz="2400" b="1" dirty="0"/>
              <a:t>satiated the weary soul</a:t>
            </a:r>
            <a:r>
              <a:rPr lang="en-US" sz="2000" b="1" dirty="0"/>
              <a:t>, and I have </a:t>
            </a:r>
            <a:r>
              <a:rPr lang="en-US" sz="2400" b="1" dirty="0"/>
              <a:t>replenished every sorrowful soul</a:t>
            </a:r>
            <a:r>
              <a:rPr lang="en-US" sz="2000" b="1" dirty="0"/>
              <a:t>." </a:t>
            </a:r>
          </a:p>
        </p:txBody>
      </p:sp>
    </p:spTree>
    <p:extLst>
      <p:ext uri="{BB962C8B-B14F-4D97-AF65-F5344CB8AC3E}">
        <p14:creationId xmlns:p14="http://schemas.microsoft.com/office/powerpoint/2010/main" val="961500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6226</Words>
  <Application>Microsoft Office PowerPoint</Application>
  <PresentationFormat>Widescreen</PresentationFormat>
  <Paragraphs>338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Dan</cp:lastModifiedBy>
  <cp:revision>95</cp:revision>
  <cp:lastPrinted>2019-12-31T20:40:30Z</cp:lastPrinted>
  <dcterms:created xsi:type="dcterms:W3CDTF">2019-11-18T15:17:46Z</dcterms:created>
  <dcterms:modified xsi:type="dcterms:W3CDTF">2019-12-31T23:17:20Z</dcterms:modified>
</cp:coreProperties>
</file>