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2" r:id="rId17"/>
    <p:sldId id="275" r:id="rId18"/>
    <p:sldId id="291" r:id="rId19"/>
    <p:sldId id="277" r:id="rId20"/>
    <p:sldId id="281" r:id="rId21"/>
    <p:sldId id="282" r:id="rId22"/>
    <p:sldId id="283" r:id="rId23"/>
    <p:sldId id="284" r:id="rId24"/>
    <p:sldId id="285" r:id="rId25"/>
    <p:sldId id="286" r:id="rId26"/>
    <p:sldId id="288" r:id="rId27"/>
    <p:sldId id="287" r:id="rId28"/>
    <p:sldId id="289" r:id="rId29"/>
    <p:sldId id="292" r:id="rId30"/>
    <p:sldId id="293"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114" y="480"/>
      </p:cViewPr>
      <p:guideLst/>
    </p:cSldViewPr>
  </p:slideViewPr>
  <p:notesTextViewPr>
    <p:cViewPr>
      <p:scale>
        <a:sx n="1" d="1"/>
        <a:sy n="1" d="1"/>
      </p:scale>
      <p:origin x="0" y="0"/>
    </p:cViewPr>
  </p:notesTextViewPr>
  <p:sorterViewPr>
    <p:cViewPr varScale="1">
      <p:scale>
        <a:sx n="100" d="100"/>
        <a:sy n="100" d="100"/>
      </p:scale>
      <p:origin x="0" y="-4776"/>
    </p:cViewPr>
  </p:sorterViewPr>
  <p:notesViewPr>
    <p:cSldViewPr snapToGrid="0">
      <p:cViewPr varScale="1">
        <p:scale>
          <a:sx n="84" d="100"/>
          <a:sy n="84"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1802D8-2633-4ED1-A4E0-8C8DF73C5B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5C0893-84B3-4003-A790-E30F16136C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B18B8B-5403-40C9-ACE7-8EA5DE92154B}" type="datetimeFigureOut">
              <a:rPr lang="en-US" smtClean="0"/>
              <a:t>4/15/2020</a:t>
            </a:fld>
            <a:endParaRPr lang="en-US"/>
          </a:p>
        </p:txBody>
      </p:sp>
      <p:sp>
        <p:nvSpPr>
          <p:cNvPr id="4" name="Footer Placeholder 3">
            <a:extLst>
              <a:ext uri="{FF2B5EF4-FFF2-40B4-BE49-F238E27FC236}">
                <a16:creationId xmlns:a16="http://schemas.microsoft.com/office/drawing/2014/main" id="{A4905829-01A4-4740-940F-133EE058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AF1900-E66D-4731-B63D-535FB9E964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46672B-D3B0-4FD2-BED8-026AB970930E}" type="slidenum">
              <a:rPr lang="en-US" smtClean="0"/>
              <a:t>‹#›</a:t>
            </a:fld>
            <a:endParaRPr lang="en-US"/>
          </a:p>
        </p:txBody>
      </p:sp>
    </p:spTree>
    <p:extLst>
      <p:ext uri="{BB962C8B-B14F-4D97-AF65-F5344CB8AC3E}">
        <p14:creationId xmlns:p14="http://schemas.microsoft.com/office/powerpoint/2010/main" val="247648881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AB0B-B83B-40E1-8C94-898FC609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C6A9-5897-4819-B04E-A0D71C905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26DEC3-CB82-49FE-B6A2-0D7C3DF2263D}"/>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5" name="Footer Placeholder 4">
            <a:extLst>
              <a:ext uri="{FF2B5EF4-FFF2-40B4-BE49-F238E27FC236}">
                <a16:creationId xmlns:a16="http://schemas.microsoft.com/office/drawing/2014/main" id="{C84E4E7E-E2C4-47D1-8BA3-8958BAE89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38DC5-7445-42F2-B30F-78F3CA84667B}"/>
              </a:ext>
            </a:extLst>
          </p:cNvPr>
          <p:cNvSpPr>
            <a:spLocks noGrp="1"/>
          </p:cNvSpPr>
          <p:nvPr>
            <p:ph type="sldNum" sz="quarter" idx="12"/>
          </p:nvPr>
        </p:nvSpPr>
        <p:spPr/>
        <p:txBody>
          <a:bodyPr/>
          <a:lstStyle/>
          <a:p>
            <a:fld id="{49F3FFCF-2D23-4E9F-99E1-656FB0BC2C7E}" type="slidenum">
              <a:rPr lang="en-US" smtClean="0"/>
              <a:t>‹#›</a:t>
            </a:fld>
            <a:endParaRPr lang="en-US"/>
          </a:p>
        </p:txBody>
      </p:sp>
      <p:pic>
        <p:nvPicPr>
          <p:cNvPr id="8" name="Picture 7" descr="A picture containing food&#10;&#10;Description automatically generated">
            <a:extLst>
              <a:ext uri="{FF2B5EF4-FFF2-40B4-BE49-F238E27FC236}">
                <a16:creationId xmlns:a16="http://schemas.microsoft.com/office/drawing/2014/main" id="{72626B96-B10B-41A9-95CC-5B95C5F16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877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6DC2-8D4B-4E38-B717-36DD87254C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D4CA08-25BE-4F3D-ACA1-4BDAED0B0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E2483-421D-4CAD-A0E1-71667E9489DE}"/>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5" name="Footer Placeholder 4">
            <a:extLst>
              <a:ext uri="{FF2B5EF4-FFF2-40B4-BE49-F238E27FC236}">
                <a16:creationId xmlns:a16="http://schemas.microsoft.com/office/drawing/2014/main" id="{6DDB36C1-A521-4F78-AB41-C7FEF1902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BE9FC-5DB6-4CE9-B4D0-5FCF7B923AD8}"/>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2366245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DFDB-6A7D-46BB-86DD-09DD822F2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40C554-D3B9-459B-9C14-0B70B9F06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5F5991-9349-4298-8F7C-FD4DA7E7A1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AF342-560D-4B62-A5D2-E45B434979E3}"/>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6" name="Footer Placeholder 5">
            <a:extLst>
              <a:ext uri="{FF2B5EF4-FFF2-40B4-BE49-F238E27FC236}">
                <a16:creationId xmlns:a16="http://schemas.microsoft.com/office/drawing/2014/main" id="{DAB45AB8-F34C-4536-BDAB-14614168C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655D2-6728-44F0-9004-319E05A23FA3}"/>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96395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D8BB-FECF-45B0-9411-AC80DB1DA7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4226CD-ACF9-4814-9F61-6A2ED1539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7D3FF-C290-4985-89B3-91FCB922C0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0DF905-FC81-459B-A1D3-76D0467CFC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FDB34-1D11-409F-8860-004D358AD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F6A976-C209-4E7E-AB17-33C6EBA6AF69}"/>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8" name="Footer Placeholder 7">
            <a:extLst>
              <a:ext uri="{FF2B5EF4-FFF2-40B4-BE49-F238E27FC236}">
                <a16:creationId xmlns:a16="http://schemas.microsoft.com/office/drawing/2014/main" id="{726A8CA8-F7B1-4B1F-94C0-E23F99480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3A640C-DF33-41B5-876D-B70BD6834577}"/>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59631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AE12-D66E-48A9-8EA2-5652F825BC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CFDA50-6DBB-40E7-AFAF-70694BA64DE4}"/>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4" name="Footer Placeholder 3">
            <a:extLst>
              <a:ext uri="{FF2B5EF4-FFF2-40B4-BE49-F238E27FC236}">
                <a16:creationId xmlns:a16="http://schemas.microsoft.com/office/drawing/2014/main" id="{657D42DE-0C01-48AA-AF7E-B08DA3EC2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9B7702-C111-40D5-8DDD-8EC69E406136}"/>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113598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4EE047-2DC2-4847-82B5-CE882010EE7E}"/>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3" name="Footer Placeholder 2">
            <a:extLst>
              <a:ext uri="{FF2B5EF4-FFF2-40B4-BE49-F238E27FC236}">
                <a16:creationId xmlns:a16="http://schemas.microsoft.com/office/drawing/2014/main" id="{9583EF65-A3E9-4227-B422-538CDA9CC7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DD6C72-CD02-4283-89EF-3223D0C6D645}"/>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4242951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4868-A850-458D-BAA1-3E46FF01C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3138A2-29B4-417C-9FF7-92AA9945B4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DF4CF6-8633-4E45-B6FB-0312F31C4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87E55-D23A-499E-AE5C-1C0D73774685}"/>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6" name="Footer Placeholder 5">
            <a:extLst>
              <a:ext uri="{FF2B5EF4-FFF2-40B4-BE49-F238E27FC236}">
                <a16:creationId xmlns:a16="http://schemas.microsoft.com/office/drawing/2014/main" id="{23FD65EC-9497-4AAA-B040-D3D547E40A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BDBE8-7A85-456A-9EB4-006616546C26}"/>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15728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C5E9-0ACF-4C7F-AB6D-23A41080C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3D013-ED4B-40B4-A60C-4D8F5B9C1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11A8B6-F970-404C-B4E3-41A9488B7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704AF-0782-4EAB-AE1D-54097E1AC1C6}"/>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6" name="Footer Placeholder 5">
            <a:extLst>
              <a:ext uri="{FF2B5EF4-FFF2-40B4-BE49-F238E27FC236}">
                <a16:creationId xmlns:a16="http://schemas.microsoft.com/office/drawing/2014/main" id="{AD7A41C4-42CE-48D7-AD3C-6D127F229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994F2-64BE-4555-BC8D-B1477809C79D}"/>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3173211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38E2-135B-4572-88B1-FAB6E79F36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8959D-E901-4263-8A65-3DC5FCA92F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2B722-8D2F-412C-8D20-0C4FD79A7B38}"/>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5" name="Footer Placeholder 4">
            <a:extLst>
              <a:ext uri="{FF2B5EF4-FFF2-40B4-BE49-F238E27FC236}">
                <a16:creationId xmlns:a16="http://schemas.microsoft.com/office/drawing/2014/main" id="{F2CAFE0C-74CE-43B1-8C2B-7FEB37488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BE585-E01A-46D0-B155-03FC2A31B034}"/>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1686198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CE329-767D-4ED5-A1E3-D7D858042A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F9AA8-7EFE-42A8-9003-C3FE879CA1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5798D-7983-4573-85E3-9B6D8D509A43}"/>
              </a:ext>
            </a:extLst>
          </p:cNvPr>
          <p:cNvSpPr>
            <a:spLocks noGrp="1"/>
          </p:cNvSpPr>
          <p:nvPr>
            <p:ph type="dt" sz="half" idx="10"/>
          </p:nvPr>
        </p:nvSpPr>
        <p:spPr/>
        <p:txBody>
          <a:bodyPr/>
          <a:lstStyle/>
          <a:p>
            <a:fld id="{5CF88DF4-2E0C-4FB4-9DD7-0F1099D73218}" type="datetimeFigureOut">
              <a:rPr lang="en-US" smtClean="0"/>
              <a:t>4/15/2020</a:t>
            </a:fld>
            <a:endParaRPr lang="en-US"/>
          </a:p>
        </p:txBody>
      </p:sp>
      <p:sp>
        <p:nvSpPr>
          <p:cNvPr id="5" name="Footer Placeholder 4">
            <a:extLst>
              <a:ext uri="{FF2B5EF4-FFF2-40B4-BE49-F238E27FC236}">
                <a16:creationId xmlns:a16="http://schemas.microsoft.com/office/drawing/2014/main" id="{B118E4C7-C2ED-49E4-8CF0-F63190BF5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277B7-4B50-4852-BF85-395B7ABE5215}"/>
              </a:ext>
            </a:extLst>
          </p:cNvPr>
          <p:cNvSpPr>
            <a:spLocks noGrp="1"/>
          </p:cNvSpPr>
          <p:nvPr>
            <p:ph type="sldNum" sz="quarter" idx="12"/>
          </p:nvPr>
        </p:nvSpPr>
        <p:spPr/>
        <p:txBody>
          <a:bodyPr/>
          <a:lstStyle/>
          <a:p>
            <a:fld id="{49F3FFCF-2D23-4E9F-99E1-656FB0BC2C7E}" type="slidenum">
              <a:rPr lang="en-US" smtClean="0"/>
              <a:t>‹#›</a:t>
            </a:fld>
            <a:endParaRPr lang="en-US"/>
          </a:p>
        </p:txBody>
      </p:sp>
    </p:spTree>
    <p:extLst>
      <p:ext uri="{BB962C8B-B14F-4D97-AF65-F5344CB8AC3E}">
        <p14:creationId xmlns:p14="http://schemas.microsoft.com/office/powerpoint/2010/main" val="164587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close up of text on a white surface&#10;&#10;Description automatically generated">
            <a:extLst>
              <a:ext uri="{FF2B5EF4-FFF2-40B4-BE49-F238E27FC236}">
                <a16:creationId xmlns:a16="http://schemas.microsoft.com/office/drawing/2014/main" id="{3769F9D5-1062-4333-8536-0D84A6E94B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143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close up of some water&#10;&#10;Description automatically generated">
            <a:extLst>
              <a:ext uri="{FF2B5EF4-FFF2-40B4-BE49-F238E27FC236}">
                <a16:creationId xmlns:a16="http://schemas.microsoft.com/office/drawing/2014/main" id="{76B21A02-5EF1-44F2-8E46-E8848F8860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420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55630AD2-DEBF-436D-A9AC-53FB0BF1C4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34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close up of a water way&#10;&#10;Description automatically generated">
            <a:extLst>
              <a:ext uri="{FF2B5EF4-FFF2-40B4-BE49-F238E27FC236}">
                <a16:creationId xmlns:a16="http://schemas.microsoft.com/office/drawing/2014/main" id="{5FDF3A40-4FE5-4D61-BF71-19160BB61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8889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A close up of a water way&#10;&#10;Description automatically generated">
            <a:extLst>
              <a:ext uri="{FF2B5EF4-FFF2-40B4-BE49-F238E27FC236}">
                <a16:creationId xmlns:a16="http://schemas.microsoft.com/office/drawing/2014/main" id="{5A94EA87-D5FD-419D-AD50-74AD45C2C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985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close up of some water&#10;&#10;Description automatically generated">
            <a:extLst>
              <a:ext uri="{FF2B5EF4-FFF2-40B4-BE49-F238E27FC236}">
                <a16:creationId xmlns:a16="http://schemas.microsoft.com/office/drawing/2014/main" id="{0BBECEC6-8CBE-485C-87DB-597932182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886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descr="Water next to the ocean&#10;&#10;Description automatically generated">
            <a:extLst>
              <a:ext uri="{FF2B5EF4-FFF2-40B4-BE49-F238E27FC236}">
                <a16:creationId xmlns:a16="http://schemas.microsoft.com/office/drawing/2014/main" id="{DCED0603-14F7-4F13-9539-20DB53C2A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523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A picture containing water, surfing&#10;&#10;Description automatically generated">
            <a:extLst>
              <a:ext uri="{FF2B5EF4-FFF2-40B4-BE49-F238E27FC236}">
                <a16:creationId xmlns:a16="http://schemas.microsoft.com/office/drawing/2014/main" id="{ABECFA29-DC97-4C63-9EE1-0313D0E1C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6786373-0E8A-41FE-83B4-D897F980C200}"/>
              </a:ext>
            </a:extLst>
          </p:cNvPr>
          <p:cNvSpPr>
            <a:spLocks noGrp="1"/>
          </p:cNvSpPr>
          <p:nvPr>
            <p:ph idx="1"/>
          </p:nvPr>
        </p:nvSpPr>
        <p:spPr>
          <a:xfrm>
            <a:off x="235974" y="1748712"/>
            <a:ext cx="11796504" cy="5109287"/>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3802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99CA4-5592-4699-A3A9-0650C1D9B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C73F19-3B25-4E17-BBBB-1A3F0A09C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6E4C0-1618-4E93-ABA1-6793ADCA4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88DF4-2E0C-4FB4-9DD7-0F1099D73218}" type="datetimeFigureOut">
              <a:rPr lang="en-US" smtClean="0"/>
              <a:t>4/15/2020</a:t>
            </a:fld>
            <a:endParaRPr lang="en-US"/>
          </a:p>
        </p:txBody>
      </p:sp>
      <p:sp>
        <p:nvSpPr>
          <p:cNvPr id="5" name="Footer Placeholder 4">
            <a:extLst>
              <a:ext uri="{FF2B5EF4-FFF2-40B4-BE49-F238E27FC236}">
                <a16:creationId xmlns:a16="http://schemas.microsoft.com/office/drawing/2014/main" id="{8E1C96D6-5DBE-42E3-B0E6-AF04A5C5B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7B89DF-95C7-4B34-A05A-81719CB02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3FFCF-2D23-4E9F-99E1-656FB0BC2C7E}" type="slidenum">
              <a:rPr lang="en-US" smtClean="0"/>
              <a:t>‹#›</a:t>
            </a:fld>
            <a:endParaRPr lang="en-US"/>
          </a:p>
        </p:txBody>
      </p:sp>
    </p:spTree>
    <p:extLst>
      <p:ext uri="{BB962C8B-B14F-4D97-AF65-F5344CB8AC3E}">
        <p14:creationId xmlns:p14="http://schemas.microsoft.com/office/powerpoint/2010/main" val="274417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6DD2-3F06-49D1-B276-6183D03082C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AE78708-CAD5-4211-8C95-6FC39B4CA734}"/>
              </a:ext>
            </a:extLst>
          </p:cNvPr>
          <p:cNvSpPr>
            <a:spLocks noGrp="1"/>
          </p:cNvSpPr>
          <p:nvPr>
            <p:ph type="subTitle" idx="1"/>
          </p:nvPr>
        </p:nvSpPr>
        <p:spPr/>
        <p:txBody>
          <a:bodyPr/>
          <a:lstStyle/>
          <a:p>
            <a:endParaRPr lang="en-US"/>
          </a:p>
        </p:txBody>
      </p:sp>
      <p:pic>
        <p:nvPicPr>
          <p:cNvPr id="5" name="Picture 4" descr="A picture containing food&#10;&#10;Description automatically generated">
            <a:extLst>
              <a:ext uri="{FF2B5EF4-FFF2-40B4-BE49-F238E27FC236}">
                <a16:creationId xmlns:a16="http://schemas.microsoft.com/office/drawing/2014/main" id="{1030E597-1B81-476A-AA6A-F1FC4288E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563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iraffe&#10;&#10;Description automatically generated">
            <a:extLst>
              <a:ext uri="{FF2B5EF4-FFF2-40B4-BE49-F238E27FC236}">
                <a16:creationId xmlns:a16="http://schemas.microsoft.com/office/drawing/2014/main" id="{814B0664-3E96-4365-B028-93F9659DD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6763" cy="6858000"/>
          </a:xfrm>
          <a:prstGeom prst="rect">
            <a:avLst/>
          </a:prstGeom>
        </p:spPr>
      </p:pic>
    </p:spTree>
    <p:extLst>
      <p:ext uri="{BB962C8B-B14F-4D97-AF65-F5344CB8AC3E}">
        <p14:creationId xmlns:p14="http://schemas.microsoft.com/office/powerpoint/2010/main" val="155162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CDC56A85-F54D-4533-9168-DDF3CA2D3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62317"/>
          </a:xfrm>
          <a:prstGeom prst="rect">
            <a:avLst/>
          </a:prstGeom>
        </p:spPr>
      </p:pic>
    </p:spTree>
    <p:extLst>
      <p:ext uri="{BB962C8B-B14F-4D97-AF65-F5344CB8AC3E}">
        <p14:creationId xmlns:p14="http://schemas.microsoft.com/office/powerpoint/2010/main" val="375168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195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33460F-AF71-407E-ADDB-18E271ED53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8970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448D49-01E1-497A-B9DE-101B9AAB719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640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FFDBA6-AA45-47E4-933B-7700D422F8D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2105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01F86D-834D-45D4-8A4B-1BADF960AE4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6130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E8C994-EA09-433B-BF5F-149ED7EF8ED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72835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5D6DC1-066C-4AF1-8237-6591FA9688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2349629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C27B8-E543-40B5-9959-09E89EA035FA}"/>
              </a:ext>
            </a:extLst>
          </p:cNvPr>
          <p:cNvSpPr>
            <a:spLocks noGrp="1"/>
          </p:cNvSpPr>
          <p:nvPr>
            <p:ph idx="1"/>
          </p:nvPr>
        </p:nvSpPr>
        <p:spPr/>
        <p:txBody>
          <a:bodyPr>
            <a:normAutofit/>
          </a:bodyPr>
          <a:lstStyle/>
          <a:p>
            <a:r>
              <a:rPr lang="en-US" sz="3200" dirty="0"/>
              <a:t>The “Law of Cause and Effect” </a:t>
            </a:r>
          </a:p>
          <a:p>
            <a:pPr lvl="1"/>
            <a:r>
              <a:rPr lang="en-US" sz="3200" dirty="0"/>
              <a:t>“Every material effect must have an adequate cause that existed before the effect”</a:t>
            </a:r>
          </a:p>
          <a:p>
            <a:pPr marL="344488" lvl="1" indent="0">
              <a:buNone/>
            </a:pPr>
            <a:endParaRPr lang="en-US" sz="3200" dirty="0"/>
          </a:p>
        </p:txBody>
      </p:sp>
      <p:pic>
        <p:nvPicPr>
          <p:cNvPr id="1026" name="Picture 2" descr="Related image">
            <a:extLst>
              <a:ext uri="{FF2B5EF4-FFF2-40B4-BE49-F238E27FC236}">
                <a16:creationId xmlns:a16="http://schemas.microsoft.com/office/drawing/2014/main" id="{30CFB825-9214-4C56-BBB7-E1686C998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857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1C8B612-7736-4886-9E14-321DE2655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96000" y="761995"/>
            <a:ext cx="6858002" cy="5334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6759E6-15A6-46C3-9737-CD73FE02F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7"/>
            <a:ext cx="12821476"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806C83B-4676-420E-96E8-D5DCAECBE3D4}"/>
              </a:ext>
            </a:extLst>
          </p:cNvPr>
          <p:cNvSpPr txBox="1">
            <a:spLocks/>
          </p:cNvSpPr>
          <p:nvPr/>
        </p:nvSpPr>
        <p:spPr>
          <a:xfrm>
            <a:off x="388374" y="1901112"/>
            <a:ext cx="11796504" cy="5109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effectLst>
                  <a:outerShdw blurRad="50800" dist="50800" dir="2700000" algn="ctr" rotWithShape="0">
                    <a:schemeClr val="tx1"/>
                  </a:outerShdw>
                </a:effectLst>
                <a:latin typeface="+mn-lt"/>
                <a:ea typeface="+mn-ea"/>
                <a:cs typeface="+mn-cs"/>
              </a:defRPr>
            </a:lvl1pPr>
            <a:lvl2pPr marL="573088" indent="-228600" algn="l" defTabSz="914400" rtl="0" eaLnBrk="1" latinLnBrk="0" hangingPunct="1">
              <a:lnSpc>
                <a:spcPct val="90000"/>
              </a:lnSpc>
              <a:spcBef>
                <a:spcPts val="500"/>
              </a:spcBef>
              <a:buFont typeface="Calibri" panose="020F0502020204030204" pitchFamily="34" charset="0"/>
              <a:buChar char="−"/>
              <a:defRPr sz="2400" b="1" kern="1200">
                <a:solidFill>
                  <a:schemeClr val="bg1"/>
                </a:solidFill>
                <a:effectLst>
                  <a:outerShdw blurRad="50800" dist="50800" dir="2700000" algn="ctr" rotWithShape="0">
                    <a:schemeClr val="tx1"/>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effectLst>
                  <a:outerShdw blurRad="50800" dist="50800" dir="2700000" algn="ctr" rotWithShape="0">
                    <a:schemeClr val="tx1"/>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effectLst>
                  <a:outerShdw blurRad="50800" dist="50800" dir="2700000" algn="ctr" rotWithShape="0">
                    <a:schemeClr val="tx1"/>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effectLst>
                  <a:outerShdw blurRad="50800" dist="50800" dir="2700000" algn="ctr" rotWithShape="0">
                    <a:schemeClr val="tx1"/>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The “Law of Cause and Effect” </a:t>
            </a:r>
          </a:p>
          <a:p>
            <a:pPr lvl="1"/>
            <a:r>
              <a:rPr lang="en-US" sz="3200" dirty="0"/>
              <a:t>“Every material effect must have an adequate cause that existed before the effect”</a:t>
            </a:r>
          </a:p>
        </p:txBody>
      </p:sp>
    </p:spTree>
    <p:extLst>
      <p:ext uri="{BB962C8B-B14F-4D97-AF65-F5344CB8AC3E}">
        <p14:creationId xmlns:p14="http://schemas.microsoft.com/office/powerpoint/2010/main" val="2942884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ramp, man, waterfall&#10;&#10;Description automatically generated">
            <a:extLst>
              <a:ext uri="{FF2B5EF4-FFF2-40B4-BE49-F238E27FC236}">
                <a16:creationId xmlns:a16="http://schemas.microsoft.com/office/drawing/2014/main" id="{2B1D2768-3244-413D-B152-7D20E30EE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77509"/>
          </a:xfrm>
          <a:prstGeom prst="rect">
            <a:avLst/>
          </a:prstGeom>
        </p:spPr>
      </p:pic>
    </p:spTree>
    <p:extLst>
      <p:ext uri="{BB962C8B-B14F-4D97-AF65-F5344CB8AC3E}">
        <p14:creationId xmlns:p14="http://schemas.microsoft.com/office/powerpoint/2010/main" val="236273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C27B8-E543-40B5-9959-09E89EA035FA}"/>
              </a:ext>
            </a:extLst>
          </p:cNvPr>
          <p:cNvSpPr>
            <a:spLocks noGrp="1"/>
          </p:cNvSpPr>
          <p:nvPr>
            <p:ph idx="1"/>
          </p:nvPr>
        </p:nvSpPr>
        <p:spPr/>
        <p:txBody>
          <a:bodyPr>
            <a:normAutofit/>
          </a:bodyPr>
          <a:lstStyle/>
          <a:p>
            <a:r>
              <a:rPr lang="en-US" sz="3200" dirty="0"/>
              <a:t>The “Law of Cause and Effect” </a:t>
            </a:r>
          </a:p>
          <a:p>
            <a:pPr lvl="1"/>
            <a:r>
              <a:rPr lang="en-US" sz="3200" dirty="0"/>
              <a:t>“Every material effect must have an adequate cause that existed before the effect”</a:t>
            </a:r>
          </a:p>
          <a:p>
            <a:pPr marL="344488" lvl="1" indent="0">
              <a:buNone/>
            </a:pPr>
            <a:endParaRPr lang="en-US" sz="3200" dirty="0"/>
          </a:p>
          <a:p>
            <a:r>
              <a:rPr lang="en-US" sz="3200" dirty="0"/>
              <a:t>The “Law of Rationality” </a:t>
            </a:r>
          </a:p>
          <a:p>
            <a:pPr lvl="1"/>
            <a:r>
              <a:rPr lang="en-US" sz="3200" dirty="0"/>
              <a:t>“One must only draw and accept conclusions that are warranted by clear evidence”</a:t>
            </a:r>
          </a:p>
          <a:p>
            <a:pPr lvl="1"/>
            <a:r>
              <a:rPr lang="en-US" sz="3200" dirty="0"/>
              <a:t>If there is design, that demands the conclusion there is a designer</a:t>
            </a:r>
          </a:p>
        </p:txBody>
      </p:sp>
    </p:spTree>
    <p:extLst>
      <p:ext uri="{BB962C8B-B14F-4D97-AF65-F5344CB8AC3E}">
        <p14:creationId xmlns:p14="http://schemas.microsoft.com/office/powerpoint/2010/main" val="2674990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F2FD30-021E-46D2-A654-16A938E6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0"/>
            <a:ext cx="10283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15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56F32CD3-618F-4E19-AB94-52131E41F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8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Related image">
            <a:extLst>
              <a:ext uri="{FF2B5EF4-FFF2-40B4-BE49-F238E27FC236}">
                <a16:creationId xmlns:a16="http://schemas.microsoft.com/office/drawing/2014/main" id="{E9B8EACA-6B84-48F3-B26F-43DB735B8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4351"/>
            <a:ext cx="9925050" cy="685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8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C94C84C-5B05-4F9E-B0D7-3493DF928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52" name="Picture 8">
            <a:extLst>
              <a:ext uri="{FF2B5EF4-FFF2-40B4-BE49-F238E27FC236}">
                <a16:creationId xmlns:a16="http://schemas.microsoft.com/office/drawing/2014/main" id="{9537B8B4-40FA-48D6-81F0-98B24EF89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07"/>
          <a:stretch/>
        </p:blipFill>
        <p:spPr bwMode="auto">
          <a:xfrm>
            <a:off x="0" y="-1"/>
            <a:ext cx="12192000" cy="687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6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8C0AE68-E32D-4A1F-8F1D-D217BA7CC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7"/>
            <a:ext cx="12821476"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8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dark, black&#10;&#10;Description automatically generated">
            <a:extLst>
              <a:ext uri="{FF2B5EF4-FFF2-40B4-BE49-F238E27FC236}">
                <a16:creationId xmlns:a16="http://schemas.microsoft.com/office/drawing/2014/main" id="{A3C31F55-372E-4C0A-89A9-99EC72A65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0116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FECAA3AA-5B99-4F2D-BD7B-7235A3C75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8" r="2708"/>
          <a:stretch/>
        </p:blipFill>
        <p:spPr bwMode="auto">
          <a:xfrm>
            <a:off x="-88900" y="0"/>
            <a:ext cx="12973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211063-96B3-4C3D-8D2E-55B3CBCED609}"/>
              </a:ext>
            </a:extLst>
          </p:cNvPr>
          <p:cNvPicPr>
            <a:picLocks noChangeAspect="1"/>
          </p:cNvPicPr>
          <p:nvPr/>
        </p:nvPicPr>
        <p:blipFill rotWithShape="1">
          <a:blip r:embed="rId3"/>
          <a:srcRect t="37419" b="13224"/>
          <a:stretch/>
        </p:blipFill>
        <p:spPr>
          <a:xfrm>
            <a:off x="20809" y="2768601"/>
            <a:ext cx="12150381" cy="2590800"/>
          </a:xfrm>
          <a:prstGeom prst="rect">
            <a:avLst/>
          </a:prstGeom>
        </p:spPr>
      </p:pic>
    </p:spTree>
    <p:extLst>
      <p:ext uri="{BB962C8B-B14F-4D97-AF65-F5344CB8AC3E}">
        <p14:creationId xmlns:p14="http://schemas.microsoft.com/office/powerpoint/2010/main" val="329241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Artificial stomach">
            <a:extLst>
              <a:ext uri="{FF2B5EF4-FFF2-40B4-BE49-F238E27FC236}">
                <a16:creationId xmlns:a16="http://schemas.microsoft.com/office/drawing/2014/main" id="{97806809-E14A-44FD-92A5-574877D69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363" y="0"/>
            <a:ext cx="5544767" cy="6828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062042-6F4B-4E99-9C14-3D9656CCDD4B}"/>
              </a:ext>
            </a:extLst>
          </p:cNvPr>
          <p:cNvSpPr txBox="1"/>
          <p:nvPr/>
        </p:nvSpPr>
        <p:spPr>
          <a:xfrm>
            <a:off x="0" y="79131"/>
            <a:ext cx="6719299" cy="6719788"/>
          </a:xfrm>
          <a:prstGeom prst="rect">
            <a:avLst/>
          </a:prstGeom>
          <a:noFill/>
        </p:spPr>
        <p:txBody>
          <a:bodyPr wrap="square" rtlCol="0">
            <a:spAutoFit/>
          </a:bodyPr>
          <a:lstStyle/>
          <a:p>
            <a:pPr algn="ctr">
              <a:spcAft>
                <a:spcPts val="800"/>
              </a:spcAft>
            </a:pPr>
            <a:r>
              <a:rPr lang="en-US" sz="2400" b="1" u="sng" dirty="0">
                <a:solidFill>
                  <a:schemeClr val="bg1"/>
                </a:solidFill>
              </a:rPr>
              <a:t>“The World’s First Artificial Stomach” (2006)</a:t>
            </a:r>
          </a:p>
          <a:p>
            <a:pPr marL="342900" indent="-342900">
              <a:buFont typeface="Arial" panose="020B0604020202020204" pitchFamily="34" charset="0"/>
              <a:buChar char="•"/>
            </a:pPr>
            <a:r>
              <a:rPr lang="en-US" sz="2000" b="1" dirty="0">
                <a:solidFill>
                  <a:schemeClr val="bg1"/>
                </a:solidFill>
              </a:rPr>
              <a:t>Built by British scientists at the Institute of Food Research </a:t>
            </a:r>
          </a:p>
          <a:p>
            <a:pPr marL="342900" indent="-342900">
              <a:buFont typeface="Arial" panose="020B0604020202020204" pitchFamily="34" charset="0"/>
              <a:buChar char="•"/>
            </a:pPr>
            <a:r>
              <a:rPr lang="en-US" sz="2000" b="1" dirty="0">
                <a:solidFill>
                  <a:schemeClr val="bg1"/>
                </a:solidFill>
              </a:rPr>
              <a:t>Dr. Martin Wickham was the “chief designer” </a:t>
            </a:r>
          </a:p>
          <a:p>
            <a:pPr marL="342900" indent="-342900">
              <a:buFont typeface="Arial" panose="020B0604020202020204" pitchFamily="34" charset="0"/>
              <a:buChar char="•"/>
            </a:pPr>
            <a:r>
              <a:rPr lang="en-US" sz="2000" b="1" dirty="0">
                <a:solidFill>
                  <a:schemeClr val="bg1"/>
                </a:solidFill>
              </a:rPr>
              <a:t>Simulates/Mimics human digestion, both the physical and chemical parts, including the stomach contractions that break up food and move it along the alimentary canal</a:t>
            </a:r>
          </a:p>
          <a:p>
            <a:pPr marL="342900" indent="-342900">
              <a:buFont typeface="Arial" panose="020B0604020202020204" pitchFamily="34" charset="0"/>
              <a:buChar char="•"/>
            </a:pPr>
            <a:r>
              <a:rPr lang="en-US" sz="2000" b="1" dirty="0">
                <a:solidFill>
                  <a:schemeClr val="bg1"/>
                </a:solidFill>
              </a:rPr>
              <a:t>Constructed from sophisticated plastics and metals able to withstand the corrosive acids and enzymes found in the human gut</a:t>
            </a:r>
          </a:p>
          <a:p>
            <a:pPr marL="342900" indent="-342900">
              <a:buFont typeface="Arial" panose="020B0604020202020204" pitchFamily="34" charset="0"/>
              <a:buChar char="•"/>
            </a:pPr>
            <a:r>
              <a:rPr lang="en-US" sz="2000" b="1" dirty="0">
                <a:solidFill>
                  <a:schemeClr val="bg1"/>
                </a:solidFill>
              </a:rPr>
              <a:t>Two-part model, slightly larger than a desktop computer</a:t>
            </a:r>
          </a:p>
          <a:p>
            <a:pPr marL="630238" lvl="1" indent="-233363">
              <a:buFont typeface="Calibri" panose="020F0502020204030204" pitchFamily="34" charset="0"/>
              <a:buChar char="−"/>
            </a:pPr>
            <a:r>
              <a:rPr lang="en-US" sz="2000" b="1" dirty="0">
                <a:solidFill>
                  <a:schemeClr val="bg1"/>
                </a:solidFill>
              </a:rPr>
              <a:t>Top: a funnel in which food, stomach acids and </a:t>
            </a:r>
            <a:br>
              <a:rPr lang="en-US" sz="2000" b="1" dirty="0">
                <a:solidFill>
                  <a:schemeClr val="bg1"/>
                </a:solidFill>
              </a:rPr>
            </a:br>
            <a:r>
              <a:rPr lang="en-US" sz="2000" b="1" dirty="0">
                <a:solidFill>
                  <a:schemeClr val="bg1"/>
                </a:solidFill>
              </a:rPr>
              <a:t>digestive enzymes are mixed</a:t>
            </a:r>
          </a:p>
          <a:p>
            <a:pPr marL="630238" lvl="1" indent="-233363">
              <a:buFont typeface="Calibri" panose="020F0502020204030204" pitchFamily="34" charset="0"/>
              <a:buChar char="−"/>
            </a:pPr>
            <a:r>
              <a:rPr lang="en-US" sz="2000" b="1" dirty="0">
                <a:solidFill>
                  <a:schemeClr val="bg1"/>
                </a:solidFill>
              </a:rPr>
              <a:t>Bottom: Once the hydration process is finished, the </a:t>
            </a:r>
            <a:br>
              <a:rPr lang="en-US" sz="2000" b="1" dirty="0">
                <a:solidFill>
                  <a:schemeClr val="bg1"/>
                </a:solidFill>
              </a:rPr>
            </a:br>
            <a:r>
              <a:rPr lang="en-US" sz="2000" b="1" dirty="0">
                <a:solidFill>
                  <a:schemeClr val="bg1"/>
                </a:solidFill>
              </a:rPr>
              <a:t>food gets crunched by a small metal tube that grinds it down before it would be absorbed by the human body</a:t>
            </a:r>
          </a:p>
          <a:p>
            <a:pPr marL="342900" indent="-342900">
              <a:buFont typeface="Arial" panose="020B0604020202020204" pitchFamily="34" charset="0"/>
              <a:buChar char="•"/>
            </a:pPr>
            <a:r>
              <a:rPr lang="en-US" sz="2000" b="1" dirty="0">
                <a:solidFill>
                  <a:schemeClr val="bg1"/>
                </a:solidFill>
              </a:rPr>
              <a:t>Computer software is used to set parameters:  controls </a:t>
            </a:r>
            <a:br>
              <a:rPr lang="en-US" sz="2000" b="1" dirty="0">
                <a:solidFill>
                  <a:schemeClr val="bg1"/>
                </a:solidFill>
              </a:rPr>
            </a:br>
            <a:r>
              <a:rPr lang="en-US" sz="2000" b="1" dirty="0">
                <a:solidFill>
                  <a:schemeClr val="bg1"/>
                </a:solidFill>
              </a:rPr>
              <a:t>how long food remains in a particular part of the stomach, predicts hormone responses at various stages, releases </a:t>
            </a:r>
            <a:br>
              <a:rPr lang="en-US" sz="2000" b="1" dirty="0">
                <a:solidFill>
                  <a:schemeClr val="bg1"/>
                </a:solidFill>
              </a:rPr>
            </a:br>
            <a:r>
              <a:rPr lang="en-US" sz="2000" b="1" dirty="0">
                <a:solidFill>
                  <a:schemeClr val="bg1"/>
                </a:solidFill>
              </a:rPr>
              <a:t>gut secretions, adjusts for an infant or adult gut</a:t>
            </a:r>
          </a:p>
          <a:p>
            <a:pPr marL="342900" indent="-342900">
              <a:buFont typeface="Arial" panose="020B0604020202020204" pitchFamily="34" charset="0"/>
              <a:buChar char="•"/>
            </a:pPr>
            <a:r>
              <a:rPr lang="en-US" sz="2000" b="1" dirty="0">
                <a:solidFill>
                  <a:schemeClr val="bg1"/>
                </a:solidFill>
              </a:rPr>
              <a:t>Has a capacity of half the size of an actual stomach</a:t>
            </a:r>
          </a:p>
          <a:p>
            <a:pPr marL="342900" indent="-342900">
              <a:buFont typeface="Arial" panose="020B0604020202020204" pitchFamily="34" charset="0"/>
              <a:buChar char="•"/>
            </a:pPr>
            <a:r>
              <a:rPr lang="en-US" sz="2000" b="1" dirty="0">
                <a:solidFill>
                  <a:schemeClr val="bg1"/>
                </a:solidFill>
              </a:rPr>
              <a:t>Cost the British government $1,800,000</a:t>
            </a:r>
          </a:p>
        </p:txBody>
      </p:sp>
    </p:spTree>
    <p:extLst>
      <p:ext uri="{BB962C8B-B14F-4D97-AF65-F5344CB8AC3E}">
        <p14:creationId xmlns:p14="http://schemas.microsoft.com/office/powerpoint/2010/main" val="368097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wave&#10;&#10;Description automatically generated">
            <a:extLst>
              <a:ext uri="{FF2B5EF4-FFF2-40B4-BE49-F238E27FC236}">
                <a16:creationId xmlns:a16="http://schemas.microsoft.com/office/drawing/2014/main" id="{AD3F08C0-D747-462A-BC31-6E9FF57A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6605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62042-6F4B-4E99-9C14-3D9656CCDD4B}"/>
              </a:ext>
            </a:extLst>
          </p:cNvPr>
          <p:cNvSpPr txBox="1"/>
          <p:nvPr/>
        </p:nvSpPr>
        <p:spPr>
          <a:xfrm>
            <a:off x="0" y="79131"/>
            <a:ext cx="6720840" cy="6719788"/>
          </a:xfrm>
          <a:prstGeom prst="rect">
            <a:avLst/>
          </a:prstGeom>
          <a:noFill/>
        </p:spPr>
        <p:txBody>
          <a:bodyPr wrap="square" rtlCol="0">
            <a:spAutoFit/>
          </a:bodyPr>
          <a:lstStyle/>
          <a:p>
            <a:pPr algn="ctr">
              <a:spcAft>
                <a:spcPts val="800"/>
              </a:spcAft>
            </a:pPr>
            <a:r>
              <a:rPr lang="en-US" sz="2400" b="1" u="sng" dirty="0">
                <a:solidFill>
                  <a:schemeClr val="bg1"/>
                </a:solidFill>
              </a:rPr>
              <a:t>“The World’s First Artificial Stomach” (2006)</a:t>
            </a:r>
          </a:p>
          <a:p>
            <a:pPr marL="342900" indent="-342900">
              <a:buFont typeface="Arial" panose="020B0604020202020204" pitchFamily="34" charset="0"/>
              <a:buChar char="•"/>
            </a:pPr>
            <a:r>
              <a:rPr lang="en-US" sz="2000" b="1" dirty="0">
                <a:solidFill>
                  <a:schemeClr val="bg1"/>
                </a:solidFill>
              </a:rPr>
              <a:t>The “chief designer,” Dr. Martin Wickham said, “Our knowledge of what actually happens in the gut is still very rudimentary, but we hope that this model can help fill in some of the blanks.”</a:t>
            </a:r>
          </a:p>
          <a:p>
            <a:pPr marL="342900" indent="-342900">
              <a:buFont typeface="Arial" panose="020B0604020202020204" pitchFamily="34" charset="0"/>
              <a:buChar char="•"/>
            </a:pPr>
            <a:r>
              <a:rPr lang="en-US" sz="2000" b="1" dirty="0">
                <a:solidFill>
                  <a:schemeClr val="bg1"/>
                </a:solidFill>
              </a:rPr>
              <a:t>Dr. Stephen Bloom, the head of metabolic medicine at Imperial Collage in London, admitted, “The stomach is an extraordinarily complex organ, so you cannot create a model that will undertake all of these functions.”</a:t>
            </a:r>
          </a:p>
          <a:p>
            <a:pPr marL="342900" indent="-342900">
              <a:buFont typeface="Arial" panose="020B0604020202020204" pitchFamily="34" charset="0"/>
              <a:buChar char="•"/>
            </a:pPr>
            <a:r>
              <a:rPr lang="en-US" sz="2000" b="1" dirty="0">
                <a:solidFill>
                  <a:schemeClr val="bg1"/>
                </a:solidFill>
              </a:rPr>
              <a:t>“One very important point needs to be noted about this artificial stomach: it is complex, expensive, and took hundreds or thousands of hours to design and build. But it still cannot accomplish all the processes of a real human stomach. Yet we are to believe that the human stomach evolved over millions of years by random, chance processes with no intelligent agent responsible for any of its construction.” (Kyle Butt, ApologeticsPress.org)</a:t>
            </a:r>
          </a:p>
          <a:p>
            <a:pPr marL="342900" indent="-342900">
              <a:buFont typeface="Arial" panose="020B0604020202020204" pitchFamily="34" charset="0"/>
              <a:buChar char="•"/>
            </a:pPr>
            <a:r>
              <a:rPr lang="en-US" sz="2000" b="1" dirty="0">
                <a:solidFill>
                  <a:schemeClr val="bg1"/>
                </a:solidFill>
              </a:rPr>
              <a:t>So where did the human stomach originate???</a:t>
            </a:r>
          </a:p>
          <a:p>
            <a:pPr marL="342900" indent="-342900">
              <a:buFont typeface="Arial" panose="020B0604020202020204" pitchFamily="34" charset="0"/>
              <a:buChar char="•"/>
            </a:pPr>
            <a:r>
              <a:rPr lang="en-US" sz="2000" b="1" dirty="0">
                <a:solidFill>
                  <a:schemeClr val="bg1"/>
                </a:solidFill>
              </a:rPr>
              <a:t>The only sensible and rational conclusion is that it, like the artificial stomach, was designed and created by a Creator much wiser and more powerful than any human (Psa. 139)</a:t>
            </a:r>
          </a:p>
        </p:txBody>
      </p:sp>
      <p:pic>
        <p:nvPicPr>
          <p:cNvPr id="2050" name="Picture 2">
            <a:extLst>
              <a:ext uri="{FF2B5EF4-FFF2-40B4-BE49-F238E27FC236}">
                <a16:creationId xmlns:a16="http://schemas.microsoft.com/office/drawing/2014/main" id="{346081BA-C403-4118-AE52-3987C3471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6" r="18666"/>
          <a:stretch/>
        </p:blipFill>
        <p:spPr bwMode="auto">
          <a:xfrm>
            <a:off x="6651636" y="-4461"/>
            <a:ext cx="55447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C27B8-E543-40B5-9959-09E89EA035FA}"/>
              </a:ext>
            </a:extLst>
          </p:cNvPr>
          <p:cNvSpPr>
            <a:spLocks noGrp="1"/>
          </p:cNvSpPr>
          <p:nvPr>
            <p:ph idx="1"/>
          </p:nvPr>
        </p:nvSpPr>
        <p:spPr/>
        <p:txBody>
          <a:bodyPr>
            <a:normAutofit/>
          </a:bodyPr>
          <a:lstStyle/>
          <a:p>
            <a:r>
              <a:rPr lang="en-US" u="sng" dirty="0"/>
              <a:t>Psalm 19:1</a:t>
            </a:r>
            <a:r>
              <a:rPr lang="en-US" dirty="0"/>
              <a:t> – “The heavens are telling of the glory of God; and their expanse is declaring the work of His hands.”</a:t>
            </a:r>
          </a:p>
          <a:p>
            <a:r>
              <a:rPr lang="en-US" u="sng" dirty="0"/>
              <a:t>Hebrews 3:4</a:t>
            </a:r>
            <a:r>
              <a:rPr lang="en-US" dirty="0"/>
              <a:t> – “Every house is built by someone, but He who built all things is God.”</a:t>
            </a:r>
          </a:p>
          <a:p>
            <a:r>
              <a:rPr lang="en-US" u="sng" dirty="0"/>
              <a:t>Romans 1:20</a:t>
            </a:r>
            <a:r>
              <a:rPr lang="en-US" dirty="0"/>
              <a:t> – “For since the creation of the world His invisible attributes are clearly seen, being understood by the things that are made, even His eternal power and Godhead, so that they are without excuse.”</a:t>
            </a:r>
          </a:p>
          <a:p>
            <a:r>
              <a:rPr lang="en-US" u="sng" dirty="0"/>
              <a:t>Psalm 8</a:t>
            </a:r>
            <a:r>
              <a:rPr lang="en-US" dirty="0"/>
              <a:t> – “O Lord, our Lord, How excellent is Your name in all the earth!”</a:t>
            </a:r>
          </a:p>
          <a:p>
            <a:r>
              <a:rPr lang="en-US" u="sng" dirty="0"/>
              <a:t>Isaiah 6:3</a:t>
            </a:r>
            <a:r>
              <a:rPr lang="en-US" dirty="0"/>
              <a:t> – “Holy, holy, holy is the Lord of hosts; The whole earth is full of His glory!”</a:t>
            </a:r>
          </a:p>
        </p:txBody>
      </p:sp>
    </p:spTree>
    <p:extLst>
      <p:ext uri="{BB962C8B-B14F-4D97-AF65-F5344CB8AC3E}">
        <p14:creationId xmlns:p14="http://schemas.microsoft.com/office/powerpoint/2010/main" val="3976111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C27B8-E543-40B5-9959-09E89EA035FA}"/>
              </a:ext>
            </a:extLst>
          </p:cNvPr>
          <p:cNvSpPr>
            <a:spLocks noGrp="1"/>
          </p:cNvSpPr>
          <p:nvPr>
            <p:ph idx="1"/>
          </p:nvPr>
        </p:nvSpPr>
        <p:spPr/>
        <p:txBody>
          <a:bodyPr>
            <a:normAutofit/>
          </a:bodyPr>
          <a:lstStyle/>
          <a:p>
            <a:pPr marL="461963" indent="-461963">
              <a:lnSpc>
                <a:spcPct val="125000"/>
              </a:lnSpc>
            </a:pPr>
            <a:r>
              <a:rPr lang="en-US" sz="4000" dirty="0"/>
              <a:t>Stand in awe of God (Psa. 33:8; 96:4)</a:t>
            </a:r>
          </a:p>
          <a:p>
            <a:pPr marL="461963" indent="-461963">
              <a:lnSpc>
                <a:spcPct val="125000"/>
              </a:lnSpc>
            </a:pPr>
            <a:r>
              <a:rPr lang="en-US" sz="4000" dirty="0"/>
              <a:t>Worship God (Psa. 96:7-9)</a:t>
            </a:r>
          </a:p>
          <a:p>
            <a:pPr marL="461963" indent="-461963">
              <a:lnSpc>
                <a:spcPct val="125000"/>
              </a:lnSpc>
            </a:pPr>
            <a:r>
              <a:rPr lang="en-US" sz="4000" dirty="0"/>
              <a:t>Tell others about God (Psa. </a:t>
            </a:r>
            <a:r>
              <a:rPr lang="en-US" sz="4000"/>
              <a:t>96:2-4)</a:t>
            </a:r>
            <a:endParaRPr lang="en-US" sz="4000" dirty="0"/>
          </a:p>
        </p:txBody>
      </p:sp>
    </p:spTree>
    <p:extLst>
      <p:ext uri="{BB962C8B-B14F-4D97-AF65-F5344CB8AC3E}">
        <p14:creationId xmlns:p14="http://schemas.microsoft.com/office/powerpoint/2010/main" val="168669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 next to the rock&#10;&#10;Description automatically generated">
            <a:extLst>
              <a:ext uri="{FF2B5EF4-FFF2-40B4-BE49-F238E27FC236}">
                <a16:creationId xmlns:a16="http://schemas.microsoft.com/office/drawing/2014/main" id="{F26BD5D8-602C-4C6B-BE80-079479417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907127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growing in a tree&#10;&#10;Description automatically generated">
            <a:extLst>
              <a:ext uri="{FF2B5EF4-FFF2-40B4-BE49-F238E27FC236}">
                <a16:creationId xmlns:a16="http://schemas.microsoft.com/office/drawing/2014/main" id="{203F7255-C40F-40F5-A7DF-F42B71975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5257"/>
          </a:xfrm>
          <a:prstGeom prst="rect">
            <a:avLst/>
          </a:prstGeom>
        </p:spPr>
      </p:pic>
    </p:spTree>
    <p:extLst>
      <p:ext uri="{BB962C8B-B14F-4D97-AF65-F5344CB8AC3E}">
        <p14:creationId xmlns:p14="http://schemas.microsoft.com/office/powerpoint/2010/main" val="2086327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BBE503A8-21F9-4F79-8ACA-A08BC8E9A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40196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dy of water&#10;&#10;Description automatically generated">
            <a:extLst>
              <a:ext uri="{FF2B5EF4-FFF2-40B4-BE49-F238E27FC236}">
                <a16:creationId xmlns:a16="http://schemas.microsoft.com/office/drawing/2014/main" id="{BEDFF751-9ECF-4294-ACD5-D06CC0132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5992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text, book, dog&#10;&#10;Description automatically generated">
            <a:extLst>
              <a:ext uri="{FF2B5EF4-FFF2-40B4-BE49-F238E27FC236}">
                <a16:creationId xmlns:a16="http://schemas.microsoft.com/office/drawing/2014/main" id="{20DD6D65-DD10-493B-B1C2-D4E8472F2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6633"/>
          </a:xfrm>
          <a:prstGeom prst="rect">
            <a:avLst/>
          </a:prstGeom>
        </p:spPr>
      </p:pic>
    </p:spTree>
    <p:extLst>
      <p:ext uri="{BB962C8B-B14F-4D97-AF65-F5344CB8AC3E}">
        <p14:creationId xmlns:p14="http://schemas.microsoft.com/office/powerpoint/2010/main" val="190016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 grass, sitting&#10;&#10;Description automatically generated">
            <a:extLst>
              <a:ext uri="{FF2B5EF4-FFF2-40B4-BE49-F238E27FC236}">
                <a16:creationId xmlns:a16="http://schemas.microsoft.com/office/drawing/2014/main" id="{20F37805-6A1E-40F1-BD1F-44E08020D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0995"/>
          </a:xfrm>
          <a:prstGeom prst="rect">
            <a:avLst/>
          </a:prstGeom>
        </p:spPr>
      </p:pic>
    </p:spTree>
    <p:extLst>
      <p:ext uri="{BB962C8B-B14F-4D97-AF65-F5344CB8AC3E}">
        <p14:creationId xmlns:p14="http://schemas.microsoft.com/office/powerpoint/2010/main" val="1915797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672</Words>
  <Application>Microsoft Office PowerPoint</Application>
  <PresentationFormat>Widescreen</PresentationFormat>
  <Paragraphs>35</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38</cp:revision>
  <dcterms:created xsi:type="dcterms:W3CDTF">2020-03-18T20:25:43Z</dcterms:created>
  <dcterms:modified xsi:type="dcterms:W3CDTF">2020-04-15T19:14:13Z</dcterms:modified>
</cp:coreProperties>
</file>