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60" r:id="rId6"/>
    <p:sldId id="276" r:id="rId7"/>
    <p:sldId id="265" r:id="rId8"/>
    <p:sldId id="277" r:id="rId9"/>
    <p:sldId id="266" r:id="rId10"/>
    <p:sldId id="267" r:id="rId11"/>
    <p:sldId id="268"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8253"/>
    <a:srgbClr val="562E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EFCA9-80BA-4A26-AA81-99C5012DFF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90F91F-6ABA-487F-8740-CF2C0903C1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DC591A-FF85-4BA4-A6E0-174597174AEB}"/>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5" name="Footer Placeholder 4">
            <a:extLst>
              <a:ext uri="{FF2B5EF4-FFF2-40B4-BE49-F238E27FC236}">
                <a16:creationId xmlns:a16="http://schemas.microsoft.com/office/drawing/2014/main" id="{A0D678A1-4CDB-4AF9-9F67-CFF097CFB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94929C-3DE3-4169-8735-D0B7EEB01234}"/>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513932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43711-6B35-404A-A4D3-2409C3FC40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30830C-349F-455C-9A4C-160E2E2FE8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D7B67F-6035-4F5C-A4B7-23DA6DB7D526}"/>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5" name="Footer Placeholder 4">
            <a:extLst>
              <a:ext uri="{FF2B5EF4-FFF2-40B4-BE49-F238E27FC236}">
                <a16:creationId xmlns:a16="http://schemas.microsoft.com/office/drawing/2014/main" id="{BF2500C7-B863-4520-A454-9B55E56AB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7DA16B-E5D7-4473-A259-B0A76793906F}"/>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3699274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30671C-CC9E-40D9-A728-E4E1E4CE6C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BFE8BB-13CA-429D-8E72-F449202DEA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06AC6B-32E6-4EB8-94D3-262B4CF9D983}"/>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5" name="Footer Placeholder 4">
            <a:extLst>
              <a:ext uri="{FF2B5EF4-FFF2-40B4-BE49-F238E27FC236}">
                <a16:creationId xmlns:a16="http://schemas.microsoft.com/office/drawing/2014/main" id="{2F52BFCF-9149-4D80-814C-4138F4F2CF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11F350-6A89-4347-873C-55DFF71C157A}"/>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2116160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65606-FCA7-4F15-9812-8877312110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8FB47A-F03A-42CF-893A-D92206C8F0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F3751F-5582-42E9-8BCE-DC84D500F518}"/>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5" name="Footer Placeholder 4">
            <a:extLst>
              <a:ext uri="{FF2B5EF4-FFF2-40B4-BE49-F238E27FC236}">
                <a16:creationId xmlns:a16="http://schemas.microsoft.com/office/drawing/2014/main" id="{A4F0D45F-0738-4A07-AAFB-10C0C5F4C4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1105A7-99FF-4404-900B-F84CAA9A32FE}"/>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278684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CEC78-C817-410C-A26F-31E56A1EC4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47CD89-A191-4DC4-838B-E2B46ABEC7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0DFB20-5CA9-4C40-AAA8-1E5381988998}"/>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5" name="Footer Placeholder 4">
            <a:extLst>
              <a:ext uri="{FF2B5EF4-FFF2-40B4-BE49-F238E27FC236}">
                <a16:creationId xmlns:a16="http://schemas.microsoft.com/office/drawing/2014/main" id="{5D4BADE0-3B63-48F6-92AC-5C6E47EA64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167F2-A40D-4A14-9AF1-80F3D6E3A6F7}"/>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408898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F7E04-B630-4482-B2DF-7F7317AAAB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4E7423-645F-472A-AA9F-67363AFA09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A8114D-6B83-48C6-A80F-AFBE507E32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38F072-5E38-4D93-B34F-796EA7F3B9F1}"/>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6" name="Footer Placeholder 5">
            <a:extLst>
              <a:ext uri="{FF2B5EF4-FFF2-40B4-BE49-F238E27FC236}">
                <a16:creationId xmlns:a16="http://schemas.microsoft.com/office/drawing/2014/main" id="{4AE0F8EC-4361-49CF-B0CB-B15BBE6062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13A263-A1EE-401C-A0F0-F6CE1A115066}"/>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65522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3EDE8-C285-4EB4-9053-4951FD1940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87FB4F-CA61-427B-90B6-975F8E0EB4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2A9B7D-0475-4814-8073-218FDF1116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47614B-499F-4D8E-8910-55D39DADD0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0431E0-3768-4AB8-A72C-512466B251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47A7CA-1DB8-40CB-9D8C-74BB0EEA3A5F}"/>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8" name="Footer Placeholder 7">
            <a:extLst>
              <a:ext uri="{FF2B5EF4-FFF2-40B4-BE49-F238E27FC236}">
                <a16:creationId xmlns:a16="http://schemas.microsoft.com/office/drawing/2014/main" id="{98D29D22-0C93-42F3-B0FB-18E8F29874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43344F-3C15-4652-B18C-2CEC490B3790}"/>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2306742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00EC-544E-44A0-8317-C1EC5556E3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25D6F7-BEF7-4516-8D32-A1C4D488CF95}"/>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4" name="Footer Placeholder 3">
            <a:extLst>
              <a:ext uri="{FF2B5EF4-FFF2-40B4-BE49-F238E27FC236}">
                <a16:creationId xmlns:a16="http://schemas.microsoft.com/office/drawing/2014/main" id="{0FF3F386-01B7-44B3-BEEA-2FC237C993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B6E2E0-B517-43C3-85C5-A111B6D8EA6B}"/>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242797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2D8031-3432-46BF-B892-1E57E96CD402}"/>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3" name="Footer Placeholder 2">
            <a:extLst>
              <a:ext uri="{FF2B5EF4-FFF2-40B4-BE49-F238E27FC236}">
                <a16:creationId xmlns:a16="http://schemas.microsoft.com/office/drawing/2014/main" id="{0C8CBB83-80FB-4CF5-AFEB-47D8DF3F70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24B38F-5471-44A6-9641-25C7290A410A}"/>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2014279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05410-5327-4DC7-8CB4-8165D5D674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8C6055-4FE4-4907-83F7-F8C7FBB905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1A3677-2C73-4169-8BD9-9A47B66F9B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F34AFE-9C44-4A78-9625-59F365834F20}"/>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6" name="Footer Placeholder 5">
            <a:extLst>
              <a:ext uri="{FF2B5EF4-FFF2-40B4-BE49-F238E27FC236}">
                <a16:creationId xmlns:a16="http://schemas.microsoft.com/office/drawing/2014/main" id="{651BEB82-97FD-4166-B464-908153CF75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CB3A45-BA68-4251-873F-8460A1D183C3}"/>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1424711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B7B3C-580F-4220-902A-26A52B7522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F06D30-4F1E-4428-925B-92A2A2DC83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129BCF-BC7C-4D16-8432-2DC05DD3B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3DFF70-E70B-4773-A139-6DAE1032D031}"/>
              </a:ext>
            </a:extLst>
          </p:cNvPr>
          <p:cNvSpPr>
            <a:spLocks noGrp="1"/>
          </p:cNvSpPr>
          <p:nvPr>
            <p:ph type="dt" sz="half" idx="10"/>
          </p:nvPr>
        </p:nvSpPr>
        <p:spPr/>
        <p:txBody>
          <a:bodyPr/>
          <a:lstStyle/>
          <a:p>
            <a:fld id="{E9A3DD1E-088B-4841-8383-27A96A081174}" type="datetimeFigureOut">
              <a:rPr lang="en-US" smtClean="0"/>
              <a:t>2/16/2020</a:t>
            </a:fld>
            <a:endParaRPr lang="en-US"/>
          </a:p>
        </p:txBody>
      </p:sp>
      <p:sp>
        <p:nvSpPr>
          <p:cNvPr id="6" name="Footer Placeholder 5">
            <a:extLst>
              <a:ext uri="{FF2B5EF4-FFF2-40B4-BE49-F238E27FC236}">
                <a16:creationId xmlns:a16="http://schemas.microsoft.com/office/drawing/2014/main" id="{EF38AE69-822F-4C56-A5D6-F1DD3C4C24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B4B7C2-986B-4BCF-99A8-14ABABCA3C4A}"/>
              </a:ext>
            </a:extLst>
          </p:cNvPr>
          <p:cNvSpPr>
            <a:spLocks noGrp="1"/>
          </p:cNvSpPr>
          <p:nvPr>
            <p:ph type="sldNum" sz="quarter" idx="12"/>
          </p:nvPr>
        </p:nvSpPr>
        <p:spPr/>
        <p:txBody>
          <a:bodyPr/>
          <a:lstStyle/>
          <a:p>
            <a:fld id="{2C12AF08-F361-4702-809A-12A7A829DD81}" type="slidenum">
              <a:rPr lang="en-US" smtClean="0"/>
              <a:t>‹#›</a:t>
            </a:fld>
            <a:endParaRPr lang="en-US"/>
          </a:p>
        </p:txBody>
      </p:sp>
    </p:spTree>
    <p:extLst>
      <p:ext uri="{BB962C8B-B14F-4D97-AF65-F5344CB8AC3E}">
        <p14:creationId xmlns:p14="http://schemas.microsoft.com/office/powerpoint/2010/main" val="249673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9D9739-2E6C-4197-8DD4-13FCCA657C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4937C1-574F-451A-92C3-2E9894E082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AF2EC3-2368-40EA-9A5B-45B7E42641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3DD1E-088B-4841-8383-27A96A081174}" type="datetimeFigureOut">
              <a:rPr lang="en-US" smtClean="0"/>
              <a:t>2/16/2020</a:t>
            </a:fld>
            <a:endParaRPr lang="en-US"/>
          </a:p>
        </p:txBody>
      </p:sp>
      <p:sp>
        <p:nvSpPr>
          <p:cNvPr id="5" name="Footer Placeholder 4">
            <a:extLst>
              <a:ext uri="{FF2B5EF4-FFF2-40B4-BE49-F238E27FC236}">
                <a16:creationId xmlns:a16="http://schemas.microsoft.com/office/drawing/2014/main" id="{DE7668BB-0798-4933-9757-E32074752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AE8748-00C7-431F-A0FF-9B4E682D89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2AF08-F361-4702-809A-12A7A829DD81}" type="slidenum">
              <a:rPr lang="en-US" smtClean="0"/>
              <a:t>‹#›</a:t>
            </a:fld>
            <a:endParaRPr lang="en-US"/>
          </a:p>
        </p:txBody>
      </p:sp>
    </p:spTree>
    <p:extLst>
      <p:ext uri="{BB962C8B-B14F-4D97-AF65-F5344CB8AC3E}">
        <p14:creationId xmlns:p14="http://schemas.microsoft.com/office/powerpoint/2010/main" val="3696060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C63B1-FB8D-4168-B983-03A0CC6C86E0}"/>
              </a:ext>
            </a:extLst>
          </p:cNvPr>
          <p:cNvSpPr>
            <a:spLocks noGrp="1"/>
          </p:cNvSpPr>
          <p:nvPr>
            <p:ph type="ctrTitle"/>
          </p:nvPr>
        </p:nvSpPr>
        <p:spPr>
          <a:xfrm>
            <a:off x="4772605" y="2743199"/>
            <a:ext cx="6503436" cy="1726163"/>
          </a:xfrm>
        </p:spPr>
        <p:txBody>
          <a:bodyPr>
            <a:normAutofit fontScale="90000"/>
          </a:bodyPr>
          <a:lstStyle/>
          <a:p>
            <a:pPr algn="l"/>
            <a:r>
              <a:rPr lang="en-US" sz="13800" dirty="0">
                <a:solidFill>
                  <a:schemeClr val="bg1"/>
                </a:solidFill>
                <a:effectLst>
                  <a:outerShdw blurRad="38100" dist="38100" dir="2700000" algn="tl">
                    <a:srgbClr val="000000">
                      <a:alpha val="43137"/>
                    </a:srgbClr>
                  </a:outerShdw>
                </a:effectLst>
                <a:latin typeface="Eras Bold ITC" panose="020B0907030504020204" pitchFamily="34" charset="0"/>
              </a:rPr>
              <a:t>Ezekiel</a:t>
            </a:r>
          </a:p>
        </p:txBody>
      </p:sp>
      <p:sp>
        <p:nvSpPr>
          <p:cNvPr id="3" name="Subtitle 2">
            <a:extLst>
              <a:ext uri="{FF2B5EF4-FFF2-40B4-BE49-F238E27FC236}">
                <a16:creationId xmlns:a16="http://schemas.microsoft.com/office/drawing/2014/main" id="{D00A2D27-FAEF-4453-A4AF-84FA6917F714}"/>
              </a:ext>
            </a:extLst>
          </p:cNvPr>
          <p:cNvSpPr>
            <a:spLocks noGrp="1"/>
          </p:cNvSpPr>
          <p:nvPr>
            <p:ph type="subTitle" idx="1"/>
          </p:nvPr>
        </p:nvSpPr>
        <p:spPr>
          <a:xfrm>
            <a:off x="4212770" y="4126461"/>
            <a:ext cx="7063271" cy="1257302"/>
          </a:xfrm>
        </p:spPr>
        <p:txBody>
          <a:bodyPr>
            <a:normAutofit/>
          </a:bodyPr>
          <a:lstStyle/>
          <a:p>
            <a:pPr algn="l"/>
            <a:r>
              <a:rPr lang="en-US" sz="4800" dirty="0">
                <a:ln w="3175">
                  <a:solidFill>
                    <a:schemeClr val="bg1"/>
                  </a:solidFill>
                </a:ln>
                <a:solidFill>
                  <a:srgbClr val="B18253"/>
                </a:solidFill>
                <a:effectLst>
                  <a:outerShdw blurRad="38100" dist="38100" dir="2700000" algn="tl">
                    <a:srgbClr val="000000">
                      <a:alpha val="43137"/>
                    </a:srgbClr>
                  </a:outerShdw>
                </a:effectLst>
                <a:latin typeface="Eras Demi ITC" panose="020B0805030504020804" pitchFamily="34" charset="0"/>
              </a:rPr>
              <a:t>The Watchman of Israel</a:t>
            </a:r>
          </a:p>
        </p:txBody>
      </p:sp>
    </p:spTree>
    <p:extLst>
      <p:ext uri="{BB962C8B-B14F-4D97-AF65-F5344CB8AC3E}">
        <p14:creationId xmlns:p14="http://schemas.microsoft.com/office/powerpoint/2010/main" val="3884353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Important Passages</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“I will make them and the places around My hill a blessing. And I will cause showers to come down in their season; they will be showers of blessing.” (34:26)</a:t>
            </a:r>
          </a:p>
          <a:p>
            <a:endParaRPr lang="en-US" dirty="0"/>
          </a:p>
          <a:p>
            <a:endParaRPr lang="en-US" dirty="0"/>
          </a:p>
          <a:p>
            <a:endParaRPr lang="en-US" dirty="0"/>
          </a:p>
          <a:p>
            <a:pPr marL="0" indent="0">
              <a:buNone/>
            </a:pPr>
            <a:endParaRPr lang="en-US" sz="4000" dirty="0"/>
          </a:p>
        </p:txBody>
      </p:sp>
    </p:spTree>
    <p:extLst>
      <p:ext uri="{BB962C8B-B14F-4D97-AF65-F5344CB8AC3E}">
        <p14:creationId xmlns:p14="http://schemas.microsoft.com/office/powerpoint/2010/main" val="229506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Important Passages</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“Moreover, I will give you a new heart and put a new spirit within you; and I will remove the heart of stone from your flesh and give you a heart of flesh.” (36:26)</a:t>
            </a:r>
          </a:p>
          <a:p>
            <a:endParaRPr lang="en-US" dirty="0"/>
          </a:p>
          <a:p>
            <a:endParaRPr lang="en-US" dirty="0"/>
          </a:p>
          <a:p>
            <a:endParaRPr lang="en-US" dirty="0"/>
          </a:p>
          <a:p>
            <a:endParaRPr lang="en-US" dirty="0"/>
          </a:p>
          <a:p>
            <a:pPr marL="0" indent="0">
              <a:buNone/>
            </a:pPr>
            <a:endParaRPr lang="en-US" sz="4000" dirty="0"/>
          </a:p>
        </p:txBody>
      </p:sp>
    </p:spTree>
    <p:extLst>
      <p:ext uri="{BB962C8B-B14F-4D97-AF65-F5344CB8AC3E}">
        <p14:creationId xmlns:p14="http://schemas.microsoft.com/office/powerpoint/2010/main" val="2937202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Important Passages</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“My servant David will be king over them, and they will all have one shepherd; and they will walk in My ordinances and keep My statutes and observe them.” (37:24)</a:t>
            </a:r>
            <a:endParaRPr lang="en-US" sz="4800" dirty="0"/>
          </a:p>
        </p:txBody>
      </p:sp>
    </p:spTree>
    <p:extLst>
      <p:ext uri="{BB962C8B-B14F-4D97-AF65-F5344CB8AC3E}">
        <p14:creationId xmlns:p14="http://schemas.microsoft.com/office/powerpoint/2010/main" val="3346544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pPr lvl="0">
              <a:spcBef>
                <a:spcPts val="1000"/>
              </a:spcBef>
            </a:pPr>
            <a:r>
              <a:rPr lang="en-US" sz="4000" dirty="0">
                <a:ln>
                  <a:solidFill>
                    <a:schemeClr val="tx1"/>
                  </a:solidFill>
                </a:ln>
                <a:solidFill>
                  <a:schemeClr val="bg1"/>
                </a:solidFill>
                <a:latin typeface="Eras Demi ITC" panose="020B0805030504020804" pitchFamily="34" charset="0"/>
                <a:ea typeface="+mn-ea"/>
                <a:cs typeface="+mn-cs"/>
              </a:rPr>
              <a:t>Judgement on Judah and Jerusalem (1-24)</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Chapter 1:</a:t>
            </a:r>
          </a:p>
          <a:p>
            <a:pPr marL="0" indent="0">
              <a:buNone/>
            </a:pPr>
            <a:r>
              <a:rPr lang="en-US" sz="3600" dirty="0"/>
              <a:t>1-3: Date time and place</a:t>
            </a:r>
          </a:p>
          <a:p>
            <a:pPr marL="0" indent="0">
              <a:buNone/>
            </a:pPr>
            <a:r>
              <a:rPr lang="en-US" sz="3600" dirty="0"/>
              <a:t>4-28: The Glory of the Lord</a:t>
            </a:r>
          </a:p>
          <a:p>
            <a:pPr marL="0" indent="0">
              <a:buNone/>
            </a:pPr>
            <a:r>
              <a:rPr lang="en-US" sz="3600" dirty="0"/>
              <a:t>	4: Great cloud and flashing light</a:t>
            </a:r>
          </a:p>
          <a:p>
            <a:pPr marL="0" indent="0">
              <a:buNone/>
            </a:pPr>
            <a:r>
              <a:rPr lang="en-US" sz="3600" dirty="0"/>
              <a:t>	5-14: Living beings</a:t>
            </a:r>
          </a:p>
          <a:p>
            <a:pPr marL="0" indent="0">
              <a:buNone/>
            </a:pPr>
            <a:r>
              <a:rPr lang="en-US" sz="3600" dirty="0"/>
              <a:t>	15-24: Wheels moving with the living beings</a:t>
            </a:r>
          </a:p>
          <a:p>
            <a:pPr marL="0" indent="0">
              <a:buNone/>
            </a:pPr>
            <a:r>
              <a:rPr lang="en-US" sz="3600" dirty="0"/>
              <a:t>	25-28: The expanse and the glory of God </a:t>
            </a:r>
            <a:endParaRPr lang="en-US" sz="4800" dirty="0"/>
          </a:p>
        </p:txBody>
      </p:sp>
    </p:spTree>
    <p:extLst>
      <p:ext uri="{BB962C8B-B14F-4D97-AF65-F5344CB8AC3E}">
        <p14:creationId xmlns:p14="http://schemas.microsoft.com/office/powerpoint/2010/main" val="371668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pPr lvl="0">
              <a:spcBef>
                <a:spcPts val="1000"/>
              </a:spcBef>
            </a:pPr>
            <a:r>
              <a:rPr lang="en-US" sz="4000" dirty="0">
                <a:ln>
                  <a:solidFill>
                    <a:schemeClr val="tx1"/>
                  </a:solidFill>
                </a:ln>
                <a:solidFill>
                  <a:schemeClr val="bg1"/>
                </a:solidFill>
                <a:latin typeface="Eras Demi ITC" panose="020B0805030504020804" pitchFamily="34" charset="0"/>
                <a:ea typeface="+mn-ea"/>
                <a:cs typeface="+mn-cs"/>
              </a:rPr>
              <a:t>Judgement on Judah and Jerusalem (1-24)</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Chapter 2:</a:t>
            </a:r>
          </a:p>
          <a:p>
            <a:pPr marL="0" indent="0">
              <a:buNone/>
            </a:pPr>
            <a:r>
              <a:rPr lang="en-US" sz="3600" dirty="0"/>
              <a:t>1-2: The Call</a:t>
            </a:r>
          </a:p>
          <a:p>
            <a:pPr marL="0" indent="0">
              <a:buNone/>
            </a:pPr>
            <a:r>
              <a:rPr lang="en-US" sz="3600" dirty="0"/>
              <a:t>3-7: The Mission</a:t>
            </a:r>
          </a:p>
          <a:p>
            <a:pPr marL="0" indent="0">
              <a:buNone/>
            </a:pPr>
            <a:r>
              <a:rPr lang="en-US" sz="3600" dirty="0"/>
              <a:t>8-10: The Scroll</a:t>
            </a:r>
            <a:endParaRPr lang="en-US" sz="4800" dirty="0"/>
          </a:p>
        </p:txBody>
      </p:sp>
    </p:spTree>
    <p:extLst>
      <p:ext uri="{BB962C8B-B14F-4D97-AF65-F5344CB8AC3E}">
        <p14:creationId xmlns:p14="http://schemas.microsoft.com/office/powerpoint/2010/main" val="134488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pPr lvl="0">
              <a:spcBef>
                <a:spcPts val="1000"/>
              </a:spcBef>
            </a:pPr>
            <a:r>
              <a:rPr lang="en-US" sz="4000" dirty="0">
                <a:ln>
                  <a:solidFill>
                    <a:schemeClr val="tx1"/>
                  </a:solidFill>
                </a:ln>
                <a:solidFill>
                  <a:schemeClr val="bg1"/>
                </a:solidFill>
                <a:latin typeface="Eras Demi ITC" panose="020B0805030504020804" pitchFamily="34" charset="0"/>
                <a:ea typeface="+mn-ea"/>
                <a:cs typeface="+mn-cs"/>
              </a:rPr>
              <a:t>Judgement on Judah and Jerusalem (1-24)</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Chapter 3:</a:t>
            </a:r>
          </a:p>
          <a:p>
            <a:pPr marL="0" indent="0">
              <a:buNone/>
            </a:pPr>
            <a:r>
              <a:rPr lang="en-US" sz="3600" dirty="0"/>
              <a:t>1-3: The Scroll Continued</a:t>
            </a:r>
          </a:p>
          <a:p>
            <a:pPr marL="0" indent="0">
              <a:buNone/>
            </a:pPr>
            <a:r>
              <a:rPr lang="en-US" sz="3600" dirty="0"/>
              <a:t>4-7: The condition of the house of Israel</a:t>
            </a:r>
          </a:p>
          <a:p>
            <a:pPr marL="0" indent="0">
              <a:buNone/>
            </a:pPr>
            <a:r>
              <a:rPr lang="en-US" sz="3600" dirty="0"/>
              <a:t>8-15: Preparation of Ezekiel</a:t>
            </a:r>
          </a:p>
          <a:p>
            <a:pPr marL="0" indent="0">
              <a:buNone/>
            </a:pPr>
            <a:r>
              <a:rPr lang="en-US" sz="3600" dirty="0"/>
              <a:t>16-27: Ezekiel the Watchman</a:t>
            </a:r>
          </a:p>
        </p:txBody>
      </p:sp>
    </p:spTree>
    <p:extLst>
      <p:ext uri="{BB962C8B-B14F-4D97-AF65-F5344CB8AC3E}">
        <p14:creationId xmlns:p14="http://schemas.microsoft.com/office/powerpoint/2010/main" val="404632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pPr lvl="0">
              <a:spcBef>
                <a:spcPts val="1000"/>
              </a:spcBef>
            </a:pPr>
            <a:r>
              <a:rPr lang="en-US" sz="4000" dirty="0">
                <a:ln>
                  <a:solidFill>
                    <a:schemeClr val="tx1"/>
                  </a:solidFill>
                </a:ln>
                <a:solidFill>
                  <a:schemeClr val="bg1"/>
                </a:solidFill>
                <a:latin typeface="Eras Demi ITC" panose="020B0805030504020804" pitchFamily="34" charset="0"/>
                <a:ea typeface="+mn-ea"/>
                <a:cs typeface="+mn-cs"/>
              </a:rPr>
              <a:t>Judgement on Judah and Jerusalem (1-24)</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Chapter 4:</a:t>
            </a:r>
          </a:p>
          <a:p>
            <a:pPr marL="0" indent="0">
              <a:buNone/>
            </a:pPr>
            <a:r>
              <a:rPr lang="en-US" sz="3600" dirty="0"/>
              <a:t>1-8: Symbolism of sieged Jerusalem </a:t>
            </a:r>
          </a:p>
          <a:p>
            <a:pPr marL="0" indent="0">
              <a:buNone/>
            </a:pPr>
            <a:r>
              <a:rPr lang="en-US" sz="3600" dirty="0"/>
              <a:t>9-13: The food of sieged Jerusalem</a:t>
            </a:r>
          </a:p>
          <a:p>
            <a:pPr marL="0" indent="0">
              <a:buNone/>
            </a:pPr>
            <a:r>
              <a:rPr lang="en-US" sz="3600" dirty="0"/>
              <a:t>14-17: Objection and meaning of the food</a:t>
            </a:r>
          </a:p>
        </p:txBody>
      </p:sp>
    </p:spTree>
    <p:extLst>
      <p:ext uri="{BB962C8B-B14F-4D97-AF65-F5344CB8AC3E}">
        <p14:creationId xmlns:p14="http://schemas.microsoft.com/office/powerpoint/2010/main" val="409985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pPr lvl="0">
              <a:spcBef>
                <a:spcPts val="1000"/>
              </a:spcBef>
            </a:pPr>
            <a:r>
              <a:rPr lang="en-US" sz="4000" dirty="0">
                <a:ln>
                  <a:solidFill>
                    <a:schemeClr val="tx1"/>
                  </a:solidFill>
                </a:ln>
                <a:solidFill>
                  <a:schemeClr val="bg1"/>
                </a:solidFill>
                <a:latin typeface="Eras Demi ITC" panose="020B0805030504020804" pitchFamily="34" charset="0"/>
                <a:ea typeface="+mn-ea"/>
                <a:cs typeface="+mn-cs"/>
              </a:rPr>
              <a:t>Judgement on Judah and Jerusalem (1-24)</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Chapter 6:</a:t>
            </a:r>
          </a:p>
          <a:p>
            <a:pPr marL="0" indent="0">
              <a:buNone/>
            </a:pPr>
            <a:r>
              <a:rPr lang="en-US" sz="3600" dirty="0"/>
              <a:t>1-7: Calamity for idol worship</a:t>
            </a:r>
          </a:p>
          <a:p>
            <a:pPr marL="0" indent="0">
              <a:buNone/>
            </a:pPr>
            <a:r>
              <a:rPr lang="en-US" sz="3600" dirty="0"/>
              <a:t>8-9: A remnant</a:t>
            </a:r>
          </a:p>
          <a:p>
            <a:pPr marL="0" indent="0">
              <a:buNone/>
            </a:pPr>
            <a:r>
              <a:rPr lang="en-US" sz="3600" dirty="0"/>
              <a:t>10-14: Sword, famine, and plague!</a:t>
            </a:r>
          </a:p>
        </p:txBody>
      </p:sp>
    </p:spTree>
    <p:extLst>
      <p:ext uri="{BB962C8B-B14F-4D97-AF65-F5344CB8AC3E}">
        <p14:creationId xmlns:p14="http://schemas.microsoft.com/office/powerpoint/2010/main" val="211392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The Prophet</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r>
              <a:rPr lang="en-US" dirty="0"/>
              <a:t>His name means </a:t>
            </a:r>
            <a:r>
              <a:rPr lang="en-US" i="1" dirty="0"/>
              <a:t>God Strengthens</a:t>
            </a:r>
            <a:r>
              <a:rPr lang="en-US" dirty="0"/>
              <a:t>.</a:t>
            </a:r>
          </a:p>
          <a:p>
            <a:r>
              <a:rPr lang="en-US" dirty="0"/>
              <a:t>He was the son of </a:t>
            </a:r>
            <a:r>
              <a:rPr lang="en-US" dirty="0" err="1"/>
              <a:t>Buzi</a:t>
            </a:r>
            <a:r>
              <a:rPr lang="en-US" dirty="0"/>
              <a:t>, a priest.</a:t>
            </a:r>
          </a:p>
          <a:p>
            <a:r>
              <a:rPr lang="en-US" dirty="0"/>
              <a:t>Being 30 years old at the 5</a:t>
            </a:r>
            <a:r>
              <a:rPr lang="en-US" baseline="30000" dirty="0"/>
              <a:t>th</a:t>
            </a:r>
            <a:r>
              <a:rPr lang="en-US" dirty="0"/>
              <a:t> year of the exile of Jehoiachin he would’ve been born in 623-622 BC, a year or two before the book of the law was discovered in the temple.</a:t>
            </a:r>
          </a:p>
          <a:p>
            <a:r>
              <a:rPr lang="en-US" dirty="0"/>
              <a:t>He would’ve been 14 when King Josiah died and wouldn’t have been old enough to have served as a priest before the captivity (Num 4:3).</a:t>
            </a:r>
          </a:p>
          <a:p>
            <a:r>
              <a:rPr lang="en-US" dirty="0"/>
              <a:t>He may have heard the preaching of Jeremiah and known about Habakkuk and Zephaniah.</a:t>
            </a:r>
          </a:p>
          <a:p>
            <a:pPr marL="0" indent="0">
              <a:buNone/>
            </a:pPr>
            <a:endParaRPr lang="en-US" dirty="0"/>
          </a:p>
        </p:txBody>
      </p:sp>
    </p:spTree>
    <p:extLst>
      <p:ext uri="{BB962C8B-B14F-4D97-AF65-F5344CB8AC3E}">
        <p14:creationId xmlns:p14="http://schemas.microsoft.com/office/powerpoint/2010/main" val="2058921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The Prophet</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lnSpcReduction="10000"/>
          </a:bodyPr>
          <a:lstStyle/>
          <a:p>
            <a:r>
              <a:rPr lang="en-US" sz="3200" dirty="0"/>
              <a:t>He would’ve been around during much political instability.</a:t>
            </a:r>
          </a:p>
          <a:p>
            <a:pPr lvl="1"/>
            <a:r>
              <a:rPr lang="en-US" sz="2800" dirty="0"/>
              <a:t>Pharaoh </a:t>
            </a:r>
            <a:r>
              <a:rPr lang="en-US" sz="2800" dirty="0" err="1"/>
              <a:t>Neco</a:t>
            </a:r>
            <a:r>
              <a:rPr lang="en-US" sz="2800" dirty="0"/>
              <a:t> deposed Josiah’s successor, </a:t>
            </a:r>
            <a:r>
              <a:rPr lang="en-US" sz="2800" dirty="0" err="1"/>
              <a:t>Jehoahaz</a:t>
            </a:r>
            <a:r>
              <a:rPr lang="en-US" sz="2800" dirty="0"/>
              <a:t> and installed Jehoiakim as an Egyptian puppet.</a:t>
            </a:r>
          </a:p>
          <a:p>
            <a:pPr lvl="1"/>
            <a:r>
              <a:rPr lang="en-US" sz="2800" dirty="0"/>
              <a:t>When Egypt was defeated at the battle of Carchemish in 604</a:t>
            </a:r>
            <a:r>
              <a:rPr lang="en-US" sz="2800"/>
              <a:t>, Jehoiakim </a:t>
            </a:r>
            <a:r>
              <a:rPr lang="en-US" sz="2800" dirty="0"/>
              <a:t>shifted his allegiance to Nebuchadnezzar, only to later rebel and align with Egypt again.</a:t>
            </a:r>
          </a:p>
          <a:p>
            <a:pPr lvl="1"/>
            <a:r>
              <a:rPr lang="en-US" sz="2800" dirty="0"/>
              <a:t>Jehoiakim died and left Jehoiachin in his place to face Babylonian retribution.</a:t>
            </a:r>
          </a:p>
          <a:p>
            <a:pPr lvl="1"/>
            <a:r>
              <a:rPr lang="en-US" sz="2800" dirty="0"/>
              <a:t>He was among those lead into captivity with Jehoiachin in 2 Kings 24:14 with the rest of the wealthy and ruling class.</a:t>
            </a:r>
          </a:p>
          <a:p>
            <a:pPr lvl="1"/>
            <a:r>
              <a:rPr lang="en-US" sz="2800" dirty="0"/>
              <a:t>He lived with his wife along a large irrigation canal, River </a:t>
            </a:r>
            <a:r>
              <a:rPr lang="en-US" sz="2800" dirty="0" err="1"/>
              <a:t>Kebar</a:t>
            </a:r>
            <a:r>
              <a:rPr lang="en-US" sz="2800" dirty="0"/>
              <a:t>, in a community of exiles.</a:t>
            </a:r>
          </a:p>
          <a:p>
            <a:pPr lvl="1"/>
            <a:r>
              <a:rPr lang="en-US" sz="2800" dirty="0"/>
              <a:t>At the opening of the book Jerusalem was not yet destroyed.</a:t>
            </a:r>
          </a:p>
          <a:p>
            <a:endParaRPr lang="en-US" dirty="0"/>
          </a:p>
        </p:txBody>
      </p:sp>
    </p:spTree>
    <p:extLst>
      <p:ext uri="{BB962C8B-B14F-4D97-AF65-F5344CB8AC3E}">
        <p14:creationId xmlns:p14="http://schemas.microsoft.com/office/powerpoint/2010/main" val="214361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The Prophet</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lvl="0"/>
            <a:r>
              <a:rPr lang="en-US" sz="3200" dirty="0">
                <a:solidFill>
                  <a:prstClr val="black"/>
                </a:solidFill>
              </a:rPr>
              <a:t>Critics have called his mental health into question saying he was pathological. </a:t>
            </a:r>
          </a:p>
          <a:p>
            <a:pPr lvl="1"/>
            <a:r>
              <a:rPr lang="en-US" sz="2800" dirty="0">
                <a:solidFill>
                  <a:prstClr val="black"/>
                </a:solidFill>
              </a:rPr>
              <a:t>He lies motionless for long periods of time (4:4-7)</a:t>
            </a:r>
          </a:p>
          <a:p>
            <a:pPr lvl="1"/>
            <a:r>
              <a:rPr lang="en-US" sz="2800" dirty="0">
                <a:solidFill>
                  <a:prstClr val="black"/>
                </a:solidFill>
              </a:rPr>
              <a:t>Is dumb or mute (3:24-27; 24:25-27; 33:22)</a:t>
            </a:r>
          </a:p>
          <a:p>
            <a:pPr lvl="1"/>
            <a:r>
              <a:rPr lang="en-US" sz="2800" dirty="0">
                <a:solidFill>
                  <a:prstClr val="black"/>
                </a:solidFill>
              </a:rPr>
              <a:t>Does not mourn the death of his wife (24:15-27)</a:t>
            </a:r>
          </a:p>
          <a:p>
            <a:pPr lvl="1"/>
            <a:r>
              <a:rPr lang="en-US" sz="2800" dirty="0">
                <a:solidFill>
                  <a:prstClr val="black"/>
                </a:solidFill>
              </a:rPr>
              <a:t>Visionary transports (8:1-4)</a:t>
            </a:r>
          </a:p>
          <a:p>
            <a:pPr lvl="1"/>
            <a:r>
              <a:rPr lang="en-US" sz="2800" dirty="0">
                <a:solidFill>
                  <a:prstClr val="black"/>
                </a:solidFill>
              </a:rPr>
              <a:t>Reports extraordinary stories and visions (1-2; 8-11; 15-18; 21; 23-24; 37-48)</a:t>
            </a:r>
          </a:p>
          <a:p>
            <a:pPr lvl="1"/>
            <a:r>
              <a:rPr lang="en-US" sz="2800" dirty="0">
                <a:solidFill>
                  <a:prstClr val="black"/>
                </a:solidFill>
              </a:rPr>
              <a:t>Engages in bizarre conduct (4:12; 5:1-4; 12:3-5)</a:t>
            </a:r>
          </a:p>
          <a:p>
            <a:pPr marL="0" indent="0">
              <a:buNone/>
            </a:pPr>
            <a:endParaRPr lang="en-US" dirty="0"/>
          </a:p>
        </p:txBody>
      </p:sp>
    </p:spTree>
    <p:extLst>
      <p:ext uri="{BB962C8B-B14F-4D97-AF65-F5344CB8AC3E}">
        <p14:creationId xmlns:p14="http://schemas.microsoft.com/office/powerpoint/2010/main" val="3814121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Chronological Dates</a:t>
            </a:r>
          </a:p>
        </p:txBody>
      </p:sp>
      <p:graphicFrame>
        <p:nvGraphicFramePr>
          <p:cNvPr id="4" name="Table 4">
            <a:extLst>
              <a:ext uri="{FF2B5EF4-FFF2-40B4-BE49-F238E27FC236}">
                <a16:creationId xmlns:a16="http://schemas.microsoft.com/office/drawing/2014/main" id="{50A4D279-A884-4A95-990F-27620A0BA087}"/>
              </a:ext>
            </a:extLst>
          </p:cNvPr>
          <p:cNvGraphicFramePr>
            <a:graphicFrameLocks noGrp="1"/>
          </p:cNvGraphicFramePr>
          <p:nvPr>
            <p:extLst>
              <p:ext uri="{D42A27DB-BD31-4B8C-83A1-F6EECF244321}">
                <p14:modId xmlns:p14="http://schemas.microsoft.com/office/powerpoint/2010/main" val="326673990"/>
              </p:ext>
            </p:extLst>
          </p:nvPr>
        </p:nvGraphicFramePr>
        <p:xfrm>
          <a:off x="1189910" y="1286394"/>
          <a:ext cx="9785739" cy="5486400"/>
        </p:xfrm>
        <a:graphic>
          <a:graphicData uri="http://schemas.openxmlformats.org/drawingml/2006/table">
            <a:tbl>
              <a:tblPr firstRow="1" bandRow="1">
                <a:tableStyleId>{073A0DAA-6AF3-43AB-8588-CEC1D06C72B9}</a:tableStyleId>
              </a:tblPr>
              <a:tblGrid>
                <a:gridCol w="1330924">
                  <a:extLst>
                    <a:ext uri="{9D8B030D-6E8A-4147-A177-3AD203B41FA5}">
                      <a16:colId xmlns:a16="http://schemas.microsoft.com/office/drawing/2014/main" val="1409237438"/>
                    </a:ext>
                  </a:extLst>
                </a:gridCol>
                <a:gridCol w="1316897">
                  <a:extLst>
                    <a:ext uri="{9D8B030D-6E8A-4147-A177-3AD203B41FA5}">
                      <a16:colId xmlns:a16="http://schemas.microsoft.com/office/drawing/2014/main" val="1482969895"/>
                    </a:ext>
                  </a:extLst>
                </a:gridCol>
                <a:gridCol w="3125755">
                  <a:extLst>
                    <a:ext uri="{9D8B030D-6E8A-4147-A177-3AD203B41FA5}">
                      <a16:colId xmlns:a16="http://schemas.microsoft.com/office/drawing/2014/main" val="2194384268"/>
                    </a:ext>
                  </a:extLst>
                </a:gridCol>
                <a:gridCol w="4012163">
                  <a:extLst>
                    <a:ext uri="{9D8B030D-6E8A-4147-A177-3AD203B41FA5}">
                      <a16:colId xmlns:a16="http://schemas.microsoft.com/office/drawing/2014/main" val="771481849"/>
                    </a:ext>
                  </a:extLst>
                </a:gridCol>
              </a:tblGrid>
              <a:tr h="281891">
                <a:tc>
                  <a:txBody>
                    <a:bodyPr/>
                    <a:lstStyle/>
                    <a:p>
                      <a:pPr algn="l"/>
                      <a:r>
                        <a:rPr lang="en-US" sz="1800" dirty="0"/>
                        <a:t>Reference </a:t>
                      </a:r>
                    </a:p>
                  </a:txBody>
                  <a:tcPr/>
                </a:tc>
                <a:tc>
                  <a:txBody>
                    <a:bodyPr/>
                    <a:lstStyle/>
                    <a:p>
                      <a:r>
                        <a:rPr lang="en-US" sz="1800" dirty="0" err="1"/>
                        <a:t>Yr</a:t>
                      </a:r>
                      <a:r>
                        <a:rPr lang="en-US" sz="1800" dirty="0"/>
                        <a:t>/Mon/Dy</a:t>
                      </a:r>
                    </a:p>
                  </a:txBody>
                  <a:tcPr/>
                </a:tc>
                <a:tc>
                  <a:txBody>
                    <a:bodyPr/>
                    <a:lstStyle/>
                    <a:p>
                      <a:r>
                        <a:rPr lang="en-US" sz="1800" dirty="0"/>
                        <a:t>Julian Calendar</a:t>
                      </a:r>
                    </a:p>
                  </a:txBody>
                  <a:tcPr/>
                </a:tc>
                <a:tc>
                  <a:txBody>
                    <a:bodyPr/>
                    <a:lstStyle/>
                    <a:p>
                      <a:r>
                        <a:rPr lang="en-US" sz="1800" dirty="0"/>
                        <a:t>Event</a:t>
                      </a:r>
                    </a:p>
                  </a:txBody>
                  <a:tcPr/>
                </a:tc>
                <a:extLst>
                  <a:ext uri="{0D108BD9-81ED-4DB2-BD59-A6C34878D82A}">
                    <a16:rowId xmlns:a16="http://schemas.microsoft.com/office/drawing/2014/main" val="2174193091"/>
                  </a:ext>
                </a:extLst>
              </a:tr>
              <a:tr h="339503">
                <a:tc>
                  <a:txBody>
                    <a:bodyPr/>
                    <a:lstStyle/>
                    <a:p>
                      <a:r>
                        <a:rPr lang="en-US" sz="1800" dirty="0"/>
                        <a:t>1:1</a:t>
                      </a:r>
                    </a:p>
                  </a:txBody>
                  <a:tcPr/>
                </a:tc>
                <a:tc>
                  <a:txBody>
                    <a:bodyPr/>
                    <a:lstStyle/>
                    <a:p>
                      <a:r>
                        <a:rPr lang="en-US" sz="1800" dirty="0"/>
                        <a:t>30/4/5</a:t>
                      </a:r>
                    </a:p>
                  </a:txBody>
                  <a:tcPr/>
                </a:tc>
                <a:tc>
                  <a:txBody>
                    <a:bodyPr/>
                    <a:lstStyle/>
                    <a:p>
                      <a:r>
                        <a:rPr lang="en-US" sz="1800" dirty="0"/>
                        <a:t>July 31, 593</a:t>
                      </a:r>
                    </a:p>
                  </a:txBody>
                  <a:tcPr/>
                </a:tc>
                <a:tc>
                  <a:txBody>
                    <a:bodyPr/>
                    <a:lstStyle/>
                    <a:p>
                      <a:r>
                        <a:rPr lang="en-US" sz="1800" dirty="0"/>
                        <a:t>Call narrative</a:t>
                      </a:r>
                    </a:p>
                  </a:txBody>
                  <a:tcPr/>
                </a:tc>
                <a:extLst>
                  <a:ext uri="{0D108BD9-81ED-4DB2-BD59-A6C34878D82A}">
                    <a16:rowId xmlns:a16="http://schemas.microsoft.com/office/drawing/2014/main" val="3449251068"/>
                  </a:ext>
                </a:extLst>
              </a:tr>
              <a:tr h="339503">
                <a:tc>
                  <a:txBody>
                    <a:bodyPr/>
                    <a:lstStyle/>
                    <a:p>
                      <a:r>
                        <a:rPr lang="en-US" sz="1800" dirty="0"/>
                        <a:t>1:2</a:t>
                      </a:r>
                    </a:p>
                  </a:txBody>
                  <a:tcPr/>
                </a:tc>
                <a:tc>
                  <a:txBody>
                    <a:bodyPr/>
                    <a:lstStyle/>
                    <a:p>
                      <a:r>
                        <a:rPr lang="en-US" sz="1800" dirty="0"/>
                        <a:t>5/4/5</a:t>
                      </a:r>
                    </a:p>
                  </a:txBody>
                  <a:tcPr/>
                </a:tc>
                <a:tc>
                  <a:txBody>
                    <a:bodyPr/>
                    <a:lstStyle/>
                    <a:p>
                      <a:r>
                        <a:rPr lang="en-US" sz="1800" dirty="0"/>
                        <a:t>July 31, 593</a:t>
                      </a:r>
                    </a:p>
                  </a:txBody>
                  <a:tcPr/>
                </a:tc>
                <a:tc>
                  <a:txBody>
                    <a:bodyPr/>
                    <a:lstStyle/>
                    <a:p>
                      <a:r>
                        <a:rPr lang="en-US" sz="1800" dirty="0"/>
                        <a:t>Call narrative</a:t>
                      </a:r>
                    </a:p>
                  </a:txBody>
                  <a:tcPr/>
                </a:tc>
                <a:extLst>
                  <a:ext uri="{0D108BD9-81ED-4DB2-BD59-A6C34878D82A}">
                    <a16:rowId xmlns:a16="http://schemas.microsoft.com/office/drawing/2014/main" val="3820992520"/>
                  </a:ext>
                </a:extLst>
              </a:tr>
              <a:tr h="339503">
                <a:tc>
                  <a:txBody>
                    <a:bodyPr/>
                    <a:lstStyle/>
                    <a:p>
                      <a:r>
                        <a:rPr lang="en-US" sz="1800" dirty="0"/>
                        <a:t>8:1</a:t>
                      </a:r>
                    </a:p>
                  </a:txBody>
                  <a:tcPr/>
                </a:tc>
                <a:tc>
                  <a:txBody>
                    <a:bodyPr/>
                    <a:lstStyle/>
                    <a:p>
                      <a:r>
                        <a:rPr lang="en-US" sz="1800" dirty="0"/>
                        <a:t>6/6/5</a:t>
                      </a:r>
                    </a:p>
                  </a:txBody>
                  <a:tcPr/>
                </a:tc>
                <a:tc>
                  <a:txBody>
                    <a:bodyPr/>
                    <a:lstStyle/>
                    <a:p>
                      <a:r>
                        <a:rPr lang="en-US" sz="1800" dirty="0"/>
                        <a:t>Sept. 17, 592</a:t>
                      </a:r>
                    </a:p>
                  </a:txBody>
                  <a:tcPr/>
                </a:tc>
                <a:tc>
                  <a:txBody>
                    <a:bodyPr/>
                    <a:lstStyle/>
                    <a:p>
                      <a:r>
                        <a:rPr lang="en-US" sz="1800" dirty="0"/>
                        <a:t>Vision of Events in Jerusalem</a:t>
                      </a:r>
                    </a:p>
                  </a:txBody>
                  <a:tcPr/>
                </a:tc>
                <a:extLst>
                  <a:ext uri="{0D108BD9-81ED-4DB2-BD59-A6C34878D82A}">
                    <a16:rowId xmlns:a16="http://schemas.microsoft.com/office/drawing/2014/main" val="2161536005"/>
                  </a:ext>
                </a:extLst>
              </a:tr>
              <a:tr h="339503">
                <a:tc>
                  <a:txBody>
                    <a:bodyPr/>
                    <a:lstStyle/>
                    <a:p>
                      <a:r>
                        <a:rPr lang="en-US" sz="1800" dirty="0"/>
                        <a:t>20:1</a:t>
                      </a:r>
                    </a:p>
                  </a:txBody>
                  <a:tcPr/>
                </a:tc>
                <a:tc>
                  <a:txBody>
                    <a:bodyPr/>
                    <a:lstStyle/>
                    <a:p>
                      <a:r>
                        <a:rPr lang="en-US" sz="1800" dirty="0"/>
                        <a:t>7/5/10</a:t>
                      </a:r>
                    </a:p>
                  </a:txBody>
                  <a:tcPr/>
                </a:tc>
                <a:tc>
                  <a:txBody>
                    <a:bodyPr/>
                    <a:lstStyle/>
                    <a:p>
                      <a:r>
                        <a:rPr lang="en-US" sz="1800" dirty="0"/>
                        <a:t>Aug. 14, 591</a:t>
                      </a:r>
                    </a:p>
                  </a:txBody>
                  <a:tcPr/>
                </a:tc>
                <a:tc>
                  <a:txBody>
                    <a:bodyPr/>
                    <a:lstStyle/>
                    <a:p>
                      <a:r>
                        <a:rPr lang="en-US" sz="1800" dirty="0"/>
                        <a:t>Elders come to inquire</a:t>
                      </a:r>
                    </a:p>
                  </a:txBody>
                  <a:tcPr/>
                </a:tc>
                <a:extLst>
                  <a:ext uri="{0D108BD9-81ED-4DB2-BD59-A6C34878D82A}">
                    <a16:rowId xmlns:a16="http://schemas.microsoft.com/office/drawing/2014/main" val="2399574874"/>
                  </a:ext>
                </a:extLst>
              </a:tr>
              <a:tr h="339503">
                <a:tc>
                  <a:txBody>
                    <a:bodyPr/>
                    <a:lstStyle/>
                    <a:p>
                      <a:r>
                        <a:rPr lang="en-US" sz="1800" dirty="0"/>
                        <a:t>24:1</a:t>
                      </a:r>
                    </a:p>
                  </a:txBody>
                  <a:tcPr/>
                </a:tc>
                <a:tc>
                  <a:txBody>
                    <a:bodyPr/>
                    <a:lstStyle/>
                    <a:p>
                      <a:r>
                        <a:rPr lang="en-US" sz="1800" dirty="0"/>
                        <a:t>9/10/10</a:t>
                      </a:r>
                    </a:p>
                  </a:txBody>
                  <a:tcPr/>
                </a:tc>
                <a:tc>
                  <a:txBody>
                    <a:bodyPr/>
                    <a:lstStyle/>
                    <a:p>
                      <a:r>
                        <a:rPr lang="en-US" sz="1800" dirty="0"/>
                        <a:t>Jan. 15, 588</a:t>
                      </a:r>
                    </a:p>
                  </a:txBody>
                  <a:tcPr/>
                </a:tc>
                <a:tc>
                  <a:txBody>
                    <a:bodyPr/>
                    <a:lstStyle/>
                    <a:p>
                      <a:r>
                        <a:rPr lang="en-US" sz="1800" dirty="0"/>
                        <a:t>Siege of Jerusalem begins</a:t>
                      </a:r>
                    </a:p>
                  </a:txBody>
                  <a:tcPr/>
                </a:tc>
                <a:extLst>
                  <a:ext uri="{0D108BD9-81ED-4DB2-BD59-A6C34878D82A}">
                    <a16:rowId xmlns:a16="http://schemas.microsoft.com/office/drawing/2014/main" val="498616133"/>
                  </a:ext>
                </a:extLst>
              </a:tr>
              <a:tr h="339503">
                <a:tc>
                  <a:txBody>
                    <a:bodyPr/>
                    <a:lstStyle/>
                    <a:p>
                      <a:r>
                        <a:rPr lang="en-US" sz="1800" dirty="0"/>
                        <a:t>26:1</a:t>
                      </a:r>
                    </a:p>
                  </a:txBody>
                  <a:tcPr/>
                </a:tc>
                <a:tc>
                  <a:txBody>
                    <a:bodyPr/>
                    <a:lstStyle/>
                    <a:p>
                      <a:r>
                        <a:rPr lang="en-US" sz="1800" dirty="0"/>
                        <a:t>11/-/1</a:t>
                      </a:r>
                    </a:p>
                  </a:txBody>
                  <a:tcPr/>
                </a:tc>
                <a:tc>
                  <a:txBody>
                    <a:bodyPr/>
                    <a:lstStyle/>
                    <a:p>
                      <a:r>
                        <a:rPr lang="en-US" sz="1800" dirty="0"/>
                        <a:t>Between Apr. 587 and Apr. 586</a:t>
                      </a:r>
                    </a:p>
                  </a:txBody>
                  <a:tcPr/>
                </a:tc>
                <a:tc>
                  <a:txBody>
                    <a:bodyPr/>
                    <a:lstStyle/>
                    <a:p>
                      <a:r>
                        <a:rPr lang="en-US" sz="1800" dirty="0"/>
                        <a:t>Oracle against </a:t>
                      </a:r>
                      <a:r>
                        <a:rPr lang="en-US" sz="1800" dirty="0" err="1"/>
                        <a:t>Tyre</a:t>
                      </a:r>
                      <a:endParaRPr lang="en-US" sz="1800" dirty="0"/>
                    </a:p>
                  </a:txBody>
                  <a:tcPr/>
                </a:tc>
                <a:extLst>
                  <a:ext uri="{0D108BD9-81ED-4DB2-BD59-A6C34878D82A}">
                    <a16:rowId xmlns:a16="http://schemas.microsoft.com/office/drawing/2014/main" val="3570226026"/>
                  </a:ext>
                </a:extLst>
              </a:tr>
              <a:tr h="339503">
                <a:tc>
                  <a:txBody>
                    <a:bodyPr/>
                    <a:lstStyle/>
                    <a:p>
                      <a:r>
                        <a:rPr lang="en-US" sz="1800" dirty="0"/>
                        <a:t>29:1</a:t>
                      </a:r>
                    </a:p>
                  </a:txBody>
                  <a:tcPr/>
                </a:tc>
                <a:tc>
                  <a:txBody>
                    <a:bodyPr/>
                    <a:lstStyle/>
                    <a:p>
                      <a:r>
                        <a:rPr lang="en-US" sz="1800" dirty="0"/>
                        <a:t>10/10/12</a:t>
                      </a:r>
                    </a:p>
                  </a:txBody>
                  <a:tcPr/>
                </a:tc>
                <a:tc>
                  <a:txBody>
                    <a:bodyPr/>
                    <a:lstStyle/>
                    <a:p>
                      <a:r>
                        <a:rPr lang="en-US" sz="1800" dirty="0"/>
                        <a:t>Jan. 7, 587</a:t>
                      </a:r>
                    </a:p>
                  </a:txBody>
                  <a:tcPr/>
                </a:tc>
                <a:tc>
                  <a:txBody>
                    <a:bodyPr/>
                    <a:lstStyle/>
                    <a:p>
                      <a:r>
                        <a:rPr lang="en-US" sz="1800" dirty="0"/>
                        <a:t>Oracle against Egypt</a:t>
                      </a:r>
                    </a:p>
                  </a:txBody>
                  <a:tcPr/>
                </a:tc>
                <a:extLst>
                  <a:ext uri="{0D108BD9-81ED-4DB2-BD59-A6C34878D82A}">
                    <a16:rowId xmlns:a16="http://schemas.microsoft.com/office/drawing/2014/main" val="1618037869"/>
                  </a:ext>
                </a:extLst>
              </a:tr>
              <a:tr h="339503">
                <a:tc>
                  <a:txBody>
                    <a:bodyPr/>
                    <a:lstStyle/>
                    <a:p>
                      <a:r>
                        <a:rPr lang="en-US" sz="1800" dirty="0"/>
                        <a:t>29:17</a:t>
                      </a:r>
                    </a:p>
                  </a:txBody>
                  <a:tcPr/>
                </a:tc>
                <a:tc>
                  <a:txBody>
                    <a:bodyPr/>
                    <a:lstStyle/>
                    <a:p>
                      <a:r>
                        <a:rPr lang="en-US" sz="1800" dirty="0"/>
                        <a:t>27/1/1</a:t>
                      </a:r>
                    </a:p>
                  </a:txBody>
                  <a:tcPr/>
                </a:tc>
                <a:tc>
                  <a:txBody>
                    <a:bodyPr/>
                    <a:lstStyle/>
                    <a:p>
                      <a:r>
                        <a:rPr lang="en-US" sz="1800" dirty="0"/>
                        <a:t>Apr. 26, 571</a:t>
                      </a:r>
                    </a:p>
                  </a:txBody>
                  <a:tcPr/>
                </a:tc>
                <a:tc>
                  <a:txBody>
                    <a:bodyPr/>
                    <a:lstStyle/>
                    <a:p>
                      <a:r>
                        <a:rPr lang="en-US" sz="1800" dirty="0"/>
                        <a:t>Egypt instead of </a:t>
                      </a:r>
                      <a:r>
                        <a:rPr lang="en-US" sz="1800" dirty="0" err="1"/>
                        <a:t>Tyre</a:t>
                      </a:r>
                      <a:endParaRPr lang="en-US" sz="1800" dirty="0"/>
                    </a:p>
                  </a:txBody>
                  <a:tcPr/>
                </a:tc>
                <a:extLst>
                  <a:ext uri="{0D108BD9-81ED-4DB2-BD59-A6C34878D82A}">
                    <a16:rowId xmlns:a16="http://schemas.microsoft.com/office/drawing/2014/main" val="2667249286"/>
                  </a:ext>
                </a:extLst>
              </a:tr>
              <a:tr h="339503">
                <a:tc>
                  <a:txBody>
                    <a:bodyPr/>
                    <a:lstStyle/>
                    <a:p>
                      <a:r>
                        <a:rPr lang="en-US" sz="1800" dirty="0"/>
                        <a:t>30:20</a:t>
                      </a:r>
                    </a:p>
                  </a:txBody>
                  <a:tcPr/>
                </a:tc>
                <a:tc>
                  <a:txBody>
                    <a:bodyPr/>
                    <a:lstStyle/>
                    <a:p>
                      <a:r>
                        <a:rPr lang="en-US" sz="1800" dirty="0"/>
                        <a:t>11/1/7</a:t>
                      </a:r>
                    </a:p>
                  </a:txBody>
                  <a:tcPr/>
                </a:tc>
                <a:tc>
                  <a:txBody>
                    <a:bodyPr/>
                    <a:lstStyle/>
                    <a:p>
                      <a:r>
                        <a:rPr lang="en-US" sz="1800" dirty="0"/>
                        <a:t>Apr. 29, 587</a:t>
                      </a:r>
                    </a:p>
                  </a:txBody>
                  <a:tcPr/>
                </a:tc>
                <a:tc>
                  <a:txBody>
                    <a:bodyPr/>
                    <a:lstStyle/>
                    <a:p>
                      <a:r>
                        <a:rPr lang="en-US" sz="1800" dirty="0"/>
                        <a:t>Oracle against Pharaoh</a:t>
                      </a:r>
                    </a:p>
                  </a:txBody>
                  <a:tcPr/>
                </a:tc>
                <a:extLst>
                  <a:ext uri="{0D108BD9-81ED-4DB2-BD59-A6C34878D82A}">
                    <a16:rowId xmlns:a16="http://schemas.microsoft.com/office/drawing/2014/main" val="3862254759"/>
                  </a:ext>
                </a:extLst>
              </a:tr>
              <a:tr h="339503">
                <a:tc>
                  <a:txBody>
                    <a:bodyPr/>
                    <a:lstStyle/>
                    <a:p>
                      <a:r>
                        <a:rPr lang="en-US" sz="1800" dirty="0"/>
                        <a:t>31:1</a:t>
                      </a:r>
                    </a:p>
                  </a:txBody>
                  <a:tcPr/>
                </a:tc>
                <a:tc>
                  <a:txBody>
                    <a:bodyPr/>
                    <a:lstStyle/>
                    <a:p>
                      <a:r>
                        <a:rPr lang="en-US" sz="1800" dirty="0"/>
                        <a:t>11/3/1</a:t>
                      </a:r>
                    </a:p>
                  </a:txBody>
                  <a:tcPr/>
                </a:tc>
                <a:tc>
                  <a:txBody>
                    <a:bodyPr/>
                    <a:lstStyle/>
                    <a:p>
                      <a:r>
                        <a:rPr lang="en-US" sz="1800" dirty="0"/>
                        <a:t>June 21, 587</a:t>
                      </a:r>
                    </a:p>
                  </a:txBody>
                  <a:tcPr/>
                </a:tc>
                <a:tc>
                  <a:txBody>
                    <a:bodyPr/>
                    <a:lstStyle/>
                    <a:p>
                      <a:r>
                        <a:rPr lang="en-US" sz="1800" dirty="0"/>
                        <a:t>Oracle against Pharaoh</a:t>
                      </a:r>
                    </a:p>
                  </a:txBody>
                  <a:tcPr/>
                </a:tc>
                <a:extLst>
                  <a:ext uri="{0D108BD9-81ED-4DB2-BD59-A6C34878D82A}">
                    <a16:rowId xmlns:a16="http://schemas.microsoft.com/office/drawing/2014/main" val="387177390"/>
                  </a:ext>
                </a:extLst>
              </a:tr>
              <a:tr h="339503">
                <a:tc>
                  <a:txBody>
                    <a:bodyPr/>
                    <a:lstStyle/>
                    <a:p>
                      <a:r>
                        <a:rPr lang="en-US" sz="1800" dirty="0"/>
                        <a:t>32:1</a:t>
                      </a:r>
                    </a:p>
                  </a:txBody>
                  <a:tcPr/>
                </a:tc>
                <a:tc>
                  <a:txBody>
                    <a:bodyPr/>
                    <a:lstStyle/>
                    <a:p>
                      <a:r>
                        <a:rPr lang="en-US" sz="1800" dirty="0"/>
                        <a:t>12/12/1</a:t>
                      </a:r>
                    </a:p>
                  </a:txBody>
                  <a:tcPr/>
                </a:tc>
                <a:tc>
                  <a:txBody>
                    <a:bodyPr/>
                    <a:lstStyle/>
                    <a:p>
                      <a:r>
                        <a:rPr lang="en-US" sz="1800" dirty="0"/>
                        <a:t>Mar. 3, 585</a:t>
                      </a:r>
                    </a:p>
                  </a:txBody>
                  <a:tcPr/>
                </a:tc>
                <a:tc>
                  <a:txBody>
                    <a:bodyPr/>
                    <a:lstStyle/>
                    <a:p>
                      <a:r>
                        <a:rPr lang="en-US" sz="1800" dirty="0"/>
                        <a:t>Oracle against Pharaoh</a:t>
                      </a:r>
                    </a:p>
                  </a:txBody>
                  <a:tcPr/>
                </a:tc>
                <a:extLst>
                  <a:ext uri="{0D108BD9-81ED-4DB2-BD59-A6C34878D82A}">
                    <a16:rowId xmlns:a16="http://schemas.microsoft.com/office/drawing/2014/main" val="1385812884"/>
                  </a:ext>
                </a:extLst>
              </a:tr>
              <a:tr h="339503">
                <a:tc>
                  <a:txBody>
                    <a:bodyPr/>
                    <a:lstStyle/>
                    <a:p>
                      <a:r>
                        <a:rPr lang="en-US" sz="1800" dirty="0"/>
                        <a:t>32:17</a:t>
                      </a:r>
                    </a:p>
                  </a:txBody>
                  <a:tcPr/>
                </a:tc>
                <a:tc>
                  <a:txBody>
                    <a:bodyPr/>
                    <a:lstStyle/>
                    <a:p>
                      <a:r>
                        <a:rPr lang="en-US" sz="1800" dirty="0"/>
                        <a:t>12/-/15</a:t>
                      </a:r>
                    </a:p>
                  </a:txBody>
                  <a:tcPr/>
                </a:tc>
                <a:tc>
                  <a:txBody>
                    <a:bodyPr/>
                    <a:lstStyle/>
                    <a:p>
                      <a:r>
                        <a:rPr lang="en-US" sz="1800" dirty="0"/>
                        <a:t>Between Apr. 586 and Apr. 585</a:t>
                      </a:r>
                    </a:p>
                  </a:txBody>
                  <a:tcPr/>
                </a:tc>
                <a:tc>
                  <a:txBody>
                    <a:bodyPr/>
                    <a:lstStyle/>
                    <a:p>
                      <a:r>
                        <a:rPr lang="en-US" sz="1800" dirty="0"/>
                        <a:t>Oracle against Egypt</a:t>
                      </a:r>
                    </a:p>
                  </a:txBody>
                  <a:tcPr/>
                </a:tc>
                <a:extLst>
                  <a:ext uri="{0D108BD9-81ED-4DB2-BD59-A6C34878D82A}">
                    <a16:rowId xmlns:a16="http://schemas.microsoft.com/office/drawing/2014/main" val="2846734343"/>
                  </a:ext>
                </a:extLst>
              </a:tr>
              <a:tr h="339503">
                <a:tc>
                  <a:txBody>
                    <a:bodyPr/>
                    <a:lstStyle/>
                    <a:p>
                      <a:r>
                        <a:rPr lang="en-US" sz="1800" dirty="0"/>
                        <a:t>33:21</a:t>
                      </a:r>
                    </a:p>
                  </a:txBody>
                  <a:tcPr/>
                </a:tc>
                <a:tc>
                  <a:txBody>
                    <a:bodyPr/>
                    <a:lstStyle/>
                    <a:p>
                      <a:r>
                        <a:rPr lang="en-US" sz="1800" dirty="0"/>
                        <a:t>12/10/5</a:t>
                      </a:r>
                    </a:p>
                  </a:txBody>
                  <a:tcPr/>
                </a:tc>
                <a:tc>
                  <a:txBody>
                    <a:bodyPr/>
                    <a:lstStyle/>
                    <a:p>
                      <a:r>
                        <a:rPr lang="en-US" sz="1800" dirty="0"/>
                        <a:t>Jan. 8, 585</a:t>
                      </a:r>
                    </a:p>
                  </a:txBody>
                  <a:tcPr/>
                </a:tc>
                <a:tc>
                  <a:txBody>
                    <a:bodyPr/>
                    <a:lstStyle/>
                    <a:p>
                      <a:r>
                        <a:rPr lang="en-US" sz="1800" dirty="0"/>
                        <a:t>Escapee from Jerusalem arrives</a:t>
                      </a:r>
                    </a:p>
                  </a:txBody>
                  <a:tcPr/>
                </a:tc>
                <a:extLst>
                  <a:ext uri="{0D108BD9-81ED-4DB2-BD59-A6C34878D82A}">
                    <a16:rowId xmlns:a16="http://schemas.microsoft.com/office/drawing/2014/main" val="286492980"/>
                  </a:ext>
                </a:extLst>
              </a:tr>
              <a:tr h="339503">
                <a:tc>
                  <a:txBody>
                    <a:bodyPr/>
                    <a:lstStyle/>
                    <a:p>
                      <a:r>
                        <a:rPr lang="en-US" sz="1800" dirty="0"/>
                        <a:t>40:1</a:t>
                      </a:r>
                    </a:p>
                  </a:txBody>
                  <a:tcPr/>
                </a:tc>
                <a:tc>
                  <a:txBody>
                    <a:bodyPr/>
                    <a:lstStyle/>
                    <a:p>
                      <a:r>
                        <a:rPr lang="en-US" sz="1800" dirty="0"/>
                        <a:t>25/1/10</a:t>
                      </a:r>
                    </a:p>
                  </a:txBody>
                  <a:tcPr/>
                </a:tc>
                <a:tc>
                  <a:txBody>
                    <a:bodyPr/>
                    <a:lstStyle/>
                    <a:p>
                      <a:r>
                        <a:rPr lang="en-US" sz="1800" dirty="0"/>
                        <a:t>Apr. 28, 573</a:t>
                      </a:r>
                    </a:p>
                  </a:txBody>
                  <a:tcPr/>
                </a:tc>
                <a:tc>
                  <a:txBody>
                    <a:bodyPr/>
                    <a:lstStyle/>
                    <a:p>
                      <a:r>
                        <a:rPr lang="en-US" sz="1800" dirty="0"/>
                        <a:t>Vision of Restored Jerusalem</a:t>
                      </a:r>
                    </a:p>
                  </a:txBody>
                  <a:tcPr/>
                </a:tc>
                <a:extLst>
                  <a:ext uri="{0D108BD9-81ED-4DB2-BD59-A6C34878D82A}">
                    <a16:rowId xmlns:a16="http://schemas.microsoft.com/office/drawing/2014/main" val="2736608303"/>
                  </a:ext>
                </a:extLst>
              </a:tr>
            </a:tbl>
          </a:graphicData>
        </a:graphic>
      </p:graphicFrame>
    </p:spTree>
    <p:extLst>
      <p:ext uri="{BB962C8B-B14F-4D97-AF65-F5344CB8AC3E}">
        <p14:creationId xmlns:p14="http://schemas.microsoft.com/office/powerpoint/2010/main" val="3009467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Outline</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571500" indent="-571500">
              <a:buAutoNum type="romanUcPeriod"/>
            </a:pPr>
            <a:r>
              <a:rPr lang="en-US" sz="4000" dirty="0"/>
              <a:t>Judgement on Judah and Jerusalem (1-24)</a:t>
            </a:r>
          </a:p>
          <a:p>
            <a:pPr marL="571500" indent="-571500">
              <a:buAutoNum type="romanUcPeriod"/>
            </a:pPr>
            <a:r>
              <a:rPr lang="en-US" sz="4000" dirty="0"/>
              <a:t>Oracles against foreign nations (25-32)</a:t>
            </a:r>
          </a:p>
          <a:p>
            <a:pPr marL="571500" indent="-571500">
              <a:buAutoNum type="romanUcPeriod"/>
            </a:pPr>
            <a:r>
              <a:rPr lang="en-US" sz="4000" dirty="0"/>
              <a:t>Blessing for Judah and Jerusalem (33-48)</a:t>
            </a:r>
          </a:p>
        </p:txBody>
      </p:sp>
    </p:spTree>
    <p:extLst>
      <p:ext uri="{BB962C8B-B14F-4D97-AF65-F5344CB8AC3E}">
        <p14:creationId xmlns:p14="http://schemas.microsoft.com/office/powerpoint/2010/main" val="1446725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Important Passages</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“Son of man, I have appointed you a watchman to the house of Israel; whenever you hear a word from My mouth, warn them from Me.” (3:17)</a:t>
            </a:r>
          </a:p>
        </p:txBody>
      </p:sp>
    </p:spTree>
    <p:extLst>
      <p:ext uri="{BB962C8B-B14F-4D97-AF65-F5344CB8AC3E}">
        <p14:creationId xmlns:p14="http://schemas.microsoft.com/office/powerpoint/2010/main" val="670938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Important Passages</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“The person who sins will die. The son will not bear the punishment for the father's iniquity, nor will the father bear the punishment for the son's iniquity; the righteousness of the righteous will be upon himself, and the wickedness of the wicked will be upon himself.” (18:20)</a:t>
            </a:r>
          </a:p>
          <a:p>
            <a:endParaRPr lang="en-US" dirty="0"/>
          </a:p>
          <a:p>
            <a:pPr marL="0" indent="0">
              <a:buNone/>
            </a:pPr>
            <a:endParaRPr lang="en-US" sz="4000" dirty="0"/>
          </a:p>
        </p:txBody>
      </p:sp>
    </p:spTree>
    <p:extLst>
      <p:ext uri="{BB962C8B-B14F-4D97-AF65-F5344CB8AC3E}">
        <p14:creationId xmlns:p14="http://schemas.microsoft.com/office/powerpoint/2010/main" val="2630871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B332-25AE-45B4-ACF7-C97EE27504CB}"/>
              </a:ext>
            </a:extLst>
          </p:cNvPr>
          <p:cNvSpPr>
            <a:spLocks noGrp="1"/>
          </p:cNvSpPr>
          <p:nvPr>
            <p:ph type="title"/>
          </p:nvPr>
        </p:nvSpPr>
        <p:spPr>
          <a:xfrm>
            <a:off x="101080" y="85206"/>
            <a:ext cx="11963401" cy="1081121"/>
          </a:xfrm>
        </p:spPr>
        <p:txBody>
          <a:bodyPr>
            <a:normAutofit/>
          </a:bodyPr>
          <a:lstStyle/>
          <a:p>
            <a:r>
              <a:rPr lang="en-US" sz="6600" dirty="0">
                <a:ln>
                  <a:solidFill>
                    <a:schemeClr val="tx1"/>
                  </a:solidFill>
                </a:ln>
                <a:solidFill>
                  <a:schemeClr val="bg1"/>
                </a:solidFill>
                <a:effectLst/>
                <a:latin typeface="Eras Demi ITC" panose="020B0805030504020804" pitchFamily="34" charset="0"/>
              </a:rPr>
              <a:t>Ezekiel: Important Passages</a:t>
            </a:r>
          </a:p>
        </p:txBody>
      </p:sp>
      <p:sp>
        <p:nvSpPr>
          <p:cNvPr id="3" name="Content Placeholder 2">
            <a:extLst>
              <a:ext uri="{FF2B5EF4-FFF2-40B4-BE49-F238E27FC236}">
                <a16:creationId xmlns:a16="http://schemas.microsoft.com/office/drawing/2014/main" id="{4C594C9A-AC82-430B-AD34-FB71EF96209F}"/>
              </a:ext>
            </a:extLst>
          </p:cNvPr>
          <p:cNvSpPr>
            <a:spLocks noGrp="1"/>
          </p:cNvSpPr>
          <p:nvPr>
            <p:ph idx="1"/>
          </p:nvPr>
        </p:nvSpPr>
        <p:spPr>
          <a:xfrm>
            <a:off x="101080" y="1340434"/>
            <a:ext cx="11963400" cy="5432360"/>
          </a:xfrm>
        </p:spPr>
        <p:txBody>
          <a:bodyPr>
            <a:normAutofit/>
          </a:bodyPr>
          <a:lstStyle/>
          <a:p>
            <a:pPr marL="0" indent="0">
              <a:buNone/>
            </a:pPr>
            <a:r>
              <a:rPr lang="en-US" sz="3600" dirty="0"/>
              <a:t>“Say to them, 'As I live!' declares the Lord GOD, 'I take no pleasure in the death of the wicked, but rather that the wicked turn from his way and live. Turn back, turn back from your evil ways! Why then will you die, O house of Israel?” (33:11)</a:t>
            </a:r>
          </a:p>
          <a:p>
            <a:endParaRPr lang="en-US" dirty="0"/>
          </a:p>
          <a:p>
            <a:endParaRPr lang="en-US" dirty="0"/>
          </a:p>
          <a:p>
            <a:pPr marL="0" indent="0">
              <a:buNone/>
            </a:pPr>
            <a:endParaRPr lang="en-US" sz="4000" dirty="0"/>
          </a:p>
        </p:txBody>
      </p:sp>
    </p:spTree>
    <p:extLst>
      <p:ext uri="{BB962C8B-B14F-4D97-AF65-F5344CB8AC3E}">
        <p14:creationId xmlns:p14="http://schemas.microsoft.com/office/powerpoint/2010/main" val="3930351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2999</TotalTime>
  <Words>967</Words>
  <Application>Microsoft Office PowerPoint</Application>
  <PresentationFormat>Widescreen</PresentationFormat>
  <Paragraphs>136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Eras Bold ITC</vt:lpstr>
      <vt:lpstr>Eras Demi ITC</vt:lpstr>
      <vt:lpstr>Office Theme</vt:lpstr>
      <vt:lpstr>Ezekiel</vt:lpstr>
      <vt:lpstr>Ezekiel: The Prophet</vt:lpstr>
      <vt:lpstr>Ezekiel: The Prophet</vt:lpstr>
      <vt:lpstr>Ezekiel: The Prophet</vt:lpstr>
      <vt:lpstr>Ezekiel: Chronological Dates</vt:lpstr>
      <vt:lpstr>Ezekiel: Outline</vt:lpstr>
      <vt:lpstr>Ezekiel: Important Passages</vt:lpstr>
      <vt:lpstr>Ezekiel: Important Passages</vt:lpstr>
      <vt:lpstr>Ezekiel: Important Passages</vt:lpstr>
      <vt:lpstr>Ezekiel: Important Passages</vt:lpstr>
      <vt:lpstr>Ezekiel: Important Passages</vt:lpstr>
      <vt:lpstr>Ezekiel: Important Passages</vt:lpstr>
      <vt:lpstr>Judgement on Judah and Jerusalem (1-24)</vt:lpstr>
      <vt:lpstr>Judgement on Judah and Jerusalem (1-24)</vt:lpstr>
      <vt:lpstr>Judgement on Judah and Jerusalem (1-24)</vt:lpstr>
      <vt:lpstr>Judgement on Judah and Jerusalem (1-24)</vt:lpstr>
      <vt:lpstr>Judgement on Judah and Jerusalem (1-24)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dc:title>
  <dc:creator>Josh Blackmer</dc:creator>
  <cp:lastModifiedBy>Cindy Nelson</cp:lastModifiedBy>
  <cp:revision>32</cp:revision>
  <dcterms:created xsi:type="dcterms:W3CDTF">2020-02-10T20:03:51Z</dcterms:created>
  <dcterms:modified xsi:type="dcterms:W3CDTF">2020-02-16T20:09:13Z</dcterms:modified>
</cp:coreProperties>
</file>