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1440" r:id="rId2"/>
    <p:sldId id="1872" r:id="rId3"/>
    <p:sldId id="2185" r:id="rId4"/>
    <p:sldId id="2171" r:id="rId5"/>
    <p:sldId id="2178" r:id="rId6"/>
    <p:sldId id="2173" r:id="rId7"/>
    <p:sldId id="2176" r:id="rId8"/>
    <p:sldId id="2179" r:id="rId9"/>
    <p:sldId id="2154" r:id="rId10"/>
    <p:sldId id="2186" r:id="rId11"/>
    <p:sldId id="2180" r:id="rId12"/>
    <p:sldId id="2017" r:id="rId13"/>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89" autoAdjust="0"/>
    <p:restoredTop sz="94507" autoAdjust="0"/>
  </p:normalViewPr>
  <p:slideViewPr>
    <p:cSldViewPr snapToGrid="0">
      <p:cViewPr varScale="1">
        <p:scale>
          <a:sx n="104" d="100"/>
          <a:sy n="104" d="100"/>
        </p:scale>
        <p:origin x="414" y="114"/>
      </p:cViewPr>
      <p:guideLst>
        <p:guide orient="horz" pos="2184"/>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3119997-7129-08A7-39E9-C8830378783D}"/>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A98B85AF-F9D5-738A-424C-8219270FF151}"/>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CD6240AA-C430-8E01-8EA5-FEDEED9A5C89}"/>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9770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8E0F8052-6282-A8C9-B073-F34EB74B9500}"/>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808619C-B591-F50D-1AC2-94B7F1069DB4}"/>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4C00BDBE-C62C-6CB0-08B9-4604C848DAAA}"/>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1589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4774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1791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87400F8-639F-6291-D951-E052762F1073}"/>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197D826E-F75A-BE1F-FD03-B5FF39B42FF3}"/>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743F8363-AC7C-405C-901E-F36CE76BEE06}"/>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592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6BD93949-0B55-8B86-7F9F-7E46710FDCE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6227AEA7-1047-56B0-AEF3-D7C9368E4B1F}"/>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32E89952-22FC-9929-8000-D94D6E2C1A8F}"/>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07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010E3075-BECE-4C73-5B5C-C080EB111C6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A458FB8-576F-25B1-5997-A238AF83F457}"/>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7D6BB484-E24C-8F9A-562B-6C3AB28A394D}"/>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8255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0C4BDF9F-8B3C-A488-155E-4266161649CD}"/>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39CEBD44-67F1-B4CC-6853-4A6E6DC36B37}"/>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21043250-63D6-47A0-1BE0-F2429133CB9C}"/>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9014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E4475ED-4267-5FB0-CA27-D9ABD1201F1B}"/>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D5F4FF10-9919-57F0-5F44-738E410A57CE}"/>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D0044EA-0222-8DFE-024D-E9185B88F763}"/>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0477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F5C8F453-C60B-AFA0-83E1-AC114D204474}"/>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E53B4ACA-D9CC-59E0-5EE7-B65A0FAE5ED6}"/>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8F502D1C-7DA6-2815-A6FD-D3AAF224093B}"/>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1016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A14A3FA-60A9-C766-96B6-67B83BEF01CF}"/>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E3CD863F-65EB-A332-9604-77D7F979C702}"/>
              </a:ext>
            </a:extLst>
          </p:cNvPr>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A0A6B60-A69D-2B93-1D06-5232FA265B3D}"/>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00410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pic>
        <p:nvPicPr>
          <p:cNvPr id="7" name="Picture 6" descr="A hand holding a book to another hand&#10;&#10;Description automatically generated">
            <a:extLst>
              <a:ext uri="{FF2B5EF4-FFF2-40B4-BE49-F238E27FC236}">
                <a16:creationId xmlns:a16="http://schemas.microsoft.com/office/drawing/2014/main" id="{F3D9179F-BAF5-708A-6212-AAF570CC4AB8}"/>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18171A9B-F706-44E1-7B65-B787F67B7376}"/>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B50289F-2752-2370-5C18-06CD0EF158AF}"/>
              </a:ext>
            </a:extLst>
          </p:cNvPr>
          <p:cNvSpPr txBox="1"/>
          <p:nvPr/>
        </p:nvSpPr>
        <p:spPr>
          <a:xfrm>
            <a:off x="6309362" y="1672048"/>
            <a:ext cx="5368831" cy="5262979"/>
          </a:xfrm>
          <a:prstGeom prst="rect">
            <a:avLst/>
          </a:prstGeom>
          <a:noFill/>
          <a:ln w="38100">
            <a:solidFill>
              <a:schemeClr val="bg1"/>
            </a:solidFill>
          </a:ln>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14  Now Enoch, the seventh from Adam, prophesied about these men also, saying, "Behold, the Lord comes with ten thousands of His saints,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15  to execute judgment on all, to convict all who are ungodly among them of all their ungodly deeds which they have committed in an ungodly way, and of all the harsh things which ungodly sinners have spoken against Him."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  These are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grumblers, complainers, walking according to their own lusts; and they mouth great swelling words, flattering people to gain advantage</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61CBFB6F-63B9-40C9-A7DF-F51AEC3502AB}"/>
              </a:ext>
            </a:extLst>
          </p:cNvPr>
          <p:cNvSpPr txBox="1"/>
          <p:nvPr/>
        </p:nvSpPr>
        <p:spPr>
          <a:xfrm>
            <a:off x="505087" y="1672048"/>
            <a:ext cx="5368831" cy="5016758"/>
          </a:xfrm>
          <a:prstGeom prst="rect">
            <a:avLst/>
          </a:prstGeom>
          <a:noFill/>
          <a:ln w="38100">
            <a:solidFill>
              <a:schemeClr val="bg1"/>
            </a:solidFill>
          </a:ln>
        </p:spPr>
        <p:txBody>
          <a:bodyPr wrap="square" rtlCol="0">
            <a:spAutoFit/>
          </a:bodyPr>
          <a:lstStyle/>
          <a:p>
            <a:pPr marR="0" algn="ctr" rtl="0"/>
            <a:r>
              <a:rPr lang="en-US" sz="2800" b="1" i="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Nature of False Teachers</a:t>
            </a:r>
          </a:p>
          <a:p>
            <a:pPr marR="0" algn="ctr" rtl="0"/>
            <a:endParaRPr lang="en-US" sz="2800" b="1" i="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Enoch who prophesied about them</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God is coming to judge ungodly men and ungodly actions and words</a:t>
            </a:r>
          </a:p>
          <a:p>
            <a:pPr marL="342900" marR="0" indent="-225425" rtl="0">
              <a:buClr>
                <a:schemeClr val="bg1"/>
              </a:buClr>
              <a:buFont typeface="Arial" panose="020B0604020202020204" pitchFamily="34" charset="0"/>
              <a:buChar char="•"/>
            </a:pP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These false teachers: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Grumble</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Complain</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Walk according to own desire</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Speak swelling words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Speak flattering words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Seek to gain advantage of listeners</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80D14D85-9036-0B12-D333-ADB649C55430}"/>
              </a:ext>
            </a:extLst>
          </p:cNvPr>
          <p:cNvCxnSpPr>
            <a:cxnSpLocks/>
          </p:cNvCxnSpPr>
          <p:nvPr/>
        </p:nvCxnSpPr>
        <p:spPr>
          <a:xfrm>
            <a:off x="-294640" y="1577515"/>
            <a:ext cx="12747232"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Box 3">
            <a:extLst>
              <a:ext uri="{FF2B5EF4-FFF2-40B4-BE49-F238E27FC236}">
                <a16:creationId xmlns:a16="http://schemas.microsoft.com/office/drawing/2014/main" id="{D8FC7DF7-344C-CF2B-9AD6-EE9E223266E8}"/>
              </a:ext>
            </a:extLst>
          </p:cNvPr>
          <p:cNvSpPr txBox="1">
            <a:spLocks noChangeArrowheads="1"/>
          </p:cNvSpPr>
          <p:nvPr/>
        </p:nvSpPr>
        <p:spPr bwMode="auto">
          <a:xfrm>
            <a:off x="3231417" y="509452"/>
            <a:ext cx="767606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400" b="1" dirty="0">
                <a:solidFill>
                  <a:schemeClr val="bg1"/>
                </a:solidFill>
                <a:latin typeface="Calibri" panose="020F0502020204030204" pitchFamily="34" charset="0"/>
                <a:cs typeface="Calibri" panose="020F0502020204030204" pitchFamily="34" charset="0"/>
              </a:rPr>
              <a:t>God’s View of False Teachers</a:t>
            </a:r>
          </a:p>
        </p:txBody>
      </p:sp>
    </p:spTree>
    <p:extLst>
      <p:ext uri="{BB962C8B-B14F-4D97-AF65-F5344CB8AC3E}">
        <p14:creationId xmlns:p14="http://schemas.microsoft.com/office/powerpoint/2010/main" val="3932068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2F90E805-A727-50B1-29F3-BF1CB839FF71}"/>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0049EE54-CC06-BD90-9379-AE796FBB5F6E}"/>
              </a:ext>
            </a:extLst>
          </p:cNvPr>
          <p:cNvSpPr txBox="1"/>
          <p:nvPr/>
        </p:nvSpPr>
        <p:spPr>
          <a:xfrm>
            <a:off x="6309362" y="1672048"/>
            <a:ext cx="5368831" cy="5262979"/>
          </a:xfrm>
          <a:prstGeom prst="rect">
            <a:avLst/>
          </a:prstGeom>
          <a:noFill/>
          <a:ln w="38100">
            <a:solidFill>
              <a:schemeClr val="bg1"/>
            </a:solidFill>
          </a:ln>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14  Now Enoch, the seventh from Adam, prophesied about these men also, saying, "Behold, the Lord comes with ten thousands of His saints,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15  to execute judgment on all, to convict all who are ungodly among them of all their ungodly deeds which they have committed in an ungodly way, and of all the harsh things which ungodly sinners have spoken against Him."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  These are grumblers, complainers, walking according to their own lusts; and they mouth great swelling words, flattering people to gain advantage</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F6E35CB2-D6DE-A369-62E1-B231479ABC69}"/>
              </a:ext>
            </a:extLst>
          </p:cNvPr>
          <p:cNvSpPr txBox="1"/>
          <p:nvPr/>
        </p:nvSpPr>
        <p:spPr>
          <a:xfrm>
            <a:off x="505087" y="1672048"/>
            <a:ext cx="5368831" cy="5016758"/>
          </a:xfrm>
          <a:prstGeom prst="rect">
            <a:avLst/>
          </a:prstGeom>
          <a:noFill/>
          <a:ln w="38100">
            <a:solidFill>
              <a:schemeClr val="bg1"/>
            </a:solidFill>
          </a:ln>
        </p:spPr>
        <p:txBody>
          <a:bodyPr wrap="square" rtlCol="0">
            <a:spAutoFit/>
          </a:bodyPr>
          <a:lstStyle/>
          <a:p>
            <a:pPr marR="0" algn="ctr" rtl="0"/>
            <a:r>
              <a:rPr lang="en-US" sz="2800" b="1" i="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Nature of False Teachers</a:t>
            </a:r>
          </a:p>
          <a:p>
            <a:pPr marR="0" algn="ctr" rtl="0"/>
            <a:endParaRPr lang="en-US" sz="2800" b="1" i="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Enoch who prophesied about them</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God is coming to judge ungodly men and ungodly actions and words</a:t>
            </a:r>
          </a:p>
          <a:p>
            <a:pPr marL="342900" marR="0" indent="-225425" rtl="0">
              <a:buClr>
                <a:schemeClr val="bg1"/>
              </a:buClr>
              <a:buFont typeface="Arial" panose="020B0604020202020204" pitchFamily="34" charset="0"/>
              <a:buChar char="•"/>
            </a:pP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These false teachers: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Grumble</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Complain</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Walk according to own desire</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Speak swelling words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Speak flattering words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Seek to gain advantage of listeners</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6EBAA13C-DD47-CBCE-7857-1AEACEC6E526}"/>
              </a:ext>
            </a:extLst>
          </p:cNvPr>
          <p:cNvCxnSpPr>
            <a:cxnSpLocks/>
          </p:cNvCxnSpPr>
          <p:nvPr/>
        </p:nvCxnSpPr>
        <p:spPr>
          <a:xfrm>
            <a:off x="-294640" y="1577515"/>
            <a:ext cx="12747232"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Box 3">
            <a:extLst>
              <a:ext uri="{FF2B5EF4-FFF2-40B4-BE49-F238E27FC236}">
                <a16:creationId xmlns:a16="http://schemas.microsoft.com/office/drawing/2014/main" id="{32FB6E1C-D5F0-3CDA-0A2B-6AAED88DA32E}"/>
              </a:ext>
            </a:extLst>
          </p:cNvPr>
          <p:cNvSpPr txBox="1">
            <a:spLocks noChangeArrowheads="1"/>
          </p:cNvSpPr>
          <p:nvPr/>
        </p:nvSpPr>
        <p:spPr bwMode="auto">
          <a:xfrm>
            <a:off x="3231417" y="509452"/>
            <a:ext cx="767606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400" b="1" dirty="0">
                <a:solidFill>
                  <a:schemeClr val="bg1"/>
                </a:solidFill>
                <a:latin typeface="Calibri" panose="020F0502020204030204" pitchFamily="34" charset="0"/>
                <a:cs typeface="Calibri" panose="020F0502020204030204" pitchFamily="34" charset="0"/>
              </a:rPr>
              <a:t>God’s View of False Teachers</a:t>
            </a:r>
          </a:p>
        </p:txBody>
      </p:sp>
      <p:sp>
        <p:nvSpPr>
          <p:cNvPr id="6" name="TextBox 5">
            <a:extLst>
              <a:ext uri="{FF2B5EF4-FFF2-40B4-BE49-F238E27FC236}">
                <a16:creationId xmlns:a16="http://schemas.microsoft.com/office/drawing/2014/main" id="{B72B035D-8F37-89DB-0BDE-5779D6D611CE}"/>
              </a:ext>
            </a:extLst>
          </p:cNvPr>
          <p:cNvSpPr txBox="1"/>
          <p:nvPr/>
        </p:nvSpPr>
        <p:spPr>
          <a:xfrm rot="19906810">
            <a:off x="1072753" y="2148018"/>
            <a:ext cx="10490662" cy="1446550"/>
          </a:xfrm>
          <a:prstGeom prst="rect">
            <a:avLst/>
          </a:prstGeom>
          <a:solidFill>
            <a:srgbClr val="FF0000"/>
          </a:solidFill>
        </p:spPr>
        <p:txBody>
          <a:bodyPr wrap="square" rtlCol="0">
            <a:spAutoFit/>
          </a:bodyPr>
          <a:lstStyle/>
          <a:p>
            <a:pPr algn="ctr"/>
            <a:r>
              <a:rPr lang="en-US" sz="8800" b="1" dirty="0">
                <a:solidFill>
                  <a:schemeClr val="bg1"/>
                </a:solidFill>
                <a:latin typeface="Calibri" panose="020F0502020204030204" pitchFamily="34" charset="0"/>
                <a:ea typeface="Calibri" panose="020F0502020204030204" pitchFamily="34" charset="0"/>
                <a:cs typeface="Calibri" panose="020F0502020204030204" pitchFamily="34" charset="0"/>
              </a:rPr>
              <a:t>To Be Continued</a:t>
            </a:r>
          </a:p>
        </p:txBody>
      </p:sp>
    </p:spTree>
    <p:extLst>
      <p:ext uri="{BB962C8B-B14F-4D97-AF65-F5344CB8AC3E}">
        <p14:creationId xmlns:p14="http://schemas.microsoft.com/office/powerpoint/2010/main" val="419565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39985" y="587828"/>
            <a:ext cx="8716104" cy="84068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Salvation Truth From Heaven</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162820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386969"/>
            <a:ext cx="8843614" cy="1151204"/>
          </a:xfrm>
        </p:spPr>
        <p:txBody>
          <a:bodyPr/>
          <a:lstStyle/>
          <a:p>
            <a:pPr lvl="0" algn="ctr"/>
            <a:r>
              <a:rPr lang="en-US" sz="3600" dirty="0">
                <a:solidFill>
                  <a:schemeClr val="bg1"/>
                </a:solidFill>
                <a:latin typeface="Cambria" panose="02040503050406030204" pitchFamily="18" charset="0"/>
                <a:ea typeface="Cambria" panose="02040503050406030204" pitchFamily="18" charset="0"/>
                <a:cs typeface="Calibri" panose="020F0502020204030204" pitchFamily="34" charset="0"/>
              </a:rPr>
              <a:t>Text—Jude 1:1-4</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711363"/>
            <a:ext cx="11098231" cy="3693319"/>
          </a:xfrm>
          <a:prstGeom prst="rect">
            <a:avLst/>
          </a:prstGeom>
          <a:noFill/>
        </p:spPr>
        <p:txBody>
          <a:bodyPr wrap="square" rtlCol="0">
            <a:spAutoFit/>
          </a:bodyPr>
          <a:lstStyle/>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   Jude, a bondservant of Jesus Christ, and brother of James, To those who are called, sanctified by God the Father, and preserved in Jesus Christ: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Mercy, peace, and love be multiplied to you.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3  Beloved, while I was very diligent to write to you concerning our common salvation, I found it necessary to write to you exhorting you to contend earnestly for the faith which was once for all delivered to the saints.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For certain men have crept in unnoticed, who long ago were marked out for this condemnation, ungodly men, who turn the grace of our God into lewdness and deny the only Lord God and our Lord Jesus Christ. </a:t>
            </a:r>
          </a:p>
        </p:txBody>
      </p:sp>
    </p:spTree>
    <p:extLst>
      <p:ext uri="{BB962C8B-B14F-4D97-AF65-F5344CB8AC3E}">
        <p14:creationId xmlns:p14="http://schemas.microsoft.com/office/powerpoint/2010/main" val="372550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23BCE24-97BD-4692-FB2B-E0954CA2719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EC131846-1EA3-D2AD-2BAC-A51D0775488B}"/>
              </a:ext>
            </a:extLst>
          </p:cNvPr>
          <p:cNvSpPr txBox="1">
            <a:spLocks noChangeArrowheads="1"/>
          </p:cNvSpPr>
          <p:nvPr/>
        </p:nvSpPr>
        <p:spPr bwMode="auto">
          <a:xfrm>
            <a:off x="3231417" y="509452"/>
            <a:ext cx="767606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5400" b="1" dirty="0">
                <a:solidFill>
                  <a:srgbClr val="FFFF00"/>
                </a:solidFill>
                <a:latin typeface="Calibri" panose="020F0502020204030204" pitchFamily="34" charset="0"/>
                <a:cs typeface="Calibri" panose="020F0502020204030204" pitchFamily="34" charset="0"/>
              </a:rPr>
              <a:t>Introductory Thoughts</a:t>
            </a:r>
          </a:p>
        </p:txBody>
      </p:sp>
      <p:sp>
        <p:nvSpPr>
          <p:cNvPr id="2" name="Text Box 3">
            <a:extLst>
              <a:ext uri="{FF2B5EF4-FFF2-40B4-BE49-F238E27FC236}">
                <a16:creationId xmlns:a16="http://schemas.microsoft.com/office/drawing/2014/main" id="{D77CB0B3-A7BA-FB03-D7FD-94C734AB6146}"/>
              </a:ext>
            </a:extLst>
          </p:cNvPr>
          <p:cNvSpPr txBox="1">
            <a:spLocks noChangeArrowheads="1"/>
          </p:cNvSpPr>
          <p:nvPr/>
        </p:nvSpPr>
        <p:spPr bwMode="auto">
          <a:xfrm>
            <a:off x="770708" y="1619794"/>
            <a:ext cx="10646229" cy="4419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17475" indent="-117475">
              <a:spcBef>
                <a:spcPts val="100"/>
              </a:spcBef>
              <a:spcAft>
                <a:spcPts val="4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Thesis Sentence:  To create a clearer understanding of the nature and danger of false teachers described in the book of Jude</a:t>
            </a:r>
          </a:p>
          <a:p>
            <a:pPr marL="117475" indent="-117475">
              <a:spcBef>
                <a:spcPts val="100"/>
              </a:spcBef>
              <a:spcAft>
                <a:spcPts val="4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Our purpose is NOT to deeply discuss every verse in this book</a:t>
            </a:r>
          </a:p>
          <a:p>
            <a:pPr marL="117475" indent="-117475">
              <a:spcBef>
                <a:spcPts val="100"/>
              </a:spcBef>
              <a:spcAft>
                <a:spcPts val="4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This book was written by Jude, likely one of the Lord’s brothers</a:t>
            </a:r>
          </a:p>
          <a:p>
            <a:pPr marL="117475" indent="-117475">
              <a:spcBef>
                <a:spcPts val="100"/>
              </a:spcBef>
              <a:spcAft>
                <a:spcPts val="4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Describes himself as a brother of James (not of Jesus)</a:t>
            </a:r>
          </a:p>
          <a:p>
            <a:pPr marL="117475" indent="-117475">
              <a:spcBef>
                <a:spcPts val="100"/>
              </a:spcBef>
              <a:spcAft>
                <a:spcPts val="4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James, the Lord’s brother, wrote one of the earliest epistles</a:t>
            </a:r>
          </a:p>
          <a:p>
            <a:pPr marL="117475" indent="-117475">
              <a:spcBef>
                <a:spcPts val="100"/>
              </a:spcBef>
              <a:spcAft>
                <a:spcPts val="4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Jude writes one of the last, as “the faith” had fully been delivered</a:t>
            </a:r>
          </a:p>
          <a:p>
            <a:pPr marL="117475" indent="-117475">
              <a:spcBef>
                <a:spcPts val="100"/>
              </a:spcBef>
              <a:spcAft>
                <a:spcPts val="4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Jude did not intend to write about this topic, but that all changed</a:t>
            </a:r>
          </a:p>
          <a:p>
            <a:pPr marL="117475" indent="-117475">
              <a:spcBef>
                <a:spcPts val="100"/>
              </a:spcBef>
              <a:spcAft>
                <a:spcPts val="4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This book describes the nature of false teachers</a:t>
            </a:r>
            <a:endParaRPr lang="en-US" altLang="en-US" sz="28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464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3FADEF1F-8A73-03E6-792E-E0B8C59E295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54B7EF4-1283-EAF2-8C47-2EB1E7BC0807}"/>
              </a:ext>
            </a:extLst>
          </p:cNvPr>
          <p:cNvSpPr txBox="1"/>
          <p:nvPr/>
        </p:nvSpPr>
        <p:spPr>
          <a:xfrm>
            <a:off x="6309362" y="1672048"/>
            <a:ext cx="5368831" cy="4524315"/>
          </a:xfrm>
          <a:prstGeom prst="rect">
            <a:avLst/>
          </a:prstGeom>
          <a:noFill/>
          <a:ln w="38100">
            <a:solidFill>
              <a:schemeClr val="bg1"/>
            </a:solidFill>
          </a:ln>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Beloved, while I was very diligent to write to you concerning our common salvation, I found it necessary to write to you exhorting you to contend earnestly for the faith which was once for all delivered to the saints.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For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certain men have crept in unnoticed,</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who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long ago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were marked out for this condemnation, ungodly men, who turn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the grace of our God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into lewdness and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deny the only Lord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God and our Lord Jesus Christ.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A0025DC0-75DC-68AB-9A7A-A26EB00BE468}"/>
              </a:ext>
            </a:extLst>
          </p:cNvPr>
          <p:cNvSpPr txBox="1"/>
          <p:nvPr/>
        </p:nvSpPr>
        <p:spPr>
          <a:xfrm>
            <a:off x="505087" y="1672048"/>
            <a:ext cx="5368831" cy="2739211"/>
          </a:xfrm>
          <a:prstGeom prst="rect">
            <a:avLst/>
          </a:prstGeom>
          <a:noFill/>
          <a:ln w="38100">
            <a:solidFill>
              <a:schemeClr val="bg1"/>
            </a:solidFill>
          </a:ln>
        </p:spPr>
        <p:txBody>
          <a:bodyPr wrap="square" rtlCol="0">
            <a:spAutoFit/>
          </a:bodyPr>
          <a:lstStyle/>
          <a:p>
            <a:pPr marR="0" algn="ctr" rtl="0"/>
            <a:r>
              <a:rPr lang="en-US" sz="2800" b="1" i="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Nature of False Teachers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They have crept in unnoticed</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They were and are condemned</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They are ungodly people</a:t>
            </a:r>
          </a:p>
          <a:p>
            <a:pPr marL="342900" marR="0" indent="-225425" rtl="0">
              <a:buClr>
                <a:schemeClr val="bg1"/>
              </a:buClr>
              <a:buFont typeface="Arial" panose="020B0604020202020204" pitchFamily="34" charset="0"/>
              <a:buChar char="•"/>
            </a:pPr>
            <a:r>
              <a:rPr lang="en-US" sz="2400" b="1" i="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Fail to understand  God’s teaching</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Fail to understand grace</a:t>
            </a:r>
          </a:p>
          <a:p>
            <a:pPr marL="342900" marR="0" indent="-225425" rtl="0">
              <a:buClr>
                <a:schemeClr val="bg1"/>
              </a:buClr>
              <a:buFont typeface="Arial" panose="020B0604020202020204" pitchFamily="34" charset="0"/>
              <a:buChar char="•"/>
            </a:pPr>
            <a:r>
              <a:rPr lang="en-US" sz="2400" b="1" i="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Faith to understand Jesus as Lord</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CC0EF465-BEAC-3A22-596D-94B0FFC8F004}"/>
              </a:ext>
            </a:extLst>
          </p:cNvPr>
          <p:cNvCxnSpPr>
            <a:cxnSpLocks/>
          </p:cNvCxnSpPr>
          <p:nvPr/>
        </p:nvCxnSpPr>
        <p:spPr>
          <a:xfrm>
            <a:off x="-294640" y="1577515"/>
            <a:ext cx="12747232"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Box 3">
            <a:extLst>
              <a:ext uri="{FF2B5EF4-FFF2-40B4-BE49-F238E27FC236}">
                <a16:creationId xmlns:a16="http://schemas.microsoft.com/office/drawing/2014/main" id="{71177234-E874-9F2E-1F90-1AE36EC7C741}"/>
              </a:ext>
            </a:extLst>
          </p:cNvPr>
          <p:cNvSpPr txBox="1">
            <a:spLocks noChangeArrowheads="1"/>
          </p:cNvSpPr>
          <p:nvPr/>
        </p:nvSpPr>
        <p:spPr bwMode="auto">
          <a:xfrm>
            <a:off x="3231417" y="509452"/>
            <a:ext cx="767606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400" b="1" dirty="0">
                <a:solidFill>
                  <a:srgbClr val="FFFF00"/>
                </a:solidFill>
                <a:latin typeface="Calibri" panose="020F0502020204030204" pitchFamily="34" charset="0"/>
                <a:cs typeface="Calibri" panose="020F0502020204030204" pitchFamily="34" charset="0"/>
              </a:rPr>
              <a:t>God’s View of False Teachers</a:t>
            </a:r>
          </a:p>
        </p:txBody>
      </p:sp>
    </p:spTree>
    <p:extLst>
      <p:ext uri="{BB962C8B-B14F-4D97-AF65-F5344CB8AC3E}">
        <p14:creationId xmlns:p14="http://schemas.microsoft.com/office/powerpoint/2010/main" val="2524411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BBD7E615-8BA3-1BE0-444C-6CCDB7DA1718}"/>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8777D46-4851-CCA4-C2ED-5530B881FC46}"/>
              </a:ext>
            </a:extLst>
          </p:cNvPr>
          <p:cNvSpPr txBox="1"/>
          <p:nvPr/>
        </p:nvSpPr>
        <p:spPr>
          <a:xfrm>
            <a:off x="6309362" y="1672048"/>
            <a:ext cx="5368831" cy="3785652"/>
          </a:xfrm>
          <a:prstGeom prst="rect">
            <a:avLst/>
          </a:prstGeom>
          <a:noFill/>
          <a:ln w="38100">
            <a:solidFill>
              <a:schemeClr val="bg1"/>
            </a:solidFill>
          </a:ln>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5  But I want to remind you, though you once knew this, that the Lord, having saved the people out of the land of Egypt,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afterward destroyed those who did not believe.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And the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angels who did not keep their proper domain</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but left their own abode, He has reserved in everlasting chains under darkness for the judgment of the great day;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6CF47A92-7DAF-1430-CB75-9EF35321FD7E}"/>
              </a:ext>
            </a:extLst>
          </p:cNvPr>
          <p:cNvSpPr txBox="1"/>
          <p:nvPr/>
        </p:nvSpPr>
        <p:spPr>
          <a:xfrm>
            <a:off x="505087" y="1672048"/>
            <a:ext cx="5368831" cy="3477875"/>
          </a:xfrm>
          <a:prstGeom prst="rect">
            <a:avLst/>
          </a:prstGeom>
          <a:noFill/>
          <a:ln w="38100">
            <a:solidFill>
              <a:schemeClr val="bg1"/>
            </a:solidFill>
          </a:ln>
        </p:spPr>
        <p:txBody>
          <a:bodyPr wrap="square" rtlCol="0">
            <a:spAutoFit/>
          </a:bodyPr>
          <a:lstStyle/>
          <a:p>
            <a:pPr marR="0" algn="ctr" rtl="0"/>
            <a:r>
              <a:rPr lang="en-US" sz="2800" b="1" i="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Nature of False Teachers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“Saved” people can fall away</a:t>
            </a:r>
          </a:p>
          <a:p>
            <a:pPr marL="117475" marR="0" rtl="0">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-Saved by Jesus</a:t>
            </a:r>
          </a:p>
          <a:p>
            <a:pPr marL="117475" marR="0" rtl="0">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-Later did not believe</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“Saved” angels can fall away</a:t>
            </a:r>
          </a:p>
          <a:p>
            <a:pPr marL="117475" lvl="1">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-Did not respect authority </a:t>
            </a:r>
          </a:p>
          <a:p>
            <a:pPr marL="117475" lvl="1">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-Awaiting the day of judgment</a:t>
            </a:r>
          </a:p>
          <a:p>
            <a:pPr marL="460375" lvl="1" indent="-34290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b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-continued-</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5701C970-0C5D-26FE-D196-90DF8F86942C}"/>
              </a:ext>
            </a:extLst>
          </p:cNvPr>
          <p:cNvCxnSpPr>
            <a:cxnSpLocks/>
          </p:cNvCxnSpPr>
          <p:nvPr/>
        </p:nvCxnSpPr>
        <p:spPr>
          <a:xfrm>
            <a:off x="-294640" y="1577515"/>
            <a:ext cx="12747232"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Box 3">
            <a:extLst>
              <a:ext uri="{FF2B5EF4-FFF2-40B4-BE49-F238E27FC236}">
                <a16:creationId xmlns:a16="http://schemas.microsoft.com/office/drawing/2014/main" id="{B534F5E0-A982-008A-06A3-554C9099644F}"/>
              </a:ext>
            </a:extLst>
          </p:cNvPr>
          <p:cNvSpPr txBox="1">
            <a:spLocks noChangeArrowheads="1"/>
          </p:cNvSpPr>
          <p:nvPr/>
        </p:nvSpPr>
        <p:spPr bwMode="auto">
          <a:xfrm>
            <a:off x="3231417" y="509452"/>
            <a:ext cx="767606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400" b="1" dirty="0">
                <a:solidFill>
                  <a:srgbClr val="FFFF00"/>
                </a:solidFill>
                <a:latin typeface="Calibri" panose="020F0502020204030204" pitchFamily="34" charset="0"/>
                <a:cs typeface="Calibri" panose="020F0502020204030204" pitchFamily="34" charset="0"/>
              </a:rPr>
              <a:t>God’s View of False Teachers</a:t>
            </a:r>
          </a:p>
        </p:txBody>
      </p:sp>
    </p:spTree>
    <p:extLst>
      <p:ext uri="{BB962C8B-B14F-4D97-AF65-F5344CB8AC3E}">
        <p14:creationId xmlns:p14="http://schemas.microsoft.com/office/powerpoint/2010/main" val="2539567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A3F160A0-F35B-8ABA-11C0-5F351DAC68D5}"/>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0A76DA32-CFBF-3A44-71E6-0E6572E7F966}"/>
              </a:ext>
            </a:extLst>
          </p:cNvPr>
          <p:cNvSpPr txBox="1"/>
          <p:nvPr/>
        </p:nvSpPr>
        <p:spPr>
          <a:xfrm>
            <a:off x="6309362" y="1672048"/>
            <a:ext cx="5368831" cy="3416320"/>
          </a:xfrm>
          <a:prstGeom prst="rect">
            <a:avLst/>
          </a:prstGeom>
          <a:noFill/>
          <a:ln w="38100">
            <a:solidFill>
              <a:schemeClr val="bg1"/>
            </a:solidFill>
          </a:ln>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…continued..</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as Sodom and Gomorrah, and the cities around them in a similar manner to these, having given themselves over to sexual immorality and gone after strange flesh, are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set forth as an example,</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suffering the vengeance of eternal fire.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Likewise also these …</a:t>
            </a:r>
          </a:p>
        </p:txBody>
      </p:sp>
      <p:sp>
        <p:nvSpPr>
          <p:cNvPr id="2" name="TextBox 1">
            <a:extLst>
              <a:ext uri="{FF2B5EF4-FFF2-40B4-BE49-F238E27FC236}">
                <a16:creationId xmlns:a16="http://schemas.microsoft.com/office/drawing/2014/main" id="{41BD6AA3-19E2-0CCD-415B-1FE0E1E39B87}"/>
              </a:ext>
            </a:extLst>
          </p:cNvPr>
          <p:cNvSpPr txBox="1"/>
          <p:nvPr/>
        </p:nvSpPr>
        <p:spPr>
          <a:xfrm>
            <a:off x="505087" y="1672048"/>
            <a:ext cx="5368831" cy="4555093"/>
          </a:xfrm>
          <a:prstGeom prst="rect">
            <a:avLst/>
          </a:prstGeom>
          <a:noFill/>
          <a:ln w="38100">
            <a:solidFill>
              <a:schemeClr val="bg1"/>
            </a:solidFill>
          </a:ln>
        </p:spPr>
        <p:txBody>
          <a:bodyPr wrap="square" rtlCol="0">
            <a:spAutoFit/>
          </a:bodyPr>
          <a:lstStyle/>
          <a:p>
            <a:pPr marR="0" algn="ctr" rtl="0"/>
            <a:r>
              <a:rPr lang="en-US" sz="2800" b="1" i="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Nature of False Teachers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“Saved” people can fall away</a:t>
            </a:r>
          </a:p>
          <a:p>
            <a:pPr marL="117475" marR="0" rtl="0">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-Saved by Jesus</a:t>
            </a:r>
          </a:p>
          <a:p>
            <a:pPr marL="117475" marR="0" rtl="0">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-Later did not believe</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“Saved” angels can fall away</a:t>
            </a:r>
          </a:p>
          <a:p>
            <a:pPr marL="117475" lvl="1">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-Did not respect authority</a:t>
            </a:r>
          </a:p>
          <a:p>
            <a:pPr marL="117475" lvl="1">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-Awaiting the day of judgment</a:t>
            </a:r>
          </a:p>
          <a:p>
            <a:pPr marL="460375" lvl="1" indent="-34290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Limits of grace &amp; sexual perversion</a:t>
            </a:r>
          </a:p>
          <a:p>
            <a:pPr marL="460375" lvl="1" indent="-34290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Sodom is a Divine example for all times of  judgment of practicing unnatural desire</a:t>
            </a:r>
          </a:p>
          <a:p>
            <a:pPr marL="460375" lvl="1" indent="-34290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Their manner was present manner</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957CA9C3-9351-100C-06DD-04F600794378}"/>
              </a:ext>
            </a:extLst>
          </p:cNvPr>
          <p:cNvCxnSpPr>
            <a:cxnSpLocks/>
          </p:cNvCxnSpPr>
          <p:nvPr/>
        </p:nvCxnSpPr>
        <p:spPr>
          <a:xfrm>
            <a:off x="-294640" y="1577515"/>
            <a:ext cx="12747232"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Box 3">
            <a:extLst>
              <a:ext uri="{FF2B5EF4-FFF2-40B4-BE49-F238E27FC236}">
                <a16:creationId xmlns:a16="http://schemas.microsoft.com/office/drawing/2014/main" id="{49D0222F-5231-E88D-2A45-3617CAE354D9}"/>
              </a:ext>
            </a:extLst>
          </p:cNvPr>
          <p:cNvSpPr txBox="1">
            <a:spLocks noChangeArrowheads="1"/>
          </p:cNvSpPr>
          <p:nvPr/>
        </p:nvSpPr>
        <p:spPr bwMode="auto">
          <a:xfrm>
            <a:off x="3231417" y="509452"/>
            <a:ext cx="767606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400" b="1" dirty="0">
                <a:solidFill>
                  <a:srgbClr val="FFFF00"/>
                </a:solidFill>
                <a:latin typeface="Calibri" panose="020F0502020204030204" pitchFamily="34" charset="0"/>
                <a:cs typeface="Calibri" panose="020F0502020204030204" pitchFamily="34" charset="0"/>
              </a:rPr>
              <a:t>God’s View of False Teachers</a:t>
            </a:r>
          </a:p>
        </p:txBody>
      </p:sp>
    </p:spTree>
    <p:extLst>
      <p:ext uri="{BB962C8B-B14F-4D97-AF65-F5344CB8AC3E}">
        <p14:creationId xmlns:p14="http://schemas.microsoft.com/office/powerpoint/2010/main" val="1113462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22D74CCD-ACB9-913B-B81E-84152DF3DD55}"/>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F939F58-FBE3-F4AA-C470-D9151CBF1BEB}"/>
              </a:ext>
            </a:extLst>
          </p:cNvPr>
          <p:cNvSpPr txBox="1"/>
          <p:nvPr/>
        </p:nvSpPr>
        <p:spPr>
          <a:xfrm>
            <a:off x="6309362" y="1672048"/>
            <a:ext cx="5368831" cy="4893647"/>
          </a:xfrm>
          <a:prstGeom prst="rect">
            <a:avLst/>
          </a:prstGeom>
          <a:noFill/>
          <a:ln w="38100">
            <a:solidFill>
              <a:schemeClr val="bg1"/>
            </a:solidFill>
          </a:ln>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Likewise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also these dreamers defile the flesh, reject authority</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speak evil of dignitaries.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Yet Michael the archangel, in contending with the devil, when he disputed about the body of Moses, dared not bring against him a reviling accusation, but said, "The Lord rebuke you!"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But these speak evil of whatever they do not know; and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whatever they know naturally, like brute beasts,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in these things they corrupt themselves.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31B20FAF-7B52-991B-AEFF-18A5357C507E}"/>
              </a:ext>
            </a:extLst>
          </p:cNvPr>
          <p:cNvSpPr txBox="1"/>
          <p:nvPr/>
        </p:nvSpPr>
        <p:spPr>
          <a:xfrm>
            <a:off x="505087" y="1672048"/>
            <a:ext cx="5368831" cy="3847207"/>
          </a:xfrm>
          <a:prstGeom prst="rect">
            <a:avLst/>
          </a:prstGeom>
          <a:noFill/>
          <a:ln w="38100">
            <a:solidFill>
              <a:schemeClr val="bg1"/>
            </a:solidFill>
          </a:ln>
        </p:spPr>
        <p:txBody>
          <a:bodyPr wrap="square" rtlCol="0">
            <a:spAutoFit/>
          </a:bodyPr>
          <a:lstStyle/>
          <a:p>
            <a:pPr marR="0" algn="ctr" rtl="0"/>
            <a:r>
              <a:rPr lang="en-US" sz="2800" b="1" i="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Nature of False Teachers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Trust “dreams” as revelation</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Trusting dreams is rejecting the Lord</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Fleshly oriented, not spiritual</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They blaspheme true authorities</a:t>
            </a:r>
          </a:p>
          <a:p>
            <a:pPr marL="342900" marR="0" indent="-225425" rtl="0">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They are unlike Michael</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Blaspheme all, not knowing</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Rely on what “natural” authority</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Like brute beasts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They corrupt themselves in actions</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5EB7855B-A2E7-00E6-9C34-353B6247106E}"/>
              </a:ext>
            </a:extLst>
          </p:cNvPr>
          <p:cNvCxnSpPr>
            <a:cxnSpLocks/>
          </p:cNvCxnSpPr>
          <p:nvPr/>
        </p:nvCxnSpPr>
        <p:spPr>
          <a:xfrm>
            <a:off x="-294640" y="1577515"/>
            <a:ext cx="12747232"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Box 3">
            <a:extLst>
              <a:ext uri="{FF2B5EF4-FFF2-40B4-BE49-F238E27FC236}">
                <a16:creationId xmlns:a16="http://schemas.microsoft.com/office/drawing/2014/main" id="{E4FF302A-18B8-FE27-9C12-E4F8333BA299}"/>
              </a:ext>
            </a:extLst>
          </p:cNvPr>
          <p:cNvSpPr txBox="1">
            <a:spLocks noChangeArrowheads="1"/>
          </p:cNvSpPr>
          <p:nvPr/>
        </p:nvSpPr>
        <p:spPr bwMode="auto">
          <a:xfrm>
            <a:off x="3231417" y="509452"/>
            <a:ext cx="767606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400" b="1" dirty="0">
                <a:solidFill>
                  <a:srgbClr val="FFFF00"/>
                </a:solidFill>
                <a:latin typeface="Calibri" panose="020F0502020204030204" pitchFamily="34" charset="0"/>
                <a:cs typeface="Calibri" panose="020F0502020204030204" pitchFamily="34" charset="0"/>
              </a:rPr>
              <a:t>God’s View of False Teachers</a:t>
            </a:r>
          </a:p>
        </p:txBody>
      </p:sp>
    </p:spTree>
    <p:extLst>
      <p:ext uri="{BB962C8B-B14F-4D97-AF65-F5344CB8AC3E}">
        <p14:creationId xmlns:p14="http://schemas.microsoft.com/office/powerpoint/2010/main" val="401197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651068D5-7E89-A352-A4B0-CE72FECB60DE}"/>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9201C04-B9D5-C61D-D039-217D4D23FF00}"/>
              </a:ext>
            </a:extLst>
          </p:cNvPr>
          <p:cNvSpPr txBox="1"/>
          <p:nvPr/>
        </p:nvSpPr>
        <p:spPr>
          <a:xfrm>
            <a:off x="6309362" y="1672048"/>
            <a:ext cx="5368831" cy="5262979"/>
          </a:xfrm>
          <a:prstGeom prst="rect">
            <a:avLst/>
          </a:prstGeom>
          <a:noFill/>
          <a:ln w="38100">
            <a:solidFill>
              <a:schemeClr val="bg1"/>
            </a:solidFill>
          </a:ln>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11  Woe to them! For they have gone in the way of Cain, have run greedily in the error of Balaam for profit, and perished in the rebellion of Korah.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These are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spots in your love feasts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while they feast with you without fear, serving only themselves. They are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clouds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without water, carried about by the winds; late autumn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trees</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without fruit, twice dead, pulled up by the roots;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raging waves of the sea</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foaming up their own shame;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wandering stars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for whom is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reserved the blackness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of darkness forever.</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4ED5AD6F-AB0E-02E0-E6CC-3F73039D2EAB}"/>
              </a:ext>
            </a:extLst>
          </p:cNvPr>
          <p:cNvSpPr txBox="1"/>
          <p:nvPr/>
        </p:nvSpPr>
        <p:spPr>
          <a:xfrm>
            <a:off x="505087" y="1672048"/>
            <a:ext cx="5368831" cy="4955203"/>
          </a:xfrm>
          <a:prstGeom prst="rect">
            <a:avLst/>
          </a:prstGeom>
          <a:noFill/>
          <a:ln w="38100">
            <a:solidFill>
              <a:schemeClr val="bg1"/>
            </a:solidFill>
          </a:ln>
        </p:spPr>
        <p:txBody>
          <a:bodyPr wrap="square" rtlCol="0">
            <a:spAutoFit/>
          </a:bodyPr>
          <a:lstStyle/>
          <a:p>
            <a:pPr marR="0" algn="ctr" rtl="0"/>
            <a:r>
              <a:rPr lang="en-US" sz="2800" b="1" i="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Nature of False Teachers</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Like three false teachers of old</a:t>
            </a:r>
          </a:p>
          <a:p>
            <a:pPr marL="342900" lvl="2" indent="-225425">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Cain, Balaam, Korah</a:t>
            </a:r>
          </a:p>
          <a:p>
            <a:pPr marL="342900" lvl="2" indent="-225425">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They are:</a:t>
            </a:r>
          </a:p>
          <a:p>
            <a:pPr marL="117475" lvl="2">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-Blemishes among true love</a:t>
            </a:r>
          </a:p>
          <a:p>
            <a:pPr marL="117475" lvl="2">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-They feast with fear</a:t>
            </a:r>
          </a:p>
          <a:p>
            <a:pPr marL="117475" lvl="2">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-They are self seeking</a:t>
            </a:r>
          </a:p>
          <a:p>
            <a:pPr marL="117475" lvl="2">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-Clouds with not rain, blown in 	      any direction</a:t>
            </a:r>
          </a:p>
          <a:p>
            <a:pPr marL="117475" lvl="2">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-Trees fruitless without roots</a:t>
            </a:r>
          </a:p>
          <a:p>
            <a:pPr marL="117475" lvl="2">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-Raging foaming sea, no shame</a:t>
            </a:r>
          </a:p>
          <a:p>
            <a:pPr marL="117475" lvl="2">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-Wandering stars (planets)</a:t>
            </a:r>
          </a:p>
          <a:p>
            <a:pPr marL="117475" lvl="2">
              <a:buClr>
                <a:schemeClr val="bg1"/>
              </a:buCl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-Destined for eternal darkness</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0C0F90B4-6162-35EA-CEB3-6BDA2B97F6E1}"/>
              </a:ext>
            </a:extLst>
          </p:cNvPr>
          <p:cNvCxnSpPr>
            <a:cxnSpLocks/>
          </p:cNvCxnSpPr>
          <p:nvPr/>
        </p:nvCxnSpPr>
        <p:spPr>
          <a:xfrm>
            <a:off x="-294640" y="1577515"/>
            <a:ext cx="12747232"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Box 3">
            <a:extLst>
              <a:ext uri="{FF2B5EF4-FFF2-40B4-BE49-F238E27FC236}">
                <a16:creationId xmlns:a16="http://schemas.microsoft.com/office/drawing/2014/main" id="{C539798C-E888-5791-FFDB-F095B4EF8821}"/>
              </a:ext>
            </a:extLst>
          </p:cNvPr>
          <p:cNvSpPr txBox="1">
            <a:spLocks noChangeArrowheads="1"/>
          </p:cNvSpPr>
          <p:nvPr/>
        </p:nvSpPr>
        <p:spPr bwMode="auto">
          <a:xfrm>
            <a:off x="3231417" y="509452"/>
            <a:ext cx="767606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400" b="1" dirty="0">
                <a:solidFill>
                  <a:srgbClr val="FFFF00"/>
                </a:solidFill>
                <a:latin typeface="Calibri" panose="020F0502020204030204" pitchFamily="34" charset="0"/>
                <a:cs typeface="Calibri" panose="020F0502020204030204" pitchFamily="34" charset="0"/>
              </a:rPr>
              <a:t>    God’s View of False Teachers</a:t>
            </a:r>
          </a:p>
        </p:txBody>
      </p:sp>
    </p:spTree>
    <p:extLst>
      <p:ext uri="{BB962C8B-B14F-4D97-AF65-F5344CB8AC3E}">
        <p14:creationId xmlns:p14="http://schemas.microsoft.com/office/powerpoint/2010/main" val="1918057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A79D85BF-15B7-8524-4EEE-5823F3B5A5BB}"/>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76DBC1C-BEBD-C789-865E-133EA7CC357A}"/>
              </a:ext>
            </a:extLst>
          </p:cNvPr>
          <p:cNvSpPr txBox="1"/>
          <p:nvPr/>
        </p:nvSpPr>
        <p:spPr>
          <a:xfrm>
            <a:off x="6309362" y="1672048"/>
            <a:ext cx="5368831" cy="5262979"/>
          </a:xfrm>
          <a:prstGeom prst="rect">
            <a:avLst/>
          </a:prstGeom>
          <a:noFill/>
          <a:ln w="38100">
            <a:solidFill>
              <a:schemeClr val="bg1"/>
            </a:solidFill>
          </a:ln>
        </p:spPr>
        <p:txBody>
          <a:bodyPr wrap="square" rtlCol="0">
            <a:spAutoFit/>
          </a:bodyPr>
          <a:lstStyle/>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14  Now Enoch, the seventh from Adam, prophesied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about these men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also, saying, "Behold, the Lord comes with ten thousands of His saints,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15  to execute judgment on all, to convict all who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are ungodly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among them of all their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ungodly deeds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which they have committed in an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ungodly way</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of all the harsh things which </a:t>
            </a:r>
            <a:r>
              <a:rPr lang="en-US" sz="24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ungodly sinners </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have spoken against Him." </a:t>
            </a:r>
          </a:p>
          <a:p>
            <a:pPr marR="0" algn="just" rtl="0"/>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  These are grumblers, complainers, walking according to their own lusts; and they mouth great swelling words, flattering people to gain advantage</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CAF39F0E-64D8-408C-A90C-18B912A4E37E}"/>
              </a:ext>
            </a:extLst>
          </p:cNvPr>
          <p:cNvSpPr txBox="1"/>
          <p:nvPr/>
        </p:nvSpPr>
        <p:spPr>
          <a:xfrm>
            <a:off x="505087" y="1672048"/>
            <a:ext cx="5368831" cy="2769989"/>
          </a:xfrm>
          <a:prstGeom prst="rect">
            <a:avLst/>
          </a:prstGeom>
          <a:noFill/>
          <a:ln w="38100">
            <a:solidFill>
              <a:schemeClr val="bg1"/>
            </a:solidFill>
          </a:ln>
        </p:spPr>
        <p:txBody>
          <a:bodyPr wrap="square" rtlCol="0">
            <a:spAutoFit/>
          </a:bodyPr>
          <a:lstStyle/>
          <a:p>
            <a:pPr marR="0" algn="ctr" rtl="0"/>
            <a:r>
              <a:rPr lang="en-US" sz="2800" b="1" i="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Nature of False Teachers</a:t>
            </a:r>
          </a:p>
          <a:p>
            <a:pPr marR="0" algn="ctr" rtl="0"/>
            <a:endParaRPr lang="en-US" sz="2800" b="1" i="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Enoch who prophesied about them</a:t>
            </a:r>
          </a:p>
          <a:p>
            <a:pPr marL="342900" marR="0" indent="-225425" rtl="0">
              <a:buClr>
                <a:schemeClr val="bg1"/>
              </a:buClr>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God is coming to judge ungodly men and ungodly actions and words</a:t>
            </a:r>
          </a:p>
          <a:p>
            <a:pPr marL="342900" marR="0" indent="-225425" rtl="0">
              <a:buClr>
                <a:schemeClr val="bg1"/>
              </a:buClr>
              <a:buFont typeface="Arial" panose="020B0604020202020204" pitchFamily="34" charset="0"/>
              <a:buChar char="•"/>
            </a:pP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marR="0" indent="-225425" rtl="0">
              <a:buClr>
                <a:schemeClr val="bg1"/>
              </a:buClr>
              <a:buFont typeface="Arial" panose="020B0604020202020204" pitchFamily="34" charset="0"/>
              <a:buChar char="•"/>
            </a:pP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433D5CD2-D56F-A3BF-DE3F-8C31A57C60EB}"/>
              </a:ext>
            </a:extLst>
          </p:cNvPr>
          <p:cNvCxnSpPr>
            <a:cxnSpLocks/>
          </p:cNvCxnSpPr>
          <p:nvPr/>
        </p:nvCxnSpPr>
        <p:spPr>
          <a:xfrm>
            <a:off x="-294640" y="1577515"/>
            <a:ext cx="12747232"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 Box 3">
            <a:extLst>
              <a:ext uri="{FF2B5EF4-FFF2-40B4-BE49-F238E27FC236}">
                <a16:creationId xmlns:a16="http://schemas.microsoft.com/office/drawing/2014/main" id="{779AB454-D30B-C0EC-69C5-0C740B1DE8CE}"/>
              </a:ext>
            </a:extLst>
          </p:cNvPr>
          <p:cNvSpPr txBox="1">
            <a:spLocks noChangeArrowheads="1"/>
          </p:cNvSpPr>
          <p:nvPr/>
        </p:nvSpPr>
        <p:spPr bwMode="auto">
          <a:xfrm>
            <a:off x="3231417" y="509452"/>
            <a:ext cx="767606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400" b="1" dirty="0">
                <a:solidFill>
                  <a:schemeClr val="bg1"/>
                </a:solidFill>
                <a:latin typeface="Calibri" panose="020F0502020204030204" pitchFamily="34" charset="0"/>
                <a:cs typeface="Calibri" panose="020F0502020204030204" pitchFamily="34" charset="0"/>
              </a:rPr>
              <a:t>God’s View of False Teachers</a:t>
            </a:r>
          </a:p>
        </p:txBody>
      </p:sp>
    </p:spTree>
    <p:extLst>
      <p:ext uri="{BB962C8B-B14F-4D97-AF65-F5344CB8AC3E}">
        <p14:creationId xmlns:p14="http://schemas.microsoft.com/office/powerpoint/2010/main" val="265314085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1140</TotalTime>
  <Words>1487</Words>
  <Application>Microsoft Office PowerPoint</Application>
  <PresentationFormat>Widescreen</PresentationFormat>
  <Paragraphs>127</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Cambria</vt:lpstr>
      <vt:lpstr>Office Theme</vt:lpstr>
      <vt:lpstr>PowerPoint Presentation</vt:lpstr>
      <vt:lpstr>Text—Jude 1:1-4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Salvation Truth From Heaven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303</cp:revision>
  <cp:lastPrinted>2024-11-10T22:20:04Z</cp:lastPrinted>
  <dcterms:modified xsi:type="dcterms:W3CDTF">2024-11-11T15:36:25Z</dcterms:modified>
</cp:coreProperties>
</file>