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58" r:id="rId5"/>
    <p:sldId id="259" r:id="rId6"/>
    <p:sldId id="260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3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30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71802A-675C-409C-BF4F-5E58417349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A75B47-B5E5-4460-8D62-AC954D456C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339EEC-B490-4AAA-AF38-7B93A4091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D4F3C-2AB0-426A-9399-53A06930F3FF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AAEE2C-3382-41BF-8150-137D518F9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56BA6E-E872-47C6-81DA-8E433F74D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5965-6F40-40EF-B39B-E03D730D9EAC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1A3718C1-777B-479A-A203-A58AFF1739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867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E5249EC-E946-458E-A213-24837685AC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D4F3C-2AB0-426A-9399-53A06930F3FF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F37168-3134-405F-AC41-185537F8D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5018CE-8C75-41C9-9A39-858A46667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5965-6F40-40EF-B39B-E03D730D9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967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70CE1A-A1ED-4278-B153-9DA6690D1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472291-CEA9-4D5F-8B41-6823B02F7B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BCA3AF-94BB-471E-95C0-4ACCBB87F5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AEB6AE-E668-45CA-B39F-2009F1DFC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D4F3C-2AB0-426A-9399-53A06930F3FF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5FBC13-08B8-4CD8-BCFC-EDF409E02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6E8C4D-8367-4D9A-AB12-25F983D06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5965-6F40-40EF-B39B-E03D730D9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3929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B0B7A7-0D3B-4474-8D44-802679789D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815C888-BDE4-4484-A61A-ABE0B284F6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4865B2-FC57-4483-AF19-0875F9451D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DEA787-92BF-490E-806F-2A8C9798F3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D4F3C-2AB0-426A-9399-53A06930F3FF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9EE92B-D5C0-4E22-9FE2-6843C8F58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AF20C3-F1E2-4776-87D5-B063A1DCB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5965-6F40-40EF-B39B-E03D730D9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9914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95AECF-889B-4293-ABA7-7C45FF435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63212D-DF6B-4010-A605-DDBBBF6896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7F917F-9F4A-4A7A-A33A-433407E67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D4F3C-2AB0-426A-9399-53A06930F3FF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AD31F7-C761-42AA-A6D0-F223590C1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E89052-45CC-4B04-B4A3-CD4D44528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5965-6F40-40EF-B39B-E03D730D9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9374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DFE00A-85FD-4FF9-BE83-9013BA356D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4C98BE-4711-45DB-8105-3BD631F5F5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7D359C-D1FA-49E7-83C3-ACB8BDC0A2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D4F3C-2AB0-426A-9399-53A06930F3FF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9D45D7-6048-4978-A2C5-8EC7453FD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0FE5E6-8185-4568-9852-01EFD9EE7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5965-6F40-40EF-B39B-E03D730D9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590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8F6DF626-6C42-4406-BEEF-EFB9D2C465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B03F32-902F-446F-9E61-5E4CFCA972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923" y="2321280"/>
            <a:ext cx="11746907" cy="4429897"/>
          </a:xfrm>
        </p:spPr>
        <p:txBody>
          <a:bodyPr>
            <a:normAutofit/>
          </a:bodyPr>
          <a:lstStyle>
            <a:lvl1pPr>
              <a:defRPr sz="3200" b="1">
                <a:effectLst>
                  <a:outerShdw blurRad="50800" dist="50800" dir="2700000" algn="ctr" rotWithShape="0">
                    <a:schemeClr val="bg1"/>
                  </a:outerShdw>
                </a:effectLst>
              </a:defRPr>
            </a:lvl1pPr>
            <a:lvl2pPr marL="569913" indent="-228600">
              <a:buFont typeface="Calibri" panose="020F0502020204030204" pitchFamily="34" charset="0"/>
              <a:buChar char="−"/>
              <a:defRPr sz="2800" b="1">
                <a:effectLst>
                  <a:outerShdw blurRad="50800" dist="50800" dir="2700000" algn="ctr" rotWithShape="0">
                    <a:schemeClr val="bg1"/>
                  </a:outerShdw>
                </a:effectLst>
              </a:defRPr>
            </a:lvl2pPr>
            <a:lvl3pPr>
              <a:defRPr sz="2400" b="1">
                <a:effectLst>
                  <a:outerShdw blurRad="50800" dist="50800" dir="2700000" algn="ctr" rotWithShape="0">
                    <a:schemeClr val="bg1"/>
                  </a:outerShdw>
                </a:effectLst>
              </a:defRPr>
            </a:lvl3pPr>
            <a:lvl4pPr>
              <a:defRPr sz="2000" b="1">
                <a:effectLst>
                  <a:outerShdw blurRad="50800" dist="50800" dir="2700000" algn="ctr" rotWithShape="0">
                    <a:schemeClr val="bg1"/>
                  </a:outerShdw>
                </a:effectLst>
              </a:defRPr>
            </a:lvl4pPr>
            <a:lvl5pPr>
              <a:defRPr sz="2000" b="1">
                <a:effectLst>
                  <a:outerShdw blurRad="50800" dist="50800" dir="2700000" algn="ctr" rotWithShape="0">
                    <a:schemeClr val="bg1"/>
                  </a:outerShd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44572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screenshot of a cell phone&#10;&#10;Description automatically generated">
            <a:extLst>
              <a:ext uri="{FF2B5EF4-FFF2-40B4-BE49-F238E27FC236}">
                <a16:creationId xmlns:a16="http://schemas.microsoft.com/office/drawing/2014/main" id="{8E3AF340-A15D-4649-9BA0-2DDA3DFAB2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B03F32-902F-446F-9E61-5E4CFCA972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923" y="2321280"/>
            <a:ext cx="11746907" cy="4429897"/>
          </a:xfrm>
        </p:spPr>
        <p:txBody>
          <a:bodyPr>
            <a:normAutofit/>
          </a:bodyPr>
          <a:lstStyle>
            <a:lvl1pPr>
              <a:defRPr sz="3200" b="1">
                <a:effectLst>
                  <a:outerShdw blurRad="50800" dist="50800" dir="2700000" algn="ctr" rotWithShape="0">
                    <a:schemeClr val="bg1"/>
                  </a:outerShdw>
                </a:effectLst>
              </a:defRPr>
            </a:lvl1pPr>
            <a:lvl2pPr marL="569913" indent="-228600">
              <a:buFont typeface="Calibri" panose="020F0502020204030204" pitchFamily="34" charset="0"/>
              <a:buChar char="−"/>
              <a:defRPr sz="2800" b="1">
                <a:effectLst>
                  <a:outerShdw blurRad="50800" dist="50800" dir="2700000" algn="ctr" rotWithShape="0">
                    <a:schemeClr val="bg1"/>
                  </a:outerShdw>
                </a:effectLst>
              </a:defRPr>
            </a:lvl2pPr>
            <a:lvl3pPr>
              <a:defRPr sz="2400" b="1">
                <a:effectLst>
                  <a:outerShdw blurRad="50800" dist="50800" dir="2700000" algn="ctr" rotWithShape="0">
                    <a:schemeClr val="bg1"/>
                  </a:outerShdw>
                </a:effectLst>
              </a:defRPr>
            </a:lvl3pPr>
            <a:lvl4pPr>
              <a:defRPr sz="2000" b="1">
                <a:effectLst>
                  <a:outerShdw blurRad="50800" dist="50800" dir="2700000" algn="ctr" rotWithShape="0">
                    <a:schemeClr val="bg1"/>
                  </a:outerShdw>
                </a:effectLst>
              </a:defRPr>
            </a:lvl4pPr>
            <a:lvl5pPr>
              <a:defRPr sz="2000" b="1">
                <a:effectLst>
                  <a:outerShdw blurRad="50800" dist="50800" dir="2700000" algn="ctr" rotWithShape="0">
                    <a:schemeClr val="bg1"/>
                  </a:outerShd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2B351D3E-1BB6-45C3-A85B-ED29E159CA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697"/>
          <a:stretch/>
        </p:blipFill>
        <p:spPr>
          <a:xfrm>
            <a:off x="0" y="0"/>
            <a:ext cx="12192000" cy="1323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786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F503744C-B0BB-40FD-AAC7-668633CCE8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B03F32-902F-446F-9E61-5E4CFCA972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923" y="2321280"/>
            <a:ext cx="11746907" cy="4429897"/>
          </a:xfrm>
        </p:spPr>
        <p:txBody>
          <a:bodyPr>
            <a:normAutofit/>
          </a:bodyPr>
          <a:lstStyle>
            <a:lvl1pPr>
              <a:defRPr sz="3000" b="1">
                <a:effectLst>
                  <a:outerShdw blurRad="50800" dist="50800" dir="2700000" algn="ctr" rotWithShape="0">
                    <a:schemeClr val="bg1"/>
                  </a:outerShdw>
                </a:effectLst>
              </a:defRPr>
            </a:lvl1pPr>
            <a:lvl2pPr marL="569913" indent="-228600">
              <a:buFont typeface="Calibri" panose="020F0502020204030204" pitchFamily="34" charset="0"/>
              <a:buChar char="−"/>
              <a:defRPr sz="2600" b="1">
                <a:effectLst>
                  <a:outerShdw blurRad="50800" dist="50800" dir="2700000" algn="ctr" rotWithShape="0">
                    <a:schemeClr val="bg1"/>
                  </a:outerShdw>
                </a:effectLst>
              </a:defRPr>
            </a:lvl2pPr>
            <a:lvl3pPr>
              <a:defRPr sz="2400" b="1">
                <a:effectLst>
                  <a:outerShdw blurRad="50800" dist="50800" dir="2700000" algn="ctr" rotWithShape="0">
                    <a:schemeClr val="bg1"/>
                  </a:outerShdw>
                </a:effectLst>
              </a:defRPr>
            </a:lvl3pPr>
            <a:lvl4pPr>
              <a:defRPr sz="2000" b="1">
                <a:effectLst>
                  <a:outerShdw blurRad="50800" dist="50800" dir="2700000" algn="ctr" rotWithShape="0">
                    <a:schemeClr val="bg1"/>
                  </a:outerShdw>
                </a:effectLst>
              </a:defRPr>
            </a:lvl4pPr>
            <a:lvl5pPr>
              <a:defRPr sz="2000" b="1">
                <a:effectLst>
                  <a:outerShdw blurRad="50800" dist="50800" dir="2700000" algn="ctr" rotWithShape="0">
                    <a:schemeClr val="bg1"/>
                  </a:outerShd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A2633BE2-DC7F-4A97-8D58-B95E3CCA7D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697"/>
          <a:stretch/>
        </p:blipFill>
        <p:spPr>
          <a:xfrm>
            <a:off x="0" y="0"/>
            <a:ext cx="12192000" cy="1323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404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201EC606-B7DA-4C5E-B743-776823ECE0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B03F32-902F-446F-9E61-5E4CFCA972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923" y="2321280"/>
            <a:ext cx="11746907" cy="4429897"/>
          </a:xfrm>
        </p:spPr>
        <p:txBody>
          <a:bodyPr>
            <a:normAutofit/>
          </a:bodyPr>
          <a:lstStyle>
            <a:lvl1pPr>
              <a:defRPr sz="3000" b="1">
                <a:effectLst>
                  <a:outerShdw blurRad="50800" dist="50800" dir="2700000" algn="ctr" rotWithShape="0">
                    <a:schemeClr val="bg1"/>
                  </a:outerShdw>
                </a:effectLst>
              </a:defRPr>
            </a:lvl1pPr>
            <a:lvl2pPr marL="569913" indent="-228600">
              <a:buFont typeface="Calibri" panose="020F0502020204030204" pitchFamily="34" charset="0"/>
              <a:buChar char="−"/>
              <a:defRPr sz="2600" b="1">
                <a:effectLst>
                  <a:outerShdw blurRad="50800" dist="50800" dir="2700000" algn="ctr" rotWithShape="0">
                    <a:schemeClr val="bg1"/>
                  </a:outerShdw>
                </a:effectLst>
              </a:defRPr>
            </a:lvl2pPr>
            <a:lvl3pPr>
              <a:defRPr sz="2400" b="1">
                <a:effectLst>
                  <a:outerShdw blurRad="50800" dist="50800" dir="2700000" algn="ctr" rotWithShape="0">
                    <a:schemeClr val="bg1"/>
                  </a:outerShdw>
                </a:effectLst>
              </a:defRPr>
            </a:lvl3pPr>
            <a:lvl4pPr>
              <a:defRPr sz="2000" b="1">
                <a:effectLst>
                  <a:outerShdw blurRad="50800" dist="50800" dir="2700000" algn="ctr" rotWithShape="0">
                    <a:schemeClr val="bg1"/>
                  </a:outerShdw>
                </a:effectLst>
              </a:defRPr>
            </a:lvl4pPr>
            <a:lvl5pPr>
              <a:defRPr sz="2000" b="1">
                <a:effectLst>
                  <a:outerShdw blurRad="50800" dist="50800" dir="2700000" algn="ctr" rotWithShape="0">
                    <a:schemeClr val="bg1"/>
                  </a:outerShd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ECEC9EE6-A943-412C-89E2-477D45DAAA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697"/>
          <a:stretch/>
        </p:blipFill>
        <p:spPr>
          <a:xfrm>
            <a:off x="0" y="0"/>
            <a:ext cx="12192000" cy="1323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677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A80847-1CF9-42B7-AD52-211A8A470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765ADD-6C36-479C-952F-56311EA1A0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01AB91-5CA9-419D-9787-71FBE61A3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D4F3C-2AB0-426A-9399-53A06930F3FF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61A395-CBD9-41EF-B057-CA10B3B5AE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6990FC-F6A0-412E-A7A1-C1DF0FD09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5965-6F40-40EF-B39B-E03D730D9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116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4A6FC7-5B88-432A-A4C2-FA63CD15D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B510D-1468-47F5-A333-BAD51ACF7D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6D9E5D-C227-4632-8E12-E062BD74D4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E13B73-2141-460E-A7C6-EADDF3C82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D4F3C-2AB0-426A-9399-53A06930F3FF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6FC4AE-36A4-4424-B43D-AF41E1182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F4A40A-CD88-47ED-85E8-9E6145CD3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5965-6F40-40EF-B39B-E03D730D9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101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E5D49-7731-47C1-AE38-0DB1039F7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38CFB2-78ED-483E-AC2B-69B9670E69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62B1D9-FFED-4638-93E2-9A0196D0F9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00B97A-8DB7-4559-A63B-85243D1608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24A8309-E575-4C41-BD4D-45A2A42883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FFA29DB-77C0-476F-9E8E-41B754334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D4F3C-2AB0-426A-9399-53A06930F3FF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6DD2F4-A26D-4872-9A04-CE9D4032F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D7AC483-BE5B-4BAB-A217-81CDBC4B9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5965-6F40-40EF-B39B-E03D730D9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633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B8CF7-A299-4988-9AB9-84C1A82950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1CB3F42-A6C3-4830-8807-606CE05D4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D4F3C-2AB0-426A-9399-53A06930F3FF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427573-BEF6-4638-B96D-722B6C1FB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78E5CD-369F-459D-ACF5-0C8BBB724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5965-6F40-40EF-B39B-E03D730D9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946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CDF9F0-E5D7-4C86-A710-A222AD396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DDC40B-764C-4569-9A36-1265CD45E3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544DA2-127F-4669-8664-C4ABA252C8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FD4F3C-2AB0-426A-9399-53A06930F3FF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CF1AD5-9940-4204-9A80-7D0D7D55C3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4ACA17-89E3-46F5-9E7E-C291F0B858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B75965-6F40-40EF-B39B-E03D730D9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870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0" r:id="rId3"/>
    <p:sldLayoutId id="2147483660" r:id="rId4"/>
    <p:sldLayoutId id="2147483662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49557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9E83924-AB66-4B98-922E-5A677114DD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923" y="2321280"/>
            <a:ext cx="11746907" cy="4536720"/>
          </a:xfrm>
        </p:spPr>
        <p:txBody>
          <a:bodyPr>
            <a:normAutofit/>
          </a:bodyPr>
          <a:lstStyle/>
          <a:p>
            <a:r>
              <a:rPr lang="en-US" dirty="0"/>
              <a:t>It is “the word of God” (45 times in the Bible)</a:t>
            </a:r>
          </a:p>
          <a:p>
            <a:r>
              <a:rPr lang="en-US" dirty="0"/>
              <a:t>It is “the words of God” (6 times in the Bible)</a:t>
            </a:r>
          </a:p>
          <a:p>
            <a:r>
              <a:rPr lang="en-US" dirty="0"/>
              <a:t>It is “the word of the Lord” (262 times in the Bible)</a:t>
            </a:r>
          </a:p>
          <a:p>
            <a:r>
              <a:rPr lang="en-US" dirty="0"/>
              <a:t>It is “the words of the Lord” (19 times in the Bible)</a:t>
            </a:r>
          </a:p>
          <a:p>
            <a:r>
              <a:rPr lang="en-US" dirty="0"/>
              <a:t>It is “His word” (32 times in the Bible)</a:t>
            </a:r>
          </a:p>
          <a:p>
            <a:r>
              <a:rPr lang="en-US" dirty="0"/>
              <a:t>It is “His words” (15 times in the Bible)</a:t>
            </a:r>
          </a:p>
          <a:p>
            <a:r>
              <a:rPr lang="en-US" dirty="0"/>
              <a:t>God calls it “My word” (17 times in the Bible)</a:t>
            </a:r>
          </a:p>
          <a:p>
            <a:r>
              <a:rPr lang="en-US" dirty="0"/>
              <a:t>God calls it “My words” (39 times in the Bible)</a:t>
            </a:r>
          </a:p>
        </p:txBody>
      </p:sp>
    </p:spTree>
    <p:extLst>
      <p:ext uri="{BB962C8B-B14F-4D97-AF65-F5344CB8AC3E}">
        <p14:creationId xmlns:p14="http://schemas.microsoft.com/office/powerpoint/2010/main" val="10501188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9E83924-AB66-4B98-922E-5A677114DD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is “</a:t>
            </a:r>
            <a:r>
              <a:rPr lang="en-US" u="sng" dirty="0"/>
              <a:t>the word of THE GOSPEL</a:t>
            </a:r>
            <a:r>
              <a:rPr lang="en-US" dirty="0"/>
              <a:t>” (Acts 15:7)</a:t>
            </a:r>
          </a:p>
          <a:p>
            <a:pPr lvl="1"/>
            <a:r>
              <a:rPr lang="en-US" dirty="0"/>
              <a:t>Context: Defending and explaining the conversion of the Gentiles</a:t>
            </a:r>
          </a:p>
          <a:p>
            <a:pPr lvl="1"/>
            <a:r>
              <a:rPr lang="en-US" dirty="0"/>
              <a:t>God’s Word is good news for all men (Acts 10:34-35)</a:t>
            </a:r>
          </a:p>
          <a:p>
            <a:r>
              <a:rPr lang="en-US" dirty="0"/>
              <a:t>It is “</a:t>
            </a:r>
            <a:r>
              <a:rPr lang="en-US" u="sng" dirty="0"/>
              <a:t>the word of TRUTH</a:t>
            </a:r>
            <a:r>
              <a:rPr lang="en-US" dirty="0"/>
              <a:t>” (2 Tim. 2:15; Jas. 1:18)</a:t>
            </a:r>
          </a:p>
          <a:p>
            <a:pPr lvl="1"/>
            <a:r>
              <a:rPr lang="en-US" dirty="0"/>
              <a:t>Context: Responsibilities of a diligent worker for the Lord</a:t>
            </a:r>
          </a:p>
          <a:p>
            <a:pPr lvl="1"/>
            <a:r>
              <a:rPr lang="en-US" dirty="0"/>
              <a:t>God’s Word is His truth that must be handled accurately (John 8:32; 17:17)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3419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9E83924-AB66-4B98-922E-5A677114DD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923" y="2321280"/>
            <a:ext cx="11833077" cy="4429897"/>
          </a:xfrm>
        </p:spPr>
        <p:txBody>
          <a:bodyPr>
            <a:normAutofit/>
          </a:bodyPr>
          <a:lstStyle/>
          <a:p>
            <a:r>
              <a:rPr lang="en-US" dirty="0"/>
              <a:t>It is “</a:t>
            </a:r>
            <a:r>
              <a:rPr lang="en-US" u="sng" dirty="0"/>
              <a:t>the FAITHFUL word</a:t>
            </a:r>
            <a:r>
              <a:rPr lang="en-US" dirty="0"/>
              <a:t>” (Tit. 1:9)</a:t>
            </a:r>
          </a:p>
          <a:p>
            <a:pPr lvl="1"/>
            <a:r>
              <a:rPr lang="en-US" dirty="0"/>
              <a:t>Context: The qualifications of elders and their responsibility to the Word</a:t>
            </a:r>
          </a:p>
          <a:p>
            <a:pPr lvl="1"/>
            <a:r>
              <a:rPr lang="en-US" dirty="0"/>
              <a:t>God’s Word is faithful and we must be faithful in defending it (Tit. 1:10-14)</a:t>
            </a:r>
          </a:p>
          <a:p>
            <a:r>
              <a:rPr lang="en-US" dirty="0"/>
              <a:t>It is “</a:t>
            </a:r>
            <a:r>
              <a:rPr lang="en-US" u="sng" dirty="0"/>
              <a:t>the IMPLANTED word</a:t>
            </a:r>
            <a:r>
              <a:rPr lang="en-US" dirty="0"/>
              <a:t>” (Jas. 1:21)</a:t>
            </a:r>
          </a:p>
          <a:p>
            <a:pPr lvl="1"/>
            <a:r>
              <a:rPr lang="en-US" dirty="0"/>
              <a:t>Context: The change necessary in man to be right with God</a:t>
            </a:r>
          </a:p>
          <a:p>
            <a:pPr lvl="1"/>
            <a:r>
              <a:rPr lang="en-US" dirty="0"/>
              <a:t>God’s Word is only effective when it’s planted deep in one’s soul (Ps. 1:1-2)</a:t>
            </a:r>
          </a:p>
        </p:txBody>
      </p:sp>
    </p:spTree>
    <p:extLst>
      <p:ext uri="{BB962C8B-B14F-4D97-AF65-F5344CB8AC3E}">
        <p14:creationId xmlns:p14="http://schemas.microsoft.com/office/powerpoint/2010/main" val="23826276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9E83924-AB66-4B98-922E-5A677114DD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923" y="2321280"/>
            <a:ext cx="11746907" cy="4536720"/>
          </a:xfrm>
        </p:spPr>
        <p:txBody>
          <a:bodyPr>
            <a:normAutofit/>
          </a:bodyPr>
          <a:lstStyle/>
          <a:p>
            <a:r>
              <a:rPr lang="en-US" dirty="0"/>
              <a:t>It operates as “</a:t>
            </a:r>
            <a:r>
              <a:rPr lang="en-US" u="sng" dirty="0"/>
              <a:t>the word of FAITH</a:t>
            </a:r>
            <a:r>
              <a:rPr lang="en-US" dirty="0"/>
              <a:t>” (Rom. 10:8)</a:t>
            </a:r>
          </a:p>
          <a:p>
            <a:pPr lvl="1"/>
            <a:r>
              <a:rPr lang="en-US" dirty="0"/>
              <a:t>Context: Man’s inability to be right with God on his own or through the law</a:t>
            </a:r>
          </a:p>
          <a:p>
            <a:pPr lvl="1"/>
            <a:r>
              <a:rPr lang="en-US" dirty="0"/>
              <a:t>The word teaches about faith (Heb. 11:1-40)</a:t>
            </a:r>
          </a:p>
          <a:p>
            <a:pPr lvl="1"/>
            <a:r>
              <a:rPr lang="en-US" dirty="0"/>
              <a:t>The word is essential to produce faith in our hearts (Rom. 10:17)</a:t>
            </a:r>
          </a:p>
          <a:p>
            <a:pPr lvl="1"/>
            <a:r>
              <a:rPr lang="en-US" dirty="0"/>
              <a:t>We must teach it, live it and abide in it!</a:t>
            </a:r>
          </a:p>
          <a:p>
            <a:r>
              <a:rPr lang="en-US" dirty="0"/>
              <a:t>It operates as “</a:t>
            </a:r>
            <a:r>
              <a:rPr lang="en-US" u="sng" dirty="0"/>
              <a:t>the word of RIGHTEOUSNESS</a:t>
            </a:r>
            <a:r>
              <a:rPr lang="en-US" dirty="0"/>
              <a:t>” (Heb. 5:13)</a:t>
            </a:r>
          </a:p>
          <a:p>
            <a:pPr lvl="1"/>
            <a:r>
              <a:rPr lang="en-US" dirty="0"/>
              <a:t>Context: The failure of Christians to grow as they should </a:t>
            </a:r>
          </a:p>
          <a:p>
            <a:pPr lvl="1"/>
            <a:r>
              <a:rPr lang="en-US" dirty="0"/>
              <a:t>The word teaches about righteousness (Rom. 3:10-26)</a:t>
            </a:r>
          </a:p>
          <a:p>
            <a:pPr lvl="1"/>
            <a:r>
              <a:rPr lang="en-US" dirty="0"/>
              <a:t>The word is essential to a right relationship with God (Rom. 1:6; 6:17-18; 16:26)</a:t>
            </a:r>
          </a:p>
          <a:p>
            <a:pPr lvl="1"/>
            <a:r>
              <a:rPr lang="en-US" dirty="0"/>
              <a:t>We must teach it, live it and abide in it!	</a:t>
            </a:r>
          </a:p>
        </p:txBody>
      </p:sp>
    </p:spTree>
    <p:extLst>
      <p:ext uri="{BB962C8B-B14F-4D97-AF65-F5344CB8AC3E}">
        <p14:creationId xmlns:p14="http://schemas.microsoft.com/office/powerpoint/2010/main" val="42183902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9E83924-AB66-4B98-922E-5A677114DD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923" y="2321280"/>
            <a:ext cx="11746907" cy="4536720"/>
          </a:xfrm>
        </p:spPr>
        <p:txBody>
          <a:bodyPr>
            <a:normAutofit/>
          </a:bodyPr>
          <a:lstStyle/>
          <a:p>
            <a:r>
              <a:rPr lang="en-US" dirty="0"/>
              <a:t>It operates as “</a:t>
            </a:r>
            <a:r>
              <a:rPr lang="en-US" u="sng" dirty="0"/>
              <a:t>the word of RECONCILIATION</a:t>
            </a:r>
            <a:r>
              <a:rPr lang="en-US" dirty="0"/>
              <a:t>” (2 Cor. 5:19)</a:t>
            </a:r>
          </a:p>
          <a:p>
            <a:pPr lvl="1"/>
            <a:r>
              <a:rPr lang="en-US" dirty="0"/>
              <a:t>Context: The need for all to be reconciled to God through Jesus Christ</a:t>
            </a:r>
          </a:p>
          <a:p>
            <a:pPr lvl="1"/>
            <a:r>
              <a:rPr lang="en-US" dirty="0"/>
              <a:t>The word teaches about reconciliation (Rom. 5:6-11)</a:t>
            </a:r>
          </a:p>
          <a:p>
            <a:pPr lvl="1"/>
            <a:r>
              <a:rPr lang="en-US" dirty="0"/>
              <a:t>The word is essential to bring about reconciliation (Col. 1:19-23)</a:t>
            </a:r>
          </a:p>
          <a:p>
            <a:pPr lvl="1"/>
            <a:r>
              <a:rPr lang="en-US" dirty="0"/>
              <a:t>We must teach it, live it and abide in it!</a:t>
            </a:r>
          </a:p>
          <a:p>
            <a:r>
              <a:rPr lang="en-US" dirty="0"/>
              <a:t>It operates as “</a:t>
            </a:r>
            <a:r>
              <a:rPr lang="en-US" u="sng" dirty="0"/>
              <a:t>the word of LIFE</a:t>
            </a:r>
            <a:r>
              <a:rPr lang="en-US" dirty="0"/>
              <a:t>” (Phil. 2:16)</a:t>
            </a:r>
          </a:p>
          <a:p>
            <a:pPr lvl="1"/>
            <a:r>
              <a:rPr lang="en-US" dirty="0"/>
              <a:t>Context: Christians must live a distinctive life before the world</a:t>
            </a:r>
          </a:p>
          <a:p>
            <a:pPr lvl="1"/>
            <a:r>
              <a:rPr lang="en-US" dirty="0"/>
              <a:t>The word teaches about the Christian life and eternal life (2 Pet. 1:3-11)</a:t>
            </a:r>
          </a:p>
          <a:p>
            <a:pPr lvl="1"/>
            <a:r>
              <a:rPr lang="en-US" dirty="0"/>
              <a:t>The word is essential to enter into eternal life (John 12:48)</a:t>
            </a:r>
          </a:p>
          <a:p>
            <a:pPr lvl="1"/>
            <a:r>
              <a:rPr lang="en-US" dirty="0"/>
              <a:t>We must teach it, live it and abide in it!</a:t>
            </a:r>
          </a:p>
        </p:txBody>
      </p:sp>
    </p:spTree>
    <p:extLst>
      <p:ext uri="{BB962C8B-B14F-4D97-AF65-F5344CB8AC3E}">
        <p14:creationId xmlns:p14="http://schemas.microsoft.com/office/powerpoint/2010/main" val="20604685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9E83924-AB66-4B98-922E-5A677114DD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Bible teaches we must believe to be saved – Acts 16:31</a:t>
            </a:r>
          </a:p>
          <a:p>
            <a:r>
              <a:rPr lang="en-US" dirty="0"/>
              <a:t>The Bible teaches we must repent to be saved – Acts 2:38</a:t>
            </a:r>
          </a:p>
          <a:p>
            <a:r>
              <a:rPr lang="en-US" dirty="0"/>
              <a:t>The Bible teaches we must confess our faith to be saved – Romans 10:9</a:t>
            </a:r>
          </a:p>
          <a:p>
            <a:r>
              <a:rPr lang="en-US" dirty="0"/>
              <a:t>The Bible teaches we must be baptized to be saved – Mark 16:16</a:t>
            </a:r>
          </a:p>
          <a:p>
            <a:pPr lvl="1"/>
            <a:r>
              <a:rPr lang="en-US" dirty="0"/>
              <a:t>The Bible teaches that only then will God forgive your sins – Acts 22:16</a:t>
            </a:r>
          </a:p>
          <a:p>
            <a:pPr lvl="1"/>
            <a:r>
              <a:rPr lang="en-US" dirty="0"/>
              <a:t>The Bible teaches that only then will God add you to His church – Acts 2:47</a:t>
            </a:r>
          </a:p>
          <a:p>
            <a:pPr lvl="1"/>
            <a:r>
              <a:rPr lang="en-US" dirty="0"/>
              <a:t>The Bible teaches that only then will God enroll you in heaven – Hebrews 12:23</a:t>
            </a:r>
          </a:p>
          <a:p>
            <a:r>
              <a:rPr lang="en-US" dirty="0"/>
              <a:t>The Bible teaches we must obey Him to remain saved – Hebrews 5:9</a:t>
            </a:r>
          </a:p>
        </p:txBody>
      </p:sp>
    </p:spTree>
    <p:extLst>
      <p:ext uri="{BB962C8B-B14F-4D97-AF65-F5344CB8AC3E}">
        <p14:creationId xmlns:p14="http://schemas.microsoft.com/office/powerpoint/2010/main" val="4960402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622</TotalTime>
  <Words>650</Words>
  <Application>Microsoft Office PowerPoint</Application>
  <PresentationFormat>Widescreen</PresentationFormat>
  <Paragraphs>48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14</cp:revision>
  <dcterms:created xsi:type="dcterms:W3CDTF">2020-04-19T01:27:01Z</dcterms:created>
  <dcterms:modified xsi:type="dcterms:W3CDTF">2020-04-20T14:35:39Z</dcterms:modified>
</cp:coreProperties>
</file>