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3"/>
  </p:notesMasterIdLst>
  <p:sldIdLst>
    <p:sldId id="1440" r:id="rId2"/>
    <p:sldId id="2242" r:id="rId3"/>
    <p:sldId id="2475" r:id="rId4"/>
    <p:sldId id="2478" r:id="rId5"/>
    <p:sldId id="2469" r:id="rId6"/>
    <p:sldId id="2481" r:id="rId7"/>
    <p:sldId id="2486" r:id="rId8"/>
    <p:sldId id="2473" r:id="rId9"/>
    <p:sldId id="2472" r:id="rId10"/>
    <p:sldId id="2491" r:id="rId11"/>
    <p:sldId id="2463" r:id="rId12"/>
  </p:sldIdLst>
  <p:sldSz cx="12192000" cy="6858000"/>
  <p:notesSz cx="7099300" cy="93853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520" userDrawn="1">
          <p15:clr>
            <a:srgbClr val="A4A3A4"/>
          </p15:clr>
        </p15:guide>
        <p15:guide id="2" pos="640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 initials="D" lastIdx="1" clrIdx="0">
    <p:extLst>
      <p:ext uri="{19B8F6BF-5375-455C-9EA6-DF929625EA0E}">
        <p15:presenceInfo xmlns:p15="http://schemas.microsoft.com/office/powerpoint/2012/main" userId="Da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5238" autoAdjust="0"/>
  </p:normalViewPr>
  <p:slideViewPr>
    <p:cSldViewPr snapToGrid="0">
      <p:cViewPr varScale="1">
        <p:scale>
          <a:sx n="110" d="100"/>
          <a:sy n="110" d="100"/>
        </p:scale>
        <p:origin x="552" y="108"/>
      </p:cViewPr>
      <p:guideLst>
        <p:guide orient="horz" pos="2520"/>
        <p:guide pos="6408"/>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131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3863" y="704850"/>
            <a:ext cx="6253162" cy="35179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9930" y="4458018"/>
            <a:ext cx="5679440" cy="4223385"/>
          </a:xfrm>
          <a:prstGeom prst="rect">
            <a:avLst/>
          </a:prstGeom>
          <a:noFill/>
          <a:ln>
            <a:noFill/>
          </a:ln>
        </p:spPr>
        <p:txBody>
          <a:bodyPr spcFirstLastPara="1" wrap="square" lIns="94175" tIns="94175" rIns="94175" bIns="9417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9930" y="4458018"/>
            <a:ext cx="5679440" cy="4223385"/>
          </a:xfrm>
          <a:prstGeom prst="rect">
            <a:avLst/>
          </a:prstGeom>
        </p:spPr>
        <p:txBody>
          <a:bodyPr spcFirstLastPara="1" wrap="square" lIns="94175" tIns="94175" rIns="94175" bIns="94175"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2275" y="704850"/>
            <a:ext cx="6254750" cy="35179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861284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643350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85494" y="4341931"/>
            <a:ext cx="5483947" cy="4113408"/>
          </a:xfrm>
          <a:prstGeom prst="rect">
            <a:avLst/>
          </a:prstGeom>
        </p:spPr>
        <p:txBody>
          <a:bodyPr spcFirstLastPara="1" wrap="square" lIns="91388" tIns="91388" rIns="91388" bIns="91388" anchor="t" anchorCtr="0">
            <a:noAutofit/>
          </a:bodyPr>
          <a:lstStyle/>
          <a:p>
            <a:pPr marL="0" indent="0">
              <a:buNone/>
            </a:pPr>
            <a:endParaRPr dirty="0"/>
          </a:p>
        </p:txBody>
      </p:sp>
      <p:sp>
        <p:nvSpPr>
          <p:cNvPr id="96" name="Google Shape;96;p4:notes"/>
          <p:cNvSpPr>
            <a:spLocks noGrp="1" noRot="1" noChangeAspect="1"/>
          </p:cNvSpPr>
          <p:nvPr>
            <p:ph type="sldImg" idx="2"/>
          </p:nvPr>
        </p:nvSpPr>
        <p:spPr>
          <a:xfrm>
            <a:off x="381000" y="685800"/>
            <a:ext cx="6092825" cy="34274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578183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012431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72092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481812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006807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290107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623438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63264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3"/>
            <a:ext cx="5618480" cy="4189095"/>
          </a:xfrm>
          <a:prstGeom prst="rect">
            <a:avLst/>
          </a:prstGeom>
        </p:spPr>
        <p:txBody>
          <a:bodyPr spcFirstLastPara="1" wrap="square" lIns="93299" tIns="93299" rIns="93299" bIns="93299"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09575" y="698500"/>
            <a:ext cx="6203950" cy="34909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570511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386238" y="385367"/>
            <a:ext cx="11430000" cy="1671718"/>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7000"/>
              <a:buFont typeface="Cambria"/>
              <a:buNone/>
            </a:pPr>
            <a:r>
              <a:rPr lang="en-US" sz="4800" b="1" dirty="0"/>
              <a:t>The Great Sin of Jeroboam, Son of </a:t>
            </a:r>
            <a:r>
              <a:rPr lang="en-US" sz="4800" b="1" dirty="0" err="1"/>
              <a:t>Nebat</a:t>
            </a:r>
            <a:endParaRPr sz="4800" dirty="0"/>
          </a:p>
        </p:txBody>
      </p:sp>
      <p:sp>
        <p:nvSpPr>
          <p:cNvPr id="81" name="Google Shape;81;p13"/>
          <p:cNvSpPr txBox="1">
            <a:spLocks noGrp="1"/>
          </p:cNvSpPr>
          <p:nvPr>
            <p:ph type="subTitle" idx="1"/>
          </p:nvPr>
        </p:nvSpPr>
        <p:spPr>
          <a:xfrm>
            <a:off x="7409089" y="6113695"/>
            <a:ext cx="4548187"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sz="3200"/>
              <a:t>2 Kings 17:20-23</a:t>
            </a:r>
            <a:endParaRPr sz="3200" dirty="0"/>
          </a:p>
        </p:txBody>
      </p:sp>
    </p:spTree>
    <p:extLst>
      <p:ext uri="{BB962C8B-B14F-4D97-AF65-F5344CB8AC3E}">
        <p14:creationId xmlns:p14="http://schemas.microsoft.com/office/powerpoint/2010/main" val="1443615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433753" y="898108"/>
            <a:ext cx="11249844" cy="5355312"/>
          </a:xfrm>
          <a:prstGeom prst="rect">
            <a:avLst/>
          </a:prstGeom>
          <a:solidFill>
            <a:srgbClr val="04070C"/>
          </a:solidFill>
          <a:ln w="76200">
            <a:solidFill>
              <a:srgbClr val="0000CC"/>
            </a:solidFill>
          </a:ln>
        </p:spPr>
        <p:txBody>
          <a:bodyPr wrap="square" rtlCol="0">
            <a:spAutoFit/>
          </a:bodyPr>
          <a:lstStyle/>
          <a:p>
            <a:pPr marL="457200" indent="-457200" algn="just">
              <a:spcAft>
                <a:spcPts val="400"/>
              </a:spcAft>
              <a:buClr>
                <a:schemeClr val="bg1"/>
              </a:buClr>
              <a:buFont typeface="Arial" panose="020B0604020202020204" pitchFamily="34" charset="0"/>
              <a:buChar char="•"/>
            </a:pPr>
            <a:r>
              <a:rPr lang="en-US" sz="3100" b="1" dirty="0">
                <a:solidFill>
                  <a:schemeClr val="bg1"/>
                </a:solidFill>
                <a:latin typeface="Calibri" panose="020F0502020204030204" pitchFamily="34" charset="0"/>
                <a:cs typeface="Calibri" panose="020F0502020204030204" pitchFamily="34" charset="0"/>
              </a:rPr>
              <a:t>What was this terrible sin of Jeroboam</a:t>
            </a:r>
          </a:p>
          <a:p>
            <a:pPr marL="457200" indent="-457200" algn="just">
              <a:spcAft>
                <a:spcPts val="400"/>
              </a:spcAft>
              <a:buClr>
                <a:schemeClr val="bg1"/>
              </a:buClr>
              <a:buFont typeface="Arial" panose="020B0604020202020204" pitchFamily="34" charset="0"/>
              <a:buChar char="•"/>
            </a:pPr>
            <a:r>
              <a:rPr lang="en-US" sz="3100" b="1" dirty="0">
                <a:solidFill>
                  <a:schemeClr val="bg1"/>
                </a:solidFill>
                <a:latin typeface="Calibri" panose="020F0502020204030204" pitchFamily="34" charset="0"/>
                <a:cs typeface="Calibri" panose="020F0502020204030204" pitchFamily="34" charset="0"/>
              </a:rPr>
              <a:t>The background of his sin lies in God’s plan for Jews</a:t>
            </a:r>
          </a:p>
          <a:p>
            <a:pPr marL="457200" indent="-457200" algn="just">
              <a:spcAft>
                <a:spcPts val="400"/>
              </a:spcAft>
              <a:buClr>
                <a:schemeClr val="bg1"/>
              </a:buClr>
              <a:buFont typeface="Arial" panose="020B0604020202020204" pitchFamily="34" charset="0"/>
              <a:buChar char="•"/>
            </a:pPr>
            <a:r>
              <a:rPr lang="en-US" sz="3100" b="1" dirty="0">
                <a:solidFill>
                  <a:schemeClr val="bg1"/>
                </a:solidFill>
                <a:latin typeface="Calibri" panose="020F0502020204030204" pitchFamily="34" charset="0"/>
                <a:cs typeface="Calibri" panose="020F0502020204030204" pitchFamily="34" charset="0"/>
              </a:rPr>
              <a:t>God had worked hundreds of years to Jerusalem temple</a:t>
            </a:r>
          </a:p>
          <a:p>
            <a:pPr marL="457200" indent="-457200" algn="just">
              <a:spcAft>
                <a:spcPts val="400"/>
              </a:spcAft>
              <a:buClr>
                <a:schemeClr val="bg1"/>
              </a:buClr>
              <a:buFont typeface="Arial" panose="020B0604020202020204" pitchFamily="34" charset="0"/>
              <a:buChar char="•"/>
            </a:pPr>
            <a:r>
              <a:rPr lang="en-US" sz="3100" b="1" dirty="0">
                <a:solidFill>
                  <a:schemeClr val="bg1"/>
                </a:solidFill>
                <a:latin typeface="Calibri" panose="020F0502020204030204" pitchFamily="34" charset="0"/>
                <a:cs typeface="Calibri" panose="020F0502020204030204" pitchFamily="34" charset="0"/>
              </a:rPr>
              <a:t>Before Jeroboam, all Jews followed God’s plan</a:t>
            </a:r>
          </a:p>
          <a:p>
            <a:pPr marL="457200" indent="-457200" algn="just">
              <a:spcAft>
                <a:spcPts val="400"/>
              </a:spcAft>
              <a:buClr>
                <a:schemeClr val="bg1"/>
              </a:buClr>
              <a:buFont typeface="Arial" panose="020B0604020202020204" pitchFamily="34" charset="0"/>
              <a:buChar char="•"/>
            </a:pPr>
            <a:r>
              <a:rPr lang="en-US" sz="3100" b="1" dirty="0">
                <a:solidFill>
                  <a:schemeClr val="bg1"/>
                </a:solidFill>
                <a:latin typeface="Calibri" panose="020F0502020204030204" pitchFamily="34" charset="0"/>
                <a:cs typeface="Calibri" panose="020F0502020204030204" pitchFamily="34" charset="0"/>
              </a:rPr>
              <a:t>Jeroboam’s sin?  Started a new “God” religion, a denomination</a:t>
            </a:r>
            <a:endParaRPr lang="en-US" sz="2800" b="1" dirty="0">
              <a:solidFill>
                <a:schemeClr val="bg1"/>
              </a:solidFill>
              <a:latin typeface="Calibri" panose="020F0502020204030204" pitchFamily="34" charset="0"/>
              <a:cs typeface="Calibri" panose="020F0502020204030204" pitchFamily="34" charset="0"/>
            </a:endParaRPr>
          </a:p>
          <a:p>
            <a:pPr algn="just">
              <a:spcAft>
                <a:spcPts val="400"/>
              </a:spcAft>
              <a:buClr>
                <a:schemeClr val="bg1"/>
              </a:buClr>
            </a:pPr>
            <a:r>
              <a:rPr lang="en-US" sz="2800" b="1" dirty="0">
                <a:solidFill>
                  <a:schemeClr val="bg1"/>
                </a:solidFill>
                <a:latin typeface="Calibri" panose="020F0502020204030204" pitchFamily="34" charset="0"/>
                <a:cs typeface="Calibri" panose="020F0502020204030204" pitchFamily="34" charset="0"/>
              </a:rPr>
              <a:t>     -  They still worshiped the God who lead them from Egypt</a:t>
            </a:r>
          </a:p>
          <a:p>
            <a:pPr algn="just">
              <a:spcAft>
                <a:spcPts val="400"/>
              </a:spcAft>
              <a:buClr>
                <a:schemeClr val="bg1"/>
              </a:buClr>
            </a:pPr>
            <a:r>
              <a:rPr lang="en-US" sz="2800" b="1" dirty="0">
                <a:solidFill>
                  <a:schemeClr val="bg1"/>
                </a:solidFill>
                <a:latin typeface="Calibri" panose="020F0502020204030204" pitchFamily="34" charset="0"/>
                <a:cs typeface="Calibri" panose="020F0502020204030204" pitchFamily="34" charset="0"/>
              </a:rPr>
              <a:t>     -  They still had priests, altars, incense and “Jewish” feast days</a:t>
            </a:r>
          </a:p>
          <a:p>
            <a:pPr marL="457200" indent="-457200" algn="just">
              <a:spcAft>
                <a:spcPts val="400"/>
              </a:spcAft>
              <a:buClr>
                <a:schemeClr val="bg1"/>
              </a:buClr>
              <a:buFont typeface="Arial" panose="020B0604020202020204" pitchFamily="34" charset="0"/>
              <a:buChar char="•"/>
            </a:pPr>
            <a:r>
              <a:rPr lang="en-US" sz="3100" b="1" dirty="0">
                <a:solidFill>
                  <a:schemeClr val="bg1"/>
                </a:solidFill>
                <a:latin typeface="Calibri" panose="020F0502020204030204" pitchFamily="34" charset="0"/>
                <a:cs typeface="Calibri" panose="020F0502020204030204" pitchFamily="34" charset="0"/>
              </a:rPr>
              <a:t>The new religion was of human origin</a:t>
            </a:r>
          </a:p>
          <a:p>
            <a:pPr marL="457200" indent="-457200" algn="just">
              <a:spcAft>
                <a:spcPts val="400"/>
              </a:spcAft>
              <a:buClr>
                <a:schemeClr val="bg1"/>
              </a:buClr>
              <a:buFont typeface="Arial" panose="020B0604020202020204" pitchFamily="34" charset="0"/>
              <a:buChar char="•"/>
            </a:pPr>
            <a:r>
              <a:rPr lang="en-US" sz="3100" b="1" dirty="0">
                <a:solidFill>
                  <a:schemeClr val="bg1"/>
                </a:solidFill>
                <a:latin typeface="Calibri" panose="020F0502020204030204" pitchFamily="34" charset="0"/>
                <a:cs typeface="Calibri" panose="020F0502020204030204" pitchFamily="34" charset="0"/>
              </a:rPr>
              <a:t>The new religion was a religion of convenience</a:t>
            </a:r>
          </a:p>
          <a:p>
            <a:pPr marL="457200" indent="-457200" algn="just">
              <a:spcAft>
                <a:spcPts val="400"/>
              </a:spcAft>
              <a:buClr>
                <a:schemeClr val="bg1"/>
              </a:buClr>
              <a:buFont typeface="Arial" panose="020B0604020202020204" pitchFamily="34" charset="0"/>
              <a:buChar char="•"/>
            </a:pPr>
            <a:r>
              <a:rPr lang="en-US" sz="3100" b="1" dirty="0">
                <a:solidFill>
                  <a:schemeClr val="bg1"/>
                </a:solidFill>
                <a:latin typeface="Calibri" panose="020F0502020204030204" pitchFamily="34" charset="0"/>
                <a:cs typeface="Calibri" panose="020F0502020204030204" pitchFamily="34" charset="0"/>
              </a:rPr>
              <a:t>The new religion was sin—one step away from God</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The Sin of Jeroboam 931 B.C.</a:t>
            </a:r>
          </a:p>
        </p:txBody>
      </p:sp>
    </p:spTree>
    <p:extLst>
      <p:ext uri="{BB962C8B-B14F-4D97-AF65-F5344CB8AC3E}">
        <p14:creationId xmlns:p14="http://schemas.microsoft.com/office/powerpoint/2010/main" val="38695318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3084945" y="299702"/>
            <a:ext cx="8566280" cy="1480767"/>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dirty="0">
                <a:solidFill>
                  <a:srgbClr val="FFFF00"/>
                </a:solidFill>
              </a:rPr>
              <a:t>Walking in His Steps to Jesus</a:t>
            </a:r>
            <a:endParaRPr dirty="0">
              <a:solidFill>
                <a:srgbClr val="FFFF00"/>
              </a:solidFill>
            </a:endParaRPr>
          </a:p>
        </p:txBody>
      </p:sp>
      <p:sp>
        <p:nvSpPr>
          <p:cNvPr id="99" name="Google Shape;99;p16"/>
          <p:cNvSpPr txBox="1">
            <a:spLocks noGrp="1"/>
          </p:cNvSpPr>
          <p:nvPr>
            <p:ph type="body" idx="1"/>
          </p:nvPr>
        </p:nvSpPr>
        <p:spPr>
          <a:xfrm>
            <a:off x="540775" y="1780469"/>
            <a:ext cx="11115314" cy="4698989"/>
          </a:xfrm>
          <a:prstGeom prst="rect">
            <a:avLst/>
          </a:prstGeom>
          <a:noFill/>
          <a:ln>
            <a:noFill/>
          </a:ln>
        </p:spPr>
        <p:txBody>
          <a:bodyPr spcFirstLastPara="1" wrap="square" lIns="91425" tIns="45700" rIns="91425" bIns="45700" anchor="t" anchorCtr="0">
            <a:noAutofit/>
          </a:bodyPr>
          <a:lstStyle/>
          <a:p>
            <a:pPr marL="742950" lvl="1" indent="-285750">
              <a:lnSpc>
                <a:spcPct val="150000"/>
              </a:lnSpc>
              <a:spcBef>
                <a:spcPts val="0"/>
              </a:spcBef>
              <a:buSzPts val="3000"/>
            </a:pPr>
            <a:r>
              <a:rPr lang="en-US" sz="3200" dirty="0">
                <a:solidFill>
                  <a:schemeClr val="lt1"/>
                </a:solidFill>
              </a:rPr>
              <a:t>  Believe							Heb. 11:6</a:t>
            </a:r>
            <a:endParaRPr sz="3200" dirty="0"/>
          </a:p>
          <a:p>
            <a:pPr marL="742950" lvl="1" indent="-285750">
              <a:lnSpc>
                <a:spcPct val="150000"/>
              </a:lnSpc>
              <a:spcBef>
                <a:spcPts val="200"/>
              </a:spcBef>
              <a:buSzPts val="3000"/>
            </a:pPr>
            <a:r>
              <a:rPr lang="en-US" sz="3200" dirty="0">
                <a:solidFill>
                  <a:schemeClr val="lt1"/>
                </a:solidFill>
              </a:rPr>
              <a:t>  Repent 							Acts 17:30</a:t>
            </a:r>
            <a:endParaRPr sz="3200" dirty="0"/>
          </a:p>
          <a:p>
            <a:pPr marL="742950" lvl="1" indent="-285750">
              <a:lnSpc>
                <a:spcPct val="150000"/>
              </a:lnSpc>
              <a:spcBef>
                <a:spcPts val="200"/>
              </a:spcBef>
              <a:buSzPts val="3000"/>
            </a:pPr>
            <a:r>
              <a:rPr lang="en-US" sz="3200" dirty="0">
                <a:solidFill>
                  <a:schemeClr val="lt1"/>
                </a:solidFill>
              </a:rPr>
              <a:t>  Confess Faith in Him					Rom. 10:9</a:t>
            </a:r>
            <a:endParaRPr sz="3200" dirty="0"/>
          </a:p>
          <a:p>
            <a:pPr marL="742950" lvl="1" indent="-285750">
              <a:lnSpc>
                <a:spcPct val="150000"/>
              </a:lnSpc>
              <a:spcBef>
                <a:spcPts val="200"/>
              </a:spcBef>
              <a:buSzPts val="3000"/>
            </a:pPr>
            <a:r>
              <a:rPr lang="en-US" sz="3200" dirty="0">
                <a:solidFill>
                  <a:schemeClr val="lt1"/>
                </a:solidFill>
              </a:rPr>
              <a:t>  Be Baptized Into Him					Gal. 3:27</a:t>
            </a:r>
            <a:endParaRPr lang="en-US" sz="3200" dirty="0"/>
          </a:p>
          <a:p>
            <a:pPr marL="457200" lvl="1" indent="-457200" algn="ctr">
              <a:lnSpc>
                <a:spcPct val="150000"/>
              </a:lnSpc>
              <a:spcBef>
                <a:spcPts val="200"/>
              </a:spcBef>
              <a:buSzPts val="3000"/>
              <a:buNone/>
            </a:pPr>
            <a:r>
              <a:rPr lang="en-US" sz="3200" b="1" i="1" dirty="0">
                <a:solidFill>
                  <a:srgbClr val="FFFF00"/>
                </a:solidFill>
              </a:rPr>
              <a:t>You are Now a Member of His Glorious Church</a:t>
            </a:r>
          </a:p>
          <a:p>
            <a:pPr indent="4763">
              <a:lnSpc>
                <a:spcPct val="150000"/>
              </a:lnSpc>
              <a:spcBef>
                <a:spcPts val="200"/>
              </a:spcBef>
              <a:buSzPts val="3000"/>
            </a:pPr>
            <a:r>
              <a:rPr lang="en-US" sz="3200" dirty="0">
                <a:solidFill>
                  <a:schemeClr val="bg1"/>
                </a:solidFill>
              </a:rPr>
              <a:t>   Now be faithful until you die			Rev. 2:10</a:t>
            </a:r>
            <a:endParaRPr sz="3200" dirty="0">
              <a:solidFill>
                <a:schemeClr val="bg1"/>
              </a:solidFill>
            </a:endParaRPr>
          </a:p>
        </p:txBody>
      </p:sp>
    </p:spTree>
    <p:extLst>
      <p:ext uri="{BB962C8B-B14F-4D97-AF65-F5344CB8AC3E}">
        <p14:creationId xmlns:p14="http://schemas.microsoft.com/office/powerpoint/2010/main" val="3291151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433753" y="898108"/>
            <a:ext cx="11249844" cy="5262979"/>
          </a:xfrm>
          <a:prstGeom prst="rect">
            <a:avLst/>
          </a:prstGeom>
          <a:solidFill>
            <a:srgbClr val="04070C"/>
          </a:solidFill>
          <a:ln w="76200">
            <a:solidFill>
              <a:srgbClr val="0000CC"/>
            </a:solidFill>
          </a:ln>
        </p:spPr>
        <p:txBody>
          <a:bodyPr wrap="square" rtlCol="0">
            <a:spAutoFit/>
          </a:bodyPr>
          <a:lstStyle/>
          <a:p>
            <a:pPr algn="just">
              <a:spcAft>
                <a:spcPts val="2000"/>
              </a:spcAft>
            </a:pPr>
            <a:r>
              <a:rPr lang="en-US" sz="2600" b="1" dirty="0">
                <a:solidFill>
                  <a:schemeClr val="bg1"/>
                </a:solidFill>
                <a:latin typeface="Calibri" panose="020F0502020204030204" pitchFamily="34" charset="0"/>
                <a:cs typeface="Calibri" panose="020F0502020204030204" pitchFamily="34" charset="0"/>
              </a:rPr>
              <a:t>20  And the LORD rejected all the descendants of Israel, afflicted them, and delivered them into the hand of plunderers, until He had cast them from His sight.</a:t>
            </a:r>
          </a:p>
          <a:p>
            <a:pPr algn="just">
              <a:spcAft>
                <a:spcPts val="2000"/>
              </a:spcAft>
            </a:pPr>
            <a:r>
              <a:rPr lang="en-US" sz="2600" b="1" dirty="0">
                <a:solidFill>
                  <a:schemeClr val="bg1"/>
                </a:solidFill>
                <a:latin typeface="Calibri" panose="020F0502020204030204" pitchFamily="34" charset="0"/>
                <a:cs typeface="Calibri" panose="020F0502020204030204" pitchFamily="34" charset="0"/>
              </a:rPr>
              <a:t>  21  For He tore Israel from the house of David, and they made </a:t>
            </a:r>
            <a:r>
              <a:rPr lang="en-US" sz="2600" b="1" dirty="0">
                <a:solidFill>
                  <a:srgbClr val="FFFF00"/>
                </a:solidFill>
                <a:latin typeface="Calibri" panose="020F0502020204030204" pitchFamily="34" charset="0"/>
                <a:cs typeface="Calibri" panose="020F0502020204030204" pitchFamily="34" charset="0"/>
              </a:rPr>
              <a:t>Jeroboam the son of </a:t>
            </a:r>
            <a:r>
              <a:rPr lang="en-US" sz="2600" b="1" dirty="0" err="1">
                <a:solidFill>
                  <a:srgbClr val="FFFF00"/>
                </a:solidFill>
                <a:latin typeface="Calibri" panose="020F0502020204030204" pitchFamily="34" charset="0"/>
                <a:cs typeface="Calibri" panose="020F0502020204030204" pitchFamily="34" charset="0"/>
              </a:rPr>
              <a:t>Nebat</a:t>
            </a:r>
            <a:r>
              <a:rPr lang="en-US" sz="2600" b="1" dirty="0">
                <a:solidFill>
                  <a:srgbClr val="FFFF00"/>
                </a:solidFill>
                <a:latin typeface="Calibri" panose="020F0502020204030204" pitchFamily="34" charset="0"/>
                <a:cs typeface="Calibri" panose="020F0502020204030204" pitchFamily="34" charset="0"/>
              </a:rPr>
              <a:t> king</a:t>
            </a:r>
            <a:r>
              <a:rPr lang="en-US" sz="2600" b="1" dirty="0">
                <a:solidFill>
                  <a:schemeClr val="bg1"/>
                </a:solidFill>
                <a:latin typeface="Calibri" panose="020F0502020204030204" pitchFamily="34" charset="0"/>
                <a:cs typeface="Calibri" panose="020F0502020204030204" pitchFamily="34" charset="0"/>
              </a:rPr>
              <a:t>. Then </a:t>
            </a:r>
            <a:r>
              <a:rPr lang="en-US" sz="2600" b="1" dirty="0">
                <a:solidFill>
                  <a:srgbClr val="FFFF00"/>
                </a:solidFill>
                <a:latin typeface="Calibri" panose="020F0502020204030204" pitchFamily="34" charset="0"/>
                <a:cs typeface="Calibri" panose="020F0502020204030204" pitchFamily="34" charset="0"/>
              </a:rPr>
              <a:t>Jeroboam drove Israel from following the LORD</a:t>
            </a:r>
            <a:r>
              <a:rPr lang="en-US" sz="2600" b="1" dirty="0">
                <a:solidFill>
                  <a:schemeClr val="bg1"/>
                </a:solidFill>
                <a:latin typeface="Calibri" panose="020F0502020204030204" pitchFamily="34" charset="0"/>
                <a:cs typeface="Calibri" panose="020F0502020204030204" pitchFamily="34" charset="0"/>
              </a:rPr>
              <a:t>, and made them commit a great sin. </a:t>
            </a:r>
            <a:endParaRPr lang="en-US" sz="1200" b="1" dirty="0">
              <a:solidFill>
                <a:schemeClr val="bg1"/>
              </a:solidFill>
              <a:latin typeface="Calibri" panose="020F0502020204030204" pitchFamily="34" charset="0"/>
              <a:cs typeface="Calibri" panose="020F0502020204030204" pitchFamily="34" charset="0"/>
            </a:endParaRPr>
          </a:p>
          <a:p>
            <a:pPr algn="just">
              <a:spcAft>
                <a:spcPts val="2000"/>
              </a:spcAft>
            </a:pPr>
            <a:r>
              <a:rPr lang="en-US" sz="2600" b="1" dirty="0">
                <a:solidFill>
                  <a:schemeClr val="bg1"/>
                </a:solidFill>
                <a:latin typeface="Calibri" panose="020F0502020204030204" pitchFamily="34" charset="0"/>
                <a:cs typeface="Calibri" panose="020F0502020204030204" pitchFamily="34" charset="0"/>
              </a:rPr>
              <a:t>  22  </a:t>
            </a:r>
            <a:r>
              <a:rPr lang="en-US" sz="2600" b="1" dirty="0">
                <a:solidFill>
                  <a:srgbClr val="FFFF00"/>
                </a:solidFill>
                <a:latin typeface="Calibri" panose="020F0502020204030204" pitchFamily="34" charset="0"/>
                <a:cs typeface="Calibri" panose="020F0502020204030204" pitchFamily="34" charset="0"/>
              </a:rPr>
              <a:t>For the children of Israel walked in all the sins of Jeroboam which he did</a:t>
            </a:r>
            <a:r>
              <a:rPr lang="en-US" sz="2600" b="1" dirty="0">
                <a:solidFill>
                  <a:schemeClr val="bg1"/>
                </a:solidFill>
                <a:latin typeface="Calibri" panose="020F0502020204030204" pitchFamily="34" charset="0"/>
                <a:cs typeface="Calibri" panose="020F0502020204030204" pitchFamily="34" charset="0"/>
              </a:rPr>
              <a:t>; they did not depart from them, </a:t>
            </a:r>
            <a:endParaRPr lang="en-US" sz="600" b="1" dirty="0">
              <a:solidFill>
                <a:schemeClr val="bg1"/>
              </a:solidFill>
              <a:latin typeface="Calibri" panose="020F0502020204030204" pitchFamily="34" charset="0"/>
              <a:cs typeface="Calibri" panose="020F0502020204030204" pitchFamily="34" charset="0"/>
            </a:endParaRPr>
          </a:p>
          <a:p>
            <a:pPr algn="just">
              <a:spcAft>
                <a:spcPts val="2000"/>
              </a:spcAft>
            </a:pPr>
            <a:r>
              <a:rPr lang="en-US" sz="2600" b="1" dirty="0">
                <a:solidFill>
                  <a:schemeClr val="bg1"/>
                </a:solidFill>
                <a:latin typeface="Calibri" panose="020F0502020204030204" pitchFamily="34" charset="0"/>
                <a:cs typeface="Calibri" panose="020F0502020204030204" pitchFamily="34" charset="0"/>
              </a:rPr>
              <a:t>  23  until the LORD removed Israel out of His sight, as He had said by all His servants the prophets. So Israel was carried away from their own land to Assyria, as it is to this day. </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The Sin of Jeroboam, the Son of </a:t>
            </a:r>
            <a:r>
              <a:rPr lang="en-US" sz="3600" b="1" dirty="0" err="1">
                <a:solidFill>
                  <a:schemeClr val="bg1"/>
                </a:solidFill>
                <a:latin typeface="Calibri" panose="020F0502020204030204" pitchFamily="34" charset="0"/>
                <a:cs typeface="Calibri" panose="020F0502020204030204" pitchFamily="34" charset="0"/>
              </a:rPr>
              <a:t>Nebat</a:t>
            </a:r>
            <a:endParaRPr lang="en-US" sz="36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84918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433753" y="990468"/>
            <a:ext cx="11249844" cy="5478423"/>
          </a:xfrm>
          <a:prstGeom prst="rect">
            <a:avLst/>
          </a:prstGeom>
          <a:solidFill>
            <a:srgbClr val="04070C"/>
          </a:solidFill>
          <a:ln w="76200">
            <a:solidFill>
              <a:srgbClr val="0000CC"/>
            </a:solidFill>
          </a:ln>
        </p:spPr>
        <p:txBody>
          <a:bodyPr wrap="square" rtlCol="0">
            <a:spAutoFit/>
          </a:bodyPr>
          <a:lstStyle/>
          <a:p>
            <a:pPr marL="457200" indent="-45720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One right step repeated over and over, leads to righteousness</a:t>
            </a:r>
          </a:p>
          <a:p>
            <a:pPr marL="457200" indent="-457200">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Mao said, “The journey of a thousand miles begins with one step”</a:t>
            </a:r>
          </a:p>
          <a:p>
            <a:pPr marL="457200" indent="-457200">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It is important that the first step be in the right direction!</a:t>
            </a:r>
          </a:p>
          <a:p>
            <a:pPr marL="457200" indent="-457200">
              <a:spcAft>
                <a:spcPts val="1200"/>
              </a:spcAft>
              <a:buClr>
                <a:schemeClr val="bg1"/>
              </a:buClr>
              <a:buFont typeface="Arial" panose="020B0604020202020204" pitchFamily="34" charset="0"/>
              <a:buChar char="•"/>
            </a:pPr>
            <a:endParaRPr lang="en-US" sz="3000" b="1" dirty="0">
              <a:solidFill>
                <a:schemeClr val="bg1"/>
              </a:solidFill>
              <a:latin typeface="Calibri" panose="020F0502020204030204" pitchFamily="34" charset="0"/>
              <a:cs typeface="Calibri" panose="020F0502020204030204" pitchFamily="34" charset="0"/>
            </a:endParaRPr>
          </a:p>
          <a:p>
            <a:pPr marL="457200" indent="-457200">
              <a:spcAft>
                <a:spcPts val="1200"/>
              </a:spcAft>
              <a:buClr>
                <a:schemeClr val="bg1"/>
              </a:buClr>
              <a:buFont typeface="Arial" panose="020B0604020202020204" pitchFamily="34" charset="0"/>
              <a:buChar char="•"/>
            </a:pPr>
            <a:endParaRPr lang="en-US" sz="3000" b="1" dirty="0">
              <a:solidFill>
                <a:schemeClr val="bg1"/>
              </a:solidFill>
              <a:latin typeface="Calibri" panose="020F0502020204030204" pitchFamily="34" charset="0"/>
              <a:cs typeface="Calibri" panose="020F0502020204030204" pitchFamily="34" charset="0"/>
            </a:endParaRPr>
          </a:p>
          <a:p>
            <a:pPr marL="457200" indent="-457200" algn="just">
              <a:spcAft>
                <a:spcPts val="1200"/>
              </a:spcAft>
              <a:buClr>
                <a:schemeClr val="bg1"/>
              </a:buClr>
              <a:buFont typeface="Arial" panose="020B0604020202020204" pitchFamily="34" charset="0"/>
              <a:buChar char="•"/>
            </a:pPr>
            <a:endParaRPr lang="en-US" sz="3000" b="1" dirty="0">
              <a:solidFill>
                <a:schemeClr val="bg1"/>
              </a:solidFill>
              <a:latin typeface="Calibri" panose="020F0502020204030204" pitchFamily="34" charset="0"/>
              <a:cs typeface="Calibri" panose="020F0502020204030204" pitchFamily="34" charset="0"/>
            </a:endParaRPr>
          </a:p>
          <a:p>
            <a:pPr marL="457200" indent="-457200" algn="just">
              <a:spcAft>
                <a:spcPts val="1200"/>
              </a:spcAft>
              <a:buClr>
                <a:schemeClr val="bg1"/>
              </a:buClr>
              <a:buFont typeface="Arial" panose="020B0604020202020204" pitchFamily="34" charset="0"/>
              <a:buChar char="•"/>
            </a:pPr>
            <a:endParaRPr lang="en-US" sz="3000" b="1" dirty="0">
              <a:solidFill>
                <a:schemeClr val="bg1"/>
              </a:solidFill>
              <a:latin typeface="Calibri" panose="020F0502020204030204" pitchFamily="34" charset="0"/>
              <a:cs typeface="Calibri" panose="020F0502020204030204" pitchFamily="34" charset="0"/>
            </a:endParaRPr>
          </a:p>
          <a:p>
            <a:pPr marL="457200" indent="-457200" algn="just">
              <a:spcAft>
                <a:spcPts val="1200"/>
              </a:spcAft>
              <a:buClr>
                <a:schemeClr val="bg1"/>
              </a:buClr>
              <a:buFont typeface="Arial" panose="020B0604020202020204" pitchFamily="34" charset="0"/>
              <a:buChar char="•"/>
            </a:pPr>
            <a:endParaRPr lang="en-US" sz="3000" b="1" dirty="0">
              <a:solidFill>
                <a:schemeClr val="bg1"/>
              </a:solidFill>
              <a:latin typeface="Calibri" panose="020F0502020204030204" pitchFamily="34" charset="0"/>
              <a:cs typeface="Calibri" panose="020F0502020204030204" pitchFamily="34" charset="0"/>
            </a:endParaRPr>
          </a:p>
          <a:p>
            <a:pPr marL="457200" indent="-457200" algn="just">
              <a:spcAft>
                <a:spcPts val="1200"/>
              </a:spcAft>
              <a:buClr>
                <a:schemeClr val="bg1"/>
              </a:buClr>
              <a:buFont typeface="Arial" panose="020B0604020202020204" pitchFamily="34" charset="0"/>
              <a:buChar char="•"/>
            </a:pPr>
            <a:endParaRPr lang="en-US" sz="3000" b="1" dirty="0">
              <a:solidFill>
                <a:schemeClr val="bg1"/>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The Importance of Making Right Steps</a:t>
            </a:r>
          </a:p>
        </p:txBody>
      </p:sp>
    </p:spTree>
    <p:extLst>
      <p:ext uri="{BB962C8B-B14F-4D97-AF65-F5344CB8AC3E}">
        <p14:creationId xmlns:p14="http://schemas.microsoft.com/office/powerpoint/2010/main" val="3052358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433753" y="990468"/>
            <a:ext cx="11249844" cy="5324535"/>
          </a:xfrm>
          <a:prstGeom prst="rect">
            <a:avLst/>
          </a:prstGeom>
          <a:solidFill>
            <a:srgbClr val="04070C"/>
          </a:solidFill>
          <a:ln w="76200">
            <a:solidFill>
              <a:srgbClr val="0000CC"/>
            </a:solidFill>
          </a:ln>
        </p:spPr>
        <p:txBody>
          <a:bodyPr wrap="square" rtlCol="0">
            <a:spAutoFit/>
          </a:bodyPr>
          <a:lstStyle/>
          <a:p>
            <a:pPr marL="457200" indent="-45720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Jews left Egypt, entered promised land as God’s chosen people, ruled by righteous judges and three kings—Saul, David, Solomon</a:t>
            </a:r>
          </a:p>
          <a:p>
            <a:pPr marL="457200" indent="-45720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When Solomon died, 80% of Jews turned away from God’s temple</a:t>
            </a:r>
          </a:p>
          <a:p>
            <a:pPr marL="457200" indent="-45720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Look at the history of that 80%, the northern kingdom of Israel</a:t>
            </a:r>
          </a:p>
          <a:p>
            <a:pPr marL="457200" indent="-45720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Dates: Death of Solomon – 931 B.C. &amp; Death of Israel – 722 B.C.</a:t>
            </a:r>
          </a:p>
          <a:p>
            <a:pPr marL="457200" indent="-45720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It all started with one wrong step; repeated again and again</a:t>
            </a:r>
          </a:p>
          <a:p>
            <a:pPr marL="457200" indent="-457200" algn="just">
              <a:spcAft>
                <a:spcPts val="1200"/>
              </a:spcAft>
              <a:buClr>
                <a:schemeClr val="bg1"/>
              </a:buClr>
              <a:buFont typeface="Arial" panose="020B0604020202020204" pitchFamily="34" charset="0"/>
              <a:buChar char="•"/>
            </a:pPr>
            <a:r>
              <a:rPr lang="en-US" sz="3000" b="1" dirty="0">
                <a:solidFill>
                  <a:schemeClr val="bg1"/>
                </a:solidFill>
                <a:latin typeface="Calibri" panose="020F0502020204030204" pitchFamily="34" charset="0"/>
                <a:cs typeface="Calibri" panose="020F0502020204030204" pitchFamily="34" charset="0"/>
              </a:rPr>
              <a:t>Over 200 years walking in wrong direction with 19 evil kings</a:t>
            </a:r>
          </a:p>
          <a:p>
            <a:pPr marL="457200" indent="-457200" algn="just">
              <a:spcAft>
                <a:spcPts val="1200"/>
              </a:spcAft>
              <a:buClr>
                <a:schemeClr val="bg1"/>
              </a:buClr>
              <a:buFont typeface="Arial" panose="020B0604020202020204" pitchFamily="34" charset="0"/>
              <a:buChar char="•"/>
            </a:pPr>
            <a:endParaRPr lang="en-US" sz="3000" b="1" dirty="0">
              <a:solidFill>
                <a:schemeClr val="bg1"/>
              </a:solidFill>
              <a:latin typeface="Calibri" panose="020F0502020204030204" pitchFamily="34" charset="0"/>
              <a:cs typeface="Calibri" panose="020F0502020204030204" pitchFamily="34" charset="0"/>
            </a:endParaRPr>
          </a:p>
          <a:p>
            <a:pPr marL="457200" indent="-457200" algn="just">
              <a:spcAft>
                <a:spcPts val="1200"/>
              </a:spcAft>
              <a:buClr>
                <a:schemeClr val="bg1"/>
              </a:buClr>
              <a:buFont typeface="Arial" panose="020B0604020202020204" pitchFamily="34" charset="0"/>
              <a:buChar char="•"/>
            </a:pPr>
            <a:endParaRPr lang="en-US" sz="3000" b="1" dirty="0">
              <a:solidFill>
                <a:schemeClr val="bg1"/>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One Wrong Step Made Nineteen Times</a:t>
            </a:r>
          </a:p>
        </p:txBody>
      </p:sp>
    </p:spTree>
    <p:extLst>
      <p:ext uri="{BB962C8B-B14F-4D97-AF65-F5344CB8AC3E}">
        <p14:creationId xmlns:p14="http://schemas.microsoft.com/office/powerpoint/2010/main" val="3043045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433753" y="990468"/>
            <a:ext cx="11249844" cy="5478423"/>
          </a:xfrm>
          <a:prstGeom prst="rect">
            <a:avLst/>
          </a:prstGeom>
          <a:solidFill>
            <a:srgbClr val="04070C"/>
          </a:solidFill>
          <a:ln w="76200">
            <a:solidFill>
              <a:srgbClr val="0000CC"/>
            </a:solidFill>
          </a:ln>
        </p:spPr>
        <p:txBody>
          <a:bodyPr wrap="square" rtlCol="0">
            <a:spAutoFit/>
          </a:bodyPr>
          <a:lstStyle/>
          <a:p>
            <a:pPr algn="ctr">
              <a:spcAft>
                <a:spcPts val="1200"/>
              </a:spcAft>
              <a:buClr>
                <a:schemeClr val="bg1"/>
              </a:buClr>
              <a:tabLst>
                <a:tab pos="1878013" algn="l"/>
              </a:tabLst>
            </a:pPr>
            <a:r>
              <a:rPr lang="en-US" sz="2600" b="1" dirty="0">
                <a:solidFill>
                  <a:schemeClr val="bg1"/>
                </a:solidFill>
                <a:latin typeface="Calibri" panose="020F0502020204030204" pitchFamily="34" charset="0"/>
                <a:cs typeface="Calibri" panose="020F0502020204030204" pitchFamily="34" charset="0"/>
              </a:rPr>
              <a:t>The First King Making Wrong Step—Jeroboam, son of </a:t>
            </a:r>
            <a:r>
              <a:rPr lang="en-US" sz="2600" b="1" dirty="0" err="1">
                <a:solidFill>
                  <a:schemeClr val="bg1"/>
                </a:solidFill>
                <a:latin typeface="Calibri" panose="020F0502020204030204" pitchFamily="34" charset="0"/>
                <a:cs typeface="Calibri" panose="020F0502020204030204" pitchFamily="34" charset="0"/>
              </a:rPr>
              <a:t>Nebat</a:t>
            </a:r>
            <a:endParaRPr lang="en-US" sz="2600" b="1" dirty="0">
              <a:solidFill>
                <a:schemeClr val="bg1"/>
              </a:solidFill>
              <a:latin typeface="Calibri" panose="020F0502020204030204" pitchFamily="34" charset="0"/>
              <a:cs typeface="Calibri" panose="020F0502020204030204" pitchFamily="34" charset="0"/>
            </a:endParaRPr>
          </a:p>
          <a:p>
            <a:pPr marL="515938" indent="-515938" algn="just" defTabSz="922338">
              <a:spcAft>
                <a:spcPts val="1200"/>
              </a:spcAft>
              <a:buClr>
                <a:schemeClr val="bg1"/>
              </a:buClr>
              <a:tabLst>
                <a:tab pos="1878013" algn="l"/>
                <a:tab pos="5486400" algn="l"/>
              </a:tabLst>
            </a:pPr>
            <a:r>
              <a:rPr lang="en-US" sz="2600" b="1" dirty="0">
                <a:solidFill>
                  <a:schemeClr val="bg1"/>
                </a:solidFill>
                <a:latin typeface="Calibri" panose="020F0502020204030204" pitchFamily="34" charset="0"/>
                <a:cs typeface="Calibri" panose="020F0502020204030204" pitchFamily="34" charset="0"/>
              </a:rPr>
              <a:t>     Nadab	reigned 2 years	</a:t>
            </a:r>
            <a:r>
              <a:rPr lang="en-US" sz="2600" b="1" dirty="0" err="1">
                <a:solidFill>
                  <a:schemeClr val="bg1"/>
                </a:solidFill>
                <a:latin typeface="Calibri" panose="020F0502020204030204" pitchFamily="34" charset="0"/>
                <a:cs typeface="Calibri" panose="020F0502020204030204" pitchFamily="34" charset="0"/>
              </a:rPr>
              <a:t>Jehoahaz</a:t>
            </a:r>
            <a:r>
              <a:rPr lang="en-US" sz="2600" b="1" dirty="0">
                <a:solidFill>
                  <a:schemeClr val="bg1"/>
                </a:solidFill>
                <a:latin typeface="Calibri" panose="020F0502020204030204" pitchFamily="34" charset="0"/>
                <a:cs typeface="Calibri" panose="020F0502020204030204" pitchFamily="34" charset="0"/>
              </a:rPr>
              <a:t>	reigned 17 years	</a:t>
            </a:r>
          </a:p>
          <a:p>
            <a:pPr marL="515938" indent="-515938" algn="just" defTabSz="922338">
              <a:spcAft>
                <a:spcPts val="1200"/>
              </a:spcAft>
              <a:buClr>
                <a:schemeClr val="bg1"/>
              </a:buClr>
              <a:tabLst>
                <a:tab pos="1878013" algn="l"/>
                <a:tab pos="5486400" algn="l"/>
              </a:tabLst>
            </a:pPr>
            <a:r>
              <a:rPr lang="en-US" sz="2600" b="1" dirty="0">
                <a:solidFill>
                  <a:schemeClr val="bg1"/>
                </a:solidFill>
                <a:latin typeface="Calibri" panose="020F0502020204030204" pitchFamily="34" charset="0"/>
                <a:cs typeface="Calibri" panose="020F0502020204030204" pitchFamily="34" charset="0"/>
              </a:rPr>
              <a:t>     </a:t>
            </a:r>
            <a:r>
              <a:rPr lang="en-US" sz="2600" b="1" dirty="0" err="1">
                <a:solidFill>
                  <a:schemeClr val="bg1"/>
                </a:solidFill>
                <a:latin typeface="Calibri" panose="020F0502020204030204" pitchFamily="34" charset="0"/>
                <a:cs typeface="Calibri" panose="020F0502020204030204" pitchFamily="34" charset="0"/>
              </a:rPr>
              <a:t>Baasha</a:t>
            </a:r>
            <a:r>
              <a:rPr lang="en-US" sz="2600" b="1" dirty="0">
                <a:solidFill>
                  <a:schemeClr val="bg1"/>
                </a:solidFill>
                <a:latin typeface="Calibri" panose="020F0502020204030204" pitchFamily="34" charset="0"/>
                <a:cs typeface="Calibri" panose="020F0502020204030204" pitchFamily="34" charset="0"/>
              </a:rPr>
              <a:t>	reigned 24 year	Jehoash	reigned 16 years</a:t>
            </a:r>
          </a:p>
          <a:p>
            <a:pPr marL="515938" indent="-515938" algn="just" defTabSz="922338">
              <a:spcAft>
                <a:spcPts val="1200"/>
              </a:spcAft>
              <a:buClr>
                <a:schemeClr val="bg1"/>
              </a:buClr>
              <a:tabLst>
                <a:tab pos="1878013" algn="l"/>
                <a:tab pos="5486400" algn="l"/>
              </a:tabLst>
            </a:pPr>
            <a:r>
              <a:rPr lang="en-US" sz="2600" b="1" dirty="0">
                <a:solidFill>
                  <a:schemeClr val="bg1"/>
                </a:solidFill>
                <a:latin typeface="Calibri" panose="020F0502020204030204" pitchFamily="34" charset="0"/>
                <a:cs typeface="Calibri" panose="020F0502020204030204" pitchFamily="34" charset="0"/>
              </a:rPr>
              <a:t>     </a:t>
            </a:r>
            <a:r>
              <a:rPr lang="en-US" sz="2600" b="1" dirty="0" err="1">
                <a:solidFill>
                  <a:schemeClr val="bg1"/>
                </a:solidFill>
                <a:latin typeface="Calibri" panose="020F0502020204030204" pitchFamily="34" charset="0"/>
                <a:cs typeface="Calibri" panose="020F0502020204030204" pitchFamily="34" charset="0"/>
              </a:rPr>
              <a:t>Elah</a:t>
            </a:r>
            <a:r>
              <a:rPr lang="en-US" sz="2600" b="1" dirty="0">
                <a:solidFill>
                  <a:schemeClr val="bg1"/>
                </a:solidFill>
                <a:latin typeface="Calibri" panose="020F0502020204030204" pitchFamily="34" charset="0"/>
                <a:cs typeface="Calibri" panose="020F0502020204030204" pitchFamily="34" charset="0"/>
              </a:rPr>
              <a:t>	reigned 2 years	Jeroboam II	reigned 41 years</a:t>
            </a:r>
          </a:p>
          <a:p>
            <a:pPr marL="515938" indent="-515938" algn="just" defTabSz="922338">
              <a:spcAft>
                <a:spcPts val="1200"/>
              </a:spcAft>
              <a:buClr>
                <a:schemeClr val="bg1"/>
              </a:buClr>
              <a:tabLst>
                <a:tab pos="1878013" algn="l"/>
                <a:tab pos="5486400" algn="l"/>
              </a:tabLst>
            </a:pPr>
            <a:r>
              <a:rPr lang="en-US" sz="2600" b="1" dirty="0">
                <a:solidFill>
                  <a:schemeClr val="bg1"/>
                </a:solidFill>
                <a:latin typeface="Calibri" panose="020F0502020204030204" pitchFamily="34" charset="0"/>
                <a:cs typeface="Calibri" panose="020F0502020204030204" pitchFamily="34" charset="0"/>
              </a:rPr>
              <a:t>     </a:t>
            </a:r>
            <a:r>
              <a:rPr lang="en-US" sz="2600" b="1" dirty="0" err="1">
                <a:solidFill>
                  <a:schemeClr val="bg1"/>
                </a:solidFill>
                <a:latin typeface="Calibri" panose="020F0502020204030204" pitchFamily="34" charset="0"/>
                <a:cs typeface="Calibri" panose="020F0502020204030204" pitchFamily="34" charset="0"/>
              </a:rPr>
              <a:t>Zimri</a:t>
            </a:r>
            <a:r>
              <a:rPr lang="en-US" sz="2600" b="1" dirty="0">
                <a:solidFill>
                  <a:schemeClr val="bg1"/>
                </a:solidFill>
                <a:latin typeface="Calibri" panose="020F0502020204030204" pitchFamily="34" charset="0"/>
                <a:cs typeface="Calibri" panose="020F0502020204030204" pitchFamily="34" charset="0"/>
              </a:rPr>
              <a:t> 	reigned 7 days	Zechariah	reigned 6 months</a:t>
            </a:r>
          </a:p>
          <a:p>
            <a:pPr marL="515938" indent="-515938" algn="just" defTabSz="922338">
              <a:spcAft>
                <a:spcPts val="1200"/>
              </a:spcAft>
              <a:buClr>
                <a:schemeClr val="bg1"/>
              </a:buClr>
              <a:tabLst>
                <a:tab pos="1878013" algn="l"/>
                <a:tab pos="5486400" algn="l"/>
              </a:tabLst>
            </a:pPr>
            <a:r>
              <a:rPr lang="en-US" sz="2600" b="1" dirty="0">
                <a:solidFill>
                  <a:schemeClr val="bg1"/>
                </a:solidFill>
                <a:latin typeface="Calibri" panose="020F0502020204030204" pitchFamily="34" charset="0"/>
                <a:cs typeface="Calibri" panose="020F0502020204030204" pitchFamily="34" charset="0"/>
              </a:rPr>
              <a:t>     </a:t>
            </a:r>
            <a:r>
              <a:rPr lang="en-US" sz="2600" b="1" dirty="0" err="1">
                <a:solidFill>
                  <a:schemeClr val="bg1"/>
                </a:solidFill>
                <a:latin typeface="Calibri" panose="020F0502020204030204" pitchFamily="34" charset="0"/>
                <a:cs typeface="Calibri" panose="020F0502020204030204" pitchFamily="34" charset="0"/>
              </a:rPr>
              <a:t>Omri</a:t>
            </a:r>
            <a:r>
              <a:rPr lang="en-US" sz="2600" b="1" dirty="0">
                <a:solidFill>
                  <a:schemeClr val="bg1"/>
                </a:solidFill>
                <a:latin typeface="Calibri" panose="020F0502020204030204" pitchFamily="34" charset="0"/>
                <a:cs typeface="Calibri" panose="020F0502020204030204" pitchFamily="34" charset="0"/>
              </a:rPr>
              <a:t>	reigned 12 years	Shallum	reigned 1 month	</a:t>
            </a:r>
          </a:p>
          <a:p>
            <a:pPr marL="515938" indent="-515938" algn="just" defTabSz="922338">
              <a:spcAft>
                <a:spcPts val="1200"/>
              </a:spcAft>
              <a:buClr>
                <a:schemeClr val="bg1"/>
              </a:buClr>
              <a:tabLst>
                <a:tab pos="1878013" algn="l"/>
                <a:tab pos="5486400" algn="l"/>
              </a:tabLst>
            </a:pPr>
            <a:r>
              <a:rPr lang="en-US" sz="2600" b="1" dirty="0">
                <a:solidFill>
                  <a:schemeClr val="bg1"/>
                </a:solidFill>
                <a:latin typeface="Calibri" panose="020F0502020204030204" pitchFamily="34" charset="0"/>
                <a:cs typeface="Calibri" panose="020F0502020204030204" pitchFamily="34" charset="0"/>
              </a:rPr>
              <a:t>     Ahab	reigned 22 years	Menahem	reigned 10 years</a:t>
            </a:r>
          </a:p>
          <a:p>
            <a:pPr marL="515938" indent="-515938" algn="just" defTabSz="922338">
              <a:spcAft>
                <a:spcPts val="1200"/>
              </a:spcAft>
              <a:buClr>
                <a:schemeClr val="bg1"/>
              </a:buClr>
              <a:tabLst>
                <a:tab pos="1878013" algn="l"/>
                <a:tab pos="5486400" algn="l"/>
              </a:tabLst>
            </a:pPr>
            <a:r>
              <a:rPr lang="en-US" sz="2600" b="1" dirty="0">
                <a:solidFill>
                  <a:schemeClr val="bg1"/>
                </a:solidFill>
                <a:latin typeface="Calibri" panose="020F0502020204030204" pitchFamily="34" charset="0"/>
                <a:cs typeface="Calibri" panose="020F0502020204030204" pitchFamily="34" charset="0"/>
              </a:rPr>
              <a:t>     Ahaziah	reigned 2 years	</a:t>
            </a:r>
            <a:r>
              <a:rPr lang="en-US" sz="2600" b="1" dirty="0" err="1">
                <a:solidFill>
                  <a:schemeClr val="bg1"/>
                </a:solidFill>
                <a:latin typeface="Calibri" panose="020F0502020204030204" pitchFamily="34" charset="0"/>
                <a:cs typeface="Calibri" panose="020F0502020204030204" pitchFamily="34" charset="0"/>
              </a:rPr>
              <a:t>Pekahiah</a:t>
            </a:r>
            <a:r>
              <a:rPr lang="en-US" sz="2600" b="1" dirty="0">
                <a:solidFill>
                  <a:schemeClr val="bg1"/>
                </a:solidFill>
                <a:latin typeface="Calibri" panose="020F0502020204030204" pitchFamily="34" charset="0"/>
                <a:cs typeface="Calibri" panose="020F0502020204030204" pitchFamily="34" charset="0"/>
              </a:rPr>
              <a:t>	reigned 2 years</a:t>
            </a:r>
          </a:p>
          <a:p>
            <a:pPr algn="just" defTabSz="922338">
              <a:spcAft>
                <a:spcPts val="1200"/>
              </a:spcAft>
              <a:buClr>
                <a:schemeClr val="bg1"/>
              </a:buClr>
              <a:tabLst>
                <a:tab pos="1878013" algn="l"/>
                <a:tab pos="5486400" algn="l"/>
              </a:tabLst>
            </a:pPr>
            <a:r>
              <a:rPr lang="en-US" sz="2600" b="1" dirty="0">
                <a:solidFill>
                  <a:schemeClr val="bg1"/>
                </a:solidFill>
                <a:latin typeface="Calibri" panose="020F0502020204030204" pitchFamily="34" charset="0"/>
                <a:cs typeface="Calibri" panose="020F0502020204030204" pitchFamily="34" charset="0"/>
              </a:rPr>
              <a:t>     </a:t>
            </a:r>
            <a:r>
              <a:rPr lang="en-US" sz="2600" b="1" dirty="0" err="1">
                <a:solidFill>
                  <a:schemeClr val="bg1"/>
                </a:solidFill>
                <a:latin typeface="Calibri" panose="020F0502020204030204" pitchFamily="34" charset="0"/>
                <a:cs typeface="Calibri" panose="020F0502020204030204" pitchFamily="34" charset="0"/>
              </a:rPr>
              <a:t>Jehoram</a:t>
            </a:r>
            <a:r>
              <a:rPr lang="en-US" sz="2600" b="1" dirty="0">
                <a:solidFill>
                  <a:schemeClr val="bg1"/>
                </a:solidFill>
                <a:latin typeface="Calibri" panose="020F0502020204030204" pitchFamily="34" charset="0"/>
                <a:cs typeface="Calibri" panose="020F0502020204030204" pitchFamily="34" charset="0"/>
              </a:rPr>
              <a:t>	 reigned 12 years		</a:t>
            </a:r>
            <a:r>
              <a:rPr lang="en-US" sz="2600" b="1" dirty="0" err="1">
                <a:solidFill>
                  <a:schemeClr val="bg1"/>
                </a:solidFill>
                <a:latin typeface="Calibri" panose="020F0502020204030204" pitchFamily="34" charset="0"/>
                <a:cs typeface="Calibri" panose="020F0502020204030204" pitchFamily="34" charset="0"/>
              </a:rPr>
              <a:t>Pekah</a:t>
            </a:r>
            <a:r>
              <a:rPr lang="en-US" sz="2600" b="1" dirty="0">
                <a:solidFill>
                  <a:schemeClr val="bg1"/>
                </a:solidFill>
                <a:latin typeface="Calibri" panose="020F0502020204030204" pitchFamily="34" charset="0"/>
                <a:cs typeface="Calibri" panose="020F0502020204030204" pitchFamily="34" charset="0"/>
              </a:rPr>
              <a:t>		reigned 20 years</a:t>
            </a:r>
          </a:p>
          <a:p>
            <a:pPr algn="just">
              <a:spcAft>
                <a:spcPts val="1200"/>
              </a:spcAft>
              <a:buClr>
                <a:schemeClr val="bg1"/>
              </a:buClr>
              <a:tabLst>
                <a:tab pos="1878013" algn="l"/>
              </a:tabLst>
            </a:pPr>
            <a:r>
              <a:rPr lang="en-US" sz="2600" b="1" dirty="0">
                <a:solidFill>
                  <a:schemeClr val="bg1"/>
                </a:solidFill>
                <a:latin typeface="Calibri" panose="020F0502020204030204" pitchFamily="34" charset="0"/>
                <a:cs typeface="Calibri" panose="020F0502020204030204" pitchFamily="34" charset="0"/>
              </a:rPr>
              <a:t>     Jehu	reigned 28 Years		Hoshea	reigned 9 years</a:t>
            </a:r>
            <a:endParaRPr lang="en-US" sz="3000" b="1" dirty="0">
              <a:solidFill>
                <a:schemeClr val="bg1"/>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One Wrong Step Made by Nineteen Evil Kings</a:t>
            </a:r>
          </a:p>
        </p:txBody>
      </p:sp>
    </p:spTree>
    <p:extLst>
      <p:ext uri="{BB962C8B-B14F-4D97-AF65-F5344CB8AC3E}">
        <p14:creationId xmlns:p14="http://schemas.microsoft.com/office/powerpoint/2010/main" val="2529450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433753" y="990468"/>
            <a:ext cx="11249844" cy="5424562"/>
          </a:xfrm>
          <a:prstGeom prst="rect">
            <a:avLst/>
          </a:prstGeom>
          <a:solidFill>
            <a:srgbClr val="04070C"/>
          </a:solidFill>
          <a:ln w="76200">
            <a:solidFill>
              <a:srgbClr val="0000CC"/>
            </a:solidFill>
          </a:ln>
        </p:spPr>
        <p:txBody>
          <a:bodyPr wrap="square" rtlCol="0">
            <a:spAutoFit/>
          </a:bodyPr>
          <a:lstStyle/>
          <a:p>
            <a:pPr algn="ctr">
              <a:spcAft>
                <a:spcPts val="1200"/>
              </a:spcAft>
              <a:buClr>
                <a:schemeClr val="bg1"/>
              </a:buClr>
              <a:tabLst>
                <a:tab pos="1878013" algn="l"/>
              </a:tabLst>
            </a:pPr>
            <a:r>
              <a:rPr lang="en-US" sz="2600" b="1" dirty="0">
                <a:solidFill>
                  <a:srgbClr val="FFFF00"/>
                </a:solidFill>
                <a:latin typeface="Calibri" panose="020F0502020204030204" pitchFamily="34" charset="0"/>
                <a:cs typeface="Calibri" panose="020F0502020204030204" pitchFamily="34" charset="0"/>
              </a:rPr>
              <a:t>The First King Making Wrong Step—Jeroboam, son of </a:t>
            </a:r>
            <a:r>
              <a:rPr lang="en-US" sz="2600" b="1" dirty="0" err="1">
                <a:solidFill>
                  <a:srgbClr val="FFFF00"/>
                </a:solidFill>
                <a:latin typeface="Calibri" panose="020F0502020204030204" pitchFamily="34" charset="0"/>
                <a:cs typeface="Calibri" panose="020F0502020204030204" pitchFamily="34" charset="0"/>
              </a:rPr>
              <a:t>Nebat</a:t>
            </a:r>
            <a:endParaRPr lang="en-US" sz="2600" b="1" dirty="0">
              <a:solidFill>
                <a:srgbClr val="FFFF00"/>
              </a:solidFill>
              <a:latin typeface="Calibri" panose="020F0502020204030204" pitchFamily="34" charset="0"/>
              <a:cs typeface="Calibri" panose="020F0502020204030204" pitchFamily="34" charset="0"/>
            </a:endParaRPr>
          </a:p>
          <a:p>
            <a:pPr marL="515938" indent="-515938" defTabSz="922338">
              <a:spcAft>
                <a:spcPts val="1200"/>
              </a:spcAft>
              <a:buClr>
                <a:schemeClr val="bg1"/>
              </a:buClr>
              <a:tabLst>
                <a:tab pos="1878013" algn="l"/>
                <a:tab pos="5486400" algn="l"/>
              </a:tabLst>
            </a:pPr>
            <a:r>
              <a:rPr lang="en-US" sz="2600" b="1" dirty="0">
                <a:solidFill>
                  <a:srgbClr val="FFFF00"/>
                </a:solidFill>
                <a:latin typeface="Calibri" panose="020F0502020204030204" pitchFamily="34" charset="0"/>
                <a:cs typeface="Calibri" panose="020F0502020204030204" pitchFamily="34" charset="0"/>
              </a:rPr>
              <a:t>     Nadab;     </a:t>
            </a:r>
            <a:r>
              <a:rPr lang="en-US" sz="2600" b="1" dirty="0" err="1">
                <a:solidFill>
                  <a:srgbClr val="FFFF00"/>
                </a:solidFill>
                <a:latin typeface="Calibri" panose="020F0502020204030204" pitchFamily="34" charset="0"/>
                <a:cs typeface="Calibri" panose="020F0502020204030204" pitchFamily="34" charset="0"/>
              </a:rPr>
              <a:t>Baasha</a:t>
            </a:r>
            <a:r>
              <a:rPr lang="en-US" sz="2600" b="1" dirty="0">
                <a:solidFill>
                  <a:srgbClr val="FFFF00"/>
                </a:solidFill>
                <a:latin typeface="Calibri" panose="020F0502020204030204" pitchFamily="34" charset="0"/>
                <a:cs typeface="Calibri" panose="020F0502020204030204" pitchFamily="34" charset="0"/>
              </a:rPr>
              <a:t>;     </a:t>
            </a:r>
            <a:r>
              <a:rPr lang="en-US" sz="2600" b="1" dirty="0" err="1">
                <a:solidFill>
                  <a:srgbClr val="FFFF00"/>
                </a:solidFill>
                <a:latin typeface="Calibri" panose="020F0502020204030204" pitchFamily="34" charset="0"/>
                <a:cs typeface="Calibri" panose="020F0502020204030204" pitchFamily="34" charset="0"/>
              </a:rPr>
              <a:t>Elah</a:t>
            </a:r>
            <a:r>
              <a:rPr lang="en-US" sz="2600" b="1" dirty="0">
                <a:solidFill>
                  <a:srgbClr val="FFFF00"/>
                </a:solidFill>
                <a:latin typeface="Calibri" panose="020F0502020204030204" pitchFamily="34" charset="0"/>
                <a:cs typeface="Calibri" panose="020F0502020204030204" pitchFamily="34" charset="0"/>
              </a:rPr>
              <a:t>;      </a:t>
            </a:r>
            <a:r>
              <a:rPr lang="en-US" sz="2600" b="1" dirty="0" err="1">
                <a:solidFill>
                  <a:srgbClr val="FFFF00"/>
                </a:solidFill>
                <a:latin typeface="Calibri" panose="020F0502020204030204" pitchFamily="34" charset="0"/>
                <a:cs typeface="Calibri" panose="020F0502020204030204" pitchFamily="34" charset="0"/>
              </a:rPr>
              <a:t>Zimri</a:t>
            </a:r>
            <a:r>
              <a:rPr lang="en-US" sz="2600" b="1" dirty="0">
                <a:solidFill>
                  <a:srgbClr val="FFFF00"/>
                </a:solidFill>
                <a:latin typeface="Calibri" panose="020F0502020204030204" pitchFamily="34" charset="0"/>
                <a:cs typeface="Calibri" panose="020F0502020204030204" pitchFamily="34" charset="0"/>
              </a:rPr>
              <a:t>;     </a:t>
            </a:r>
            <a:r>
              <a:rPr lang="en-US" sz="2600" b="1" dirty="0" err="1">
                <a:solidFill>
                  <a:srgbClr val="FFFF00"/>
                </a:solidFill>
                <a:latin typeface="Calibri" panose="020F0502020204030204" pitchFamily="34" charset="0"/>
                <a:cs typeface="Calibri" panose="020F0502020204030204" pitchFamily="34" charset="0"/>
              </a:rPr>
              <a:t>Omri</a:t>
            </a:r>
            <a:r>
              <a:rPr lang="en-US" sz="2600" b="1" dirty="0">
                <a:solidFill>
                  <a:srgbClr val="FFFF00"/>
                </a:solidFill>
                <a:latin typeface="Calibri" panose="020F0502020204030204" pitchFamily="34" charset="0"/>
                <a:cs typeface="Calibri" panose="020F0502020204030204" pitchFamily="34" charset="0"/>
              </a:rPr>
              <a:t>;     Ahab;     Ahaziah;     </a:t>
            </a:r>
            <a:r>
              <a:rPr lang="en-US" sz="2600" b="1" dirty="0" err="1">
                <a:solidFill>
                  <a:srgbClr val="FFFF00"/>
                </a:solidFill>
                <a:latin typeface="Calibri" panose="020F0502020204030204" pitchFamily="34" charset="0"/>
                <a:cs typeface="Calibri" panose="020F0502020204030204" pitchFamily="34" charset="0"/>
              </a:rPr>
              <a:t>Jehoram</a:t>
            </a:r>
            <a:r>
              <a:rPr lang="en-US" sz="2600" b="1" dirty="0">
                <a:solidFill>
                  <a:srgbClr val="FFFF00"/>
                </a:solidFill>
                <a:latin typeface="Calibri" panose="020F0502020204030204" pitchFamily="34" charset="0"/>
                <a:cs typeface="Calibri" panose="020F0502020204030204" pitchFamily="34" charset="0"/>
              </a:rPr>
              <a:t>;    </a:t>
            </a:r>
          </a:p>
          <a:p>
            <a:pPr marL="515938" indent="-515938" defTabSz="922338">
              <a:spcAft>
                <a:spcPts val="1200"/>
              </a:spcAft>
              <a:buClr>
                <a:schemeClr val="bg1"/>
              </a:buClr>
              <a:tabLst>
                <a:tab pos="1878013" algn="l"/>
                <a:tab pos="5486400" algn="l"/>
              </a:tabLst>
            </a:pPr>
            <a:r>
              <a:rPr lang="en-US" sz="2600" b="1" dirty="0">
                <a:solidFill>
                  <a:srgbClr val="FFFF00"/>
                </a:solidFill>
                <a:latin typeface="Calibri" panose="020F0502020204030204" pitchFamily="34" charset="0"/>
                <a:cs typeface="Calibri" panose="020F0502020204030204" pitchFamily="34" charset="0"/>
              </a:rPr>
              <a:t>     Jehu;     </a:t>
            </a:r>
            <a:r>
              <a:rPr lang="en-US" sz="2600" b="1" dirty="0" err="1">
                <a:solidFill>
                  <a:srgbClr val="FFFF00"/>
                </a:solidFill>
                <a:latin typeface="Calibri" panose="020F0502020204030204" pitchFamily="34" charset="0"/>
                <a:cs typeface="Calibri" panose="020F0502020204030204" pitchFamily="34" charset="0"/>
              </a:rPr>
              <a:t>Jehoahaz</a:t>
            </a:r>
            <a:r>
              <a:rPr lang="en-US" sz="2600" b="1" dirty="0">
                <a:solidFill>
                  <a:srgbClr val="FFFF00"/>
                </a:solidFill>
                <a:latin typeface="Calibri" panose="020F0502020204030204" pitchFamily="34" charset="0"/>
                <a:cs typeface="Calibri" panose="020F0502020204030204" pitchFamily="34" charset="0"/>
              </a:rPr>
              <a:t>;     Jehoash;     Jeroboam II;      Zechariah;     Shallum;</a:t>
            </a:r>
          </a:p>
          <a:p>
            <a:pPr marL="515938" indent="-515938" defTabSz="922338">
              <a:spcAft>
                <a:spcPts val="1200"/>
              </a:spcAft>
              <a:buClr>
                <a:schemeClr val="bg1"/>
              </a:buClr>
              <a:tabLst>
                <a:tab pos="1878013" algn="l"/>
                <a:tab pos="5486400" algn="l"/>
              </a:tabLst>
            </a:pPr>
            <a:r>
              <a:rPr lang="en-US" sz="2600" b="1" dirty="0">
                <a:solidFill>
                  <a:srgbClr val="FFFF00"/>
                </a:solidFill>
                <a:latin typeface="Calibri" panose="020F0502020204030204" pitchFamily="34" charset="0"/>
                <a:cs typeface="Calibri" panose="020F0502020204030204" pitchFamily="34" charset="0"/>
              </a:rPr>
              <a:t>     </a:t>
            </a:r>
            <a:r>
              <a:rPr lang="en-US" sz="2600" b="1" dirty="0" err="1">
                <a:solidFill>
                  <a:srgbClr val="FFFF00"/>
                </a:solidFill>
                <a:latin typeface="Calibri" panose="020F0502020204030204" pitchFamily="34" charset="0"/>
                <a:cs typeface="Calibri" panose="020F0502020204030204" pitchFamily="34" charset="0"/>
              </a:rPr>
              <a:t>Memahem</a:t>
            </a:r>
            <a:r>
              <a:rPr lang="en-US" sz="2600" b="1" dirty="0">
                <a:solidFill>
                  <a:srgbClr val="FFFF00"/>
                </a:solidFill>
                <a:latin typeface="Calibri" panose="020F0502020204030204" pitchFamily="34" charset="0"/>
                <a:cs typeface="Calibri" panose="020F0502020204030204" pitchFamily="34" charset="0"/>
              </a:rPr>
              <a:t>;     </a:t>
            </a:r>
            <a:r>
              <a:rPr lang="en-US" sz="2600" b="1" dirty="0" err="1">
                <a:solidFill>
                  <a:srgbClr val="FFFF00"/>
                </a:solidFill>
                <a:latin typeface="Calibri" panose="020F0502020204030204" pitchFamily="34" charset="0"/>
                <a:cs typeface="Calibri" panose="020F0502020204030204" pitchFamily="34" charset="0"/>
              </a:rPr>
              <a:t>Pekahiah</a:t>
            </a:r>
            <a:r>
              <a:rPr lang="en-US" sz="2600" b="1" dirty="0">
                <a:solidFill>
                  <a:srgbClr val="FFFF00"/>
                </a:solidFill>
                <a:latin typeface="Calibri" panose="020F0502020204030204" pitchFamily="34" charset="0"/>
                <a:cs typeface="Calibri" panose="020F0502020204030204" pitchFamily="34" charset="0"/>
              </a:rPr>
              <a:t>;     </a:t>
            </a:r>
            <a:r>
              <a:rPr lang="en-US" sz="2600" b="1" dirty="0" err="1">
                <a:solidFill>
                  <a:srgbClr val="FFFF00"/>
                </a:solidFill>
                <a:latin typeface="Calibri" panose="020F0502020204030204" pitchFamily="34" charset="0"/>
                <a:cs typeface="Calibri" panose="020F0502020204030204" pitchFamily="34" charset="0"/>
              </a:rPr>
              <a:t>Pekah</a:t>
            </a:r>
            <a:r>
              <a:rPr lang="en-US" sz="2600" b="1" dirty="0">
                <a:solidFill>
                  <a:srgbClr val="FFFF00"/>
                </a:solidFill>
                <a:latin typeface="Calibri" panose="020F0502020204030204" pitchFamily="34" charset="0"/>
                <a:cs typeface="Calibri" panose="020F0502020204030204" pitchFamily="34" charset="0"/>
              </a:rPr>
              <a:t>;     Hoshea</a:t>
            </a:r>
          </a:p>
          <a:p>
            <a:pPr marL="515938" indent="-515938" defTabSz="922338">
              <a:spcAft>
                <a:spcPts val="1200"/>
              </a:spcAft>
              <a:buClr>
                <a:schemeClr val="bg1"/>
              </a:buClr>
              <a:tabLst>
                <a:tab pos="1878013" algn="l"/>
                <a:tab pos="5486400" algn="l"/>
              </a:tabLst>
            </a:pPr>
            <a:endParaRPr lang="en-US" sz="1050" b="1" dirty="0">
              <a:solidFill>
                <a:srgbClr val="FFFF00"/>
              </a:solidFill>
              <a:latin typeface="Calibri" panose="020F0502020204030204" pitchFamily="34" charset="0"/>
              <a:cs typeface="Calibri" panose="020F0502020204030204" pitchFamily="34" charset="0"/>
            </a:endParaRPr>
          </a:p>
          <a:p>
            <a:pPr marL="515938" indent="-515938" algn="ctr" defTabSz="922338">
              <a:spcAft>
                <a:spcPts val="1200"/>
              </a:spcAft>
              <a:buClr>
                <a:schemeClr val="bg1"/>
              </a:buClr>
              <a:tabLst>
                <a:tab pos="1878013" algn="l"/>
                <a:tab pos="5486400" algn="l"/>
              </a:tabLst>
            </a:pPr>
            <a:r>
              <a:rPr lang="en-US" sz="3200" b="1" dirty="0">
                <a:solidFill>
                  <a:srgbClr val="FFFF00"/>
                </a:solidFill>
                <a:latin typeface="Calibri" panose="020F0502020204030204" pitchFamily="34" charset="0"/>
                <a:cs typeface="Calibri" panose="020F0502020204030204" pitchFamily="34" charset="0"/>
              </a:rPr>
              <a:t>Nineteen King and Seventeen Times Stated</a:t>
            </a:r>
          </a:p>
          <a:p>
            <a:pPr marL="515938" indent="-515938" algn="ctr" defTabSz="922338">
              <a:spcAft>
                <a:spcPts val="1200"/>
              </a:spcAft>
              <a:buClr>
                <a:schemeClr val="bg1"/>
              </a:buClr>
              <a:tabLst>
                <a:tab pos="1878013" algn="l"/>
                <a:tab pos="5486400" algn="l"/>
              </a:tabLst>
            </a:pPr>
            <a:r>
              <a:rPr lang="en-US" sz="2600" b="1" i="1" dirty="0">
                <a:solidFill>
                  <a:schemeClr val="bg1"/>
                </a:solidFill>
                <a:latin typeface="Calibri" panose="020F0502020204030204" pitchFamily="34" charset="0"/>
                <a:cs typeface="Calibri" panose="020F0502020204030204" pitchFamily="34" charset="0"/>
              </a:rPr>
              <a:t>“And he walked in the ways (or sins) of Jeroboam, son of </a:t>
            </a:r>
            <a:r>
              <a:rPr lang="en-US" sz="2600" b="1" i="1" dirty="0" err="1">
                <a:solidFill>
                  <a:schemeClr val="bg1"/>
                </a:solidFill>
                <a:latin typeface="Calibri" panose="020F0502020204030204" pitchFamily="34" charset="0"/>
                <a:cs typeface="Calibri" panose="020F0502020204030204" pitchFamily="34" charset="0"/>
              </a:rPr>
              <a:t>Nebat</a:t>
            </a:r>
            <a:r>
              <a:rPr lang="en-US" sz="2600" b="1" i="1" dirty="0">
                <a:solidFill>
                  <a:schemeClr val="bg1"/>
                </a:solidFill>
                <a:latin typeface="Calibri" panose="020F0502020204030204" pitchFamily="34" charset="0"/>
                <a:cs typeface="Calibri" panose="020F0502020204030204" pitchFamily="34" charset="0"/>
              </a:rPr>
              <a:t>”</a:t>
            </a:r>
          </a:p>
          <a:p>
            <a:pPr marL="515938" indent="-515938" algn="ctr" defTabSz="922338">
              <a:spcAft>
                <a:spcPts val="1200"/>
              </a:spcAft>
              <a:buClr>
                <a:schemeClr val="bg1"/>
              </a:buClr>
              <a:tabLst>
                <a:tab pos="1878013" algn="l"/>
                <a:tab pos="5486400" algn="l"/>
              </a:tabLst>
            </a:pPr>
            <a:r>
              <a:rPr lang="en-US" sz="3200" b="1" dirty="0">
                <a:solidFill>
                  <a:srgbClr val="FFFF00"/>
                </a:solidFill>
                <a:latin typeface="Calibri" panose="020F0502020204030204" pitchFamily="34" charset="0"/>
                <a:cs typeface="Calibri" panose="020F0502020204030204" pitchFamily="34" charset="0"/>
              </a:rPr>
              <a:t>God’s Summation of Why Israel Destroyed</a:t>
            </a:r>
          </a:p>
          <a:p>
            <a:pPr marL="515938" indent="-515938" algn="ctr" defTabSz="922338">
              <a:spcAft>
                <a:spcPts val="1200"/>
              </a:spcAft>
              <a:buClr>
                <a:schemeClr val="bg1"/>
              </a:buClr>
              <a:tabLst>
                <a:tab pos="1878013" algn="l"/>
                <a:tab pos="5486400" algn="l"/>
              </a:tabLst>
            </a:pPr>
            <a:r>
              <a:rPr lang="en-US" sz="2600" b="1" i="1" dirty="0">
                <a:solidFill>
                  <a:schemeClr val="bg1"/>
                </a:solidFill>
                <a:latin typeface="Calibri" panose="020F0502020204030204" pitchFamily="34" charset="0"/>
                <a:cs typeface="Calibri" panose="020F0502020204030204" pitchFamily="34" charset="0"/>
              </a:rPr>
              <a:t>“For the children of Israel walked in the sins of Jeroboam, which he did; </a:t>
            </a:r>
          </a:p>
          <a:p>
            <a:pPr marL="515938" indent="-515938" algn="ctr" defTabSz="922338">
              <a:spcAft>
                <a:spcPts val="1200"/>
              </a:spcAft>
              <a:buClr>
                <a:schemeClr val="bg1"/>
              </a:buClr>
              <a:tabLst>
                <a:tab pos="1878013" algn="l"/>
                <a:tab pos="5486400" algn="l"/>
              </a:tabLst>
            </a:pPr>
            <a:r>
              <a:rPr lang="en-US" sz="2600" b="1" i="1" dirty="0">
                <a:solidFill>
                  <a:schemeClr val="bg1"/>
                </a:solidFill>
                <a:latin typeface="Calibri" panose="020F0502020204030204" pitchFamily="34" charset="0"/>
                <a:cs typeface="Calibri" panose="020F0502020204030204" pitchFamily="34" charset="0"/>
              </a:rPr>
              <a:t>they did not depart from them:</a:t>
            </a:r>
            <a:endParaRPr lang="en-US" sz="3000" b="1" i="1" dirty="0">
              <a:solidFill>
                <a:schemeClr val="bg1"/>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One Wrong Step Made First by Jeroboam</a:t>
            </a:r>
          </a:p>
        </p:txBody>
      </p:sp>
    </p:spTree>
    <p:extLst>
      <p:ext uri="{BB962C8B-B14F-4D97-AF65-F5344CB8AC3E}">
        <p14:creationId xmlns:p14="http://schemas.microsoft.com/office/powerpoint/2010/main" val="2130091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433753" y="898108"/>
            <a:ext cx="11249844" cy="5324535"/>
          </a:xfrm>
          <a:prstGeom prst="rect">
            <a:avLst/>
          </a:prstGeom>
          <a:solidFill>
            <a:srgbClr val="04070C"/>
          </a:solidFill>
          <a:ln w="76200">
            <a:solidFill>
              <a:srgbClr val="0000CC"/>
            </a:solidFill>
          </a:ln>
        </p:spPr>
        <p:txBody>
          <a:bodyPr wrap="square" rtlCol="0">
            <a:spAutoFit/>
          </a:bodyPr>
          <a:lstStyle/>
          <a:p>
            <a:pPr marL="457200" indent="-457200" algn="just">
              <a:spcAft>
                <a:spcPts val="400"/>
              </a:spcAft>
              <a:buClr>
                <a:schemeClr val="bg1"/>
              </a:buClr>
              <a:buFont typeface="Arial" panose="020B0604020202020204" pitchFamily="34" charset="0"/>
              <a:buChar char="•"/>
            </a:pPr>
            <a:r>
              <a:rPr lang="en-US" sz="3100" b="1" dirty="0">
                <a:solidFill>
                  <a:schemeClr val="bg1"/>
                </a:solidFill>
                <a:latin typeface="Calibri" panose="020F0502020204030204" pitchFamily="34" charset="0"/>
                <a:cs typeface="Calibri" panose="020F0502020204030204" pitchFamily="34" charset="0"/>
              </a:rPr>
              <a:t>What was this terrible sin of Jeroboam</a:t>
            </a:r>
          </a:p>
          <a:p>
            <a:pPr marL="457200" indent="-457200" algn="just">
              <a:spcAft>
                <a:spcPts val="400"/>
              </a:spcAft>
              <a:buClr>
                <a:schemeClr val="bg1"/>
              </a:buClr>
              <a:buFont typeface="Arial" panose="020B0604020202020204" pitchFamily="34" charset="0"/>
              <a:buChar char="•"/>
            </a:pPr>
            <a:r>
              <a:rPr lang="en-US" sz="3100" b="1" dirty="0">
                <a:solidFill>
                  <a:schemeClr val="bg1"/>
                </a:solidFill>
                <a:latin typeface="Calibri" panose="020F0502020204030204" pitchFamily="34" charset="0"/>
                <a:cs typeface="Calibri" panose="020F0502020204030204" pitchFamily="34" charset="0"/>
              </a:rPr>
              <a:t>The background of his sin lies in God’s plan for Jews</a:t>
            </a:r>
          </a:p>
          <a:p>
            <a:pPr marL="457200" indent="-457200" algn="just">
              <a:spcAft>
                <a:spcPts val="400"/>
              </a:spcAft>
              <a:buClr>
                <a:schemeClr val="bg1"/>
              </a:buClr>
              <a:buFont typeface="Arial" panose="020B0604020202020204" pitchFamily="34" charset="0"/>
              <a:buChar char="•"/>
            </a:pPr>
            <a:r>
              <a:rPr lang="en-US" sz="3100" b="1" dirty="0">
                <a:solidFill>
                  <a:schemeClr val="bg1"/>
                </a:solidFill>
                <a:latin typeface="Calibri" panose="020F0502020204030204" pitchFamily="34" charset="0"/>
                <a:cs typeface="Calibri" panose="020F0502020204030204" pitchFamily="34" charset="0"/>
              </a:rPr>
              <a:t>God had worked hundreds of years to Jerusalem temple</a:t>
            </a:r>
          </a:p>
          <a:p>
            <a:pPr marL="457200" indent="-457200" algn="just">
              <a:spcAft>
                <a:spcPts val="400"/>
              </a:spcAft>
              <a:buClr>
                <a:schemeClr val="bg1"/>
              </a:buClr>
              <a:buFont typeface="Arial" panose="020B0604020202020204" pitchFamily="34" charset="0"/>
              <a:buChar char="•"/>
            </a:pPr>
            <a:r>
              <a:rPr lang="en-US" sz="3100" b="1" dirty="0">
                <a:solidFill>
                  <a:schemeClr val="bg1"/>
                </a:solidFill>
                <a:latin typeface="Calibri" panose="020F0502020204030204" pitchFamily="34" charset="0"/>
                <a:cs typeface="Calibri" panose="020F0502020204030204" pitchFamily="34" charset="0"/>
              </a:rPr>
              <a:t>Before Jeroboam, all Jews followed God’s plan</a:t>
            </a:r>
          </a:p>
          <a:p>
            <a:pPr marL="457200" indent="-457200" algn="just">
              <a:spcAft>
                <a:spcPts val="400"/>
              </a:spcAft>
              <a:buClr>
                <a:schemeClr val="bg1"/>
              </a:buClr>
              <a:buFont typeface="Arial" panose="020B0604020202020204" pitchFamily="34" charset="0"/>
              <a:buChar char="•"/>
            </a:pPr>
            <a:r>
              <a:rPr lang="en-US" sz="3100" b="1" dirty="0">
                <a:solidFill>
                  <a:schemeClr val="bg1"/>
                </a:solidFill>
                <a:latin typeface="Calibri" panose="020F0502020204030204" pitchFamily="34" charset="0"/>
                <a:cs typeface="Calibri" panose="020F0502020204030204" pitchFamily="34" charset="0"/>
              </a:rPr>
              <a:t>Jeroboam’s sin?  Started a new “God” religion, a denomination</a:t>
            </a:r>
          </a:p>
          <a:p>
            <a:pPr marL="457200" indent="-457200" algn="just">
              <a:spcAft>
                <a:spcPts val="400"/>
              </a:spcAft>
              <a:buClr>
                <a:schemeClr val="bg1"/>
              </a:buClr>
              <a:buFont typeface="Arial" panose="020B0604020202020204" pitchFamily="34" charset="0"/>
              <a:buChar char="•"/>
            </a:pPr>
            <a:endParaRPr lang="en-US" sz="3100" b="1" dirty="0">
              <a:solidFill>
                <a:schemeClr val="bg1"/>
              </a:solidFill>
              <a:latin typeface="Calibri" panose="020F0502020204030204" pitchFamily="34" charset="0"/>
              <a:cs typeface="Calibri" panose="020F0502020204030204" pitchFamily="34" charset="0"/>
            </a:endParaRPr>
          </a:p>
          <a:p>
            <a:pPr marL="457200" indent="-457200" algn="just">
              <a:spcAft>
                <a:spcPts val="400"/>
              </a:spcAft>
              <a:buClr>
                <a:schemeClr val="bg1"/>
              </a:buClr>
              <a:buFont typeface="Arial" panose="020B0604020202020204" pitchFamily="34" charset="0"/>
              <a:buChar char="•"/>
            </a:pPr>
            <a:endParaRPr lang="en-US" sz="3100" b="1" dirty="0">
              <a:solidFill>
                <a:schemeClr val="bg1"/>
              </a:solidFill>
              <a:latin typeface="Calibri" panose="020F0502020204030204" pitchFamily="34" charset="0"/>
              <a:cs typeface="Calibri" panose="020F0502020204030204" pitchFamily="34" charset="0"/>
            </a:endParaRPr>
          </a:p>
          <a:p>
            <a:pPr marL="457200" indent="-457200" algn="just">
              <a:spcAft>
                <a:spcPts val="400"/>
              </a:spcAft>
              <a:buClr>
                <a:schemeClr val="bg1"/>
              </a:buClr>
              <a:buFont typeface="Arial" panose="020B0604020202020204" pitchFamily="34" charset="0"/>
              <a:buChar char="•"/>
            </a:pPr>
            <a:endParaRPr lang="en-US" sz="3100" b="1" dirty="0">
              <a:solidFill>
                <a:schemeClr val="bg1"/>
              </a:solidFill>
              <a:latin typeface="Calibri" panose="020F0502020204030204" pitchFamily="34" charset="0"/>
              <a:cs typeface="Calibri" panose="020F0502020204030204" pitchFamily="34" charset="0"/>
            </a:endParaRPr>
          </a:p>
          <a:p>
            <a:pPr marL="457200" indent="-457200" algn="just">
              <a:spcAft>
                <a:spcPts val="400"/>
              </a:spcAft>
              <a:buClr>
                <a:schemeClr val="bg1"/>
              </a:buClr>
              <a:buFont typeface="Arial" panose="020B0604020202020204" pitchFamily="34" charset="0"/>
              <a:buChar char="•"/>
            </a:pPr>
            <a:endParaRPr lang="en-US" sz="3100" b="1" dirty="0">
              <a:solidFill>
                <a:schemeClr val="bg1"/>
              </a:solidFill>
              <a:latin typeface="Calibri" panose="020F0502020204030204" pitchFamily="34" charset="0"/>
              <a:cs typeface="Calibri" panose="020F0502020204030204" pitchFamily="34" charset="0"/>
            </a:endParaRPr>
          </a:p>
          <a:p>
            <a:pPr marL="457200" indent="-457200" algn="just">
              <a:spcAft>
                <a:spcPts val="400"/>
              </a:spcAft>
              <a:buClr>
                <a:schemeClr val="bg1"/>
              </a:buClr>
              <a:buFont typeface="Arial" panose="020B0604020202020204" pitchFamily="34" charset="0"/>
              <a:buChar char="•"/>
            </a:pPr>
            <a:endParaRPr lang="en-US" sz="3100" b="1" dirty="0">
              <a:solidFill>
                <a:schemeClr val="bg1"/>
              </a:solidFill>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The Sin of Jeroboam 931 B.C.</a:t>
            </a:r>
          </a:p>
        </p:txBody>
      </p:sp>
    </p:spTree>
    <p:extLst>
      <p:ext uri="{BB962C8B-B14F-4D97-AF65-F5344CB8AC3E}">
        <p14:creationId xmlns:p14="http://schemas.microsoft.com/office/powerpoint/2010/main" val="1564743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433753" y="898108"/>
            <a:ext cx="11249844" cy="5601533"/>
          </a:xfrm>
          <a:prstGeom prst="rect">
            <a:avLst/>
          </a:prstGeom>
          <a:solidFill>
            <a:srgbClr val="04070C"/>
          </a:solidFill>
          <a:ln w="76200">
            <a:solidFill>
              <a:srgbClr val="0000CC"/>
            </a:solidFill>
          </a:ln>
        </p:spPr>
        <p:txBody>
          <a:bodyPr wrap="square" rtlCol="0">
            <a:spAutoFit/>
          </a:bodyPr>
          <a:lstStyle/>
          <a:p>
            <a:pPr algn="just"/>
            <a:r>
              <a:rPr lang="en-US" sz="2600" b="1" dirty="0">
                <a:solidFill>
                  <a:schemeClr val="bg1"/>
                </a:solidFill>
                <a:latin typeface="Calibri" panose="020F0502020204030204" pitchFamily="34" charset="0"/>
                <a:cs typeface="Calibri" panose="020F0502020204030204" pitchFamily="34" charset="0"/>
              </a:rPr>
              <a:t>  25  Then Jeroboam built Shechem in the mountains of Ephraim, and dwelt </a:t>
            </a:r>
            <a:r>
              <a:rPr lang="en-US" sz="2400" b="1" dirty="0">
                <a:solidFill>
                  <a:schemeClr val="bg1"/>
                </a:solidFill>
                <a:latin typeface="Calibri" panose="020F0502020204030204" pitchFamily="34" charset="0"/>
                <a:cs typeface="Calibri" panose="020F0502020204030204" pitchFamily="34" charset="0"/>
              </a:rPr>
              <a:t>there</a:t>
            </a:r>
            <a:r>
              <a:rPr lang="en-US" sz="2600" b="1" dirty="0">
                <a:solidFill>
                  <a:schemeClr val="bg1"/>
                </a:solidFill>
                <a:latin typeface="Calibri" panose="020F0502020204030204" pitchFamily="34" charset="0"/>
                <a:cs typeface="Calibri" panose="020F0502020204030204" pitchFamily="34" charset="0"/>
              </a:rPr>
              <a:t>. Also he went out from there and built Penuel. </a:t>
            </a:r>
          </a:p>
          <a:p>
            <a:pPr algn="just"/>
            <a:endParaRPr lang="en-US" sz="1600" b="1" dirty="0">
              <a:solidFill>
                <a:schemeClr val="bg1"/>
              </a:solidFill>
              <a:latin typeface="Calibri" panose="020F0502020204030204" pitchFamily="34" charset="0"/>
              <a:cs typeface="Calibri" panose="020F0502020204030204" pitchFamily="34" charset="0"/>
            </a:endParaRPr>
          </a:p>
          <a:p>
            <a:pPr algn="just"/>
            <a:r>
              <a:rPr lang="en-US" sz="2600" b="1" dirty="0">
                <a:solidFill>
                  <a:schemeClr val="bg1"/>
                </a:solidFill>
                <a:latin typeface="Calibri" panose="020F0502020204030204" pitchFamily="34" charset="0"/>
                <a:cs typeface="Calibri" panose="020F0502020204030204" pitchFamily="34" charset="0"/>
              </a:rPr>
              <a:t>  26  And Jeroboam said in his heart, "Now the kingdom may return to the house of David: </a:t>
            </a:r>
          </a:p>
          <a:p>
            <a:pPr algn="just"/>
            <a:endParaRPr lang="en-US" sz="1600" b="1" dirty="0">
              <a:solidFill>
                <a:schemeClr val="bg1"/>
              </a:solidFill>
              <a:latin typeface="Calibri" panose="020F0502020204030204" pitchFamily="34" charset="0"/>
              <a:cs typeface="Calibri" panose="020F0502020204030204" pitchFamily="34" charset="0"/>
            </a:endParaRPr>
          </a:p>
          <a:p>
            <a:pPr algn="just"/>
            <a:r>
              <a:rPr lang="en-US" sz="2600" b="1" dirty="0">
                <a:solidFill>
                  <a:schemeClr val="bg1"/>
                </a:solidFill>
                <a:latin typeface="Calibri" panose="020F0502020204030204" pitchFamily="34" charset="0"/>
                <a:cs typeface="Calibri" panose="020F0502020204030204" pitchFamily="34" charset="0"/>
              </a:rPr>
              <a:t>27  If these people go up to offer sacrifices in the house of the LORD at Jerusalem, then the heart of this people will turn back to their lord, Rehoboam king of Judah, and they will kill me and go back to Rehoboam king of Judah." </a:t>
            </a:r>
          </a:p>
          <a:p>
            <a:pPr algn="just"/>
            <a:endParaRPr lang="en-US" sz="1600" b="1" dirty="0">
              <a:solidFill>
                <a:schemeClr val="bg1"/>
              </a:solidFill>
              <a:latin typeface="Calibri" panose="020F0502020204030204" pitchFamily="34" charset="0"/>
              <a:cs typeface="Calibri" panose="020F0502020204030204" pitchFamily="34" charset="0"/>
            </a:endParaRPr>
          </a:p>
          <a:p>
            <a:pPr algn="just"/>
            <a:r>
              <a:rPr lang="en-US" sz="2600" b="1" dirty="0">
                <a:solidFill>
                  <a:schemeClr val="bg1"/>
                </a:solidFill>
                <a:latin typeface="Calibri" panose="020F0502020204030204" pitchFamily="34" charset="0"/>
                <a:cs typeface="Calibri" panose="020F0502020204030204" pitchFamily="34" charset="0"/>
              </a:rPr>
              <a:t>  28  Therefore the king asked advice, made two calves of gold, and said to the people, "It is too much for you to go up to Jerusalem. Here are your gods, O Israel, which brought you up from the land of Egypt!" </a:t>
            </a:r>
          </a:p>
          <a:p>
            <a:pPr algn="just"/>
            <a:endParaRPr lang="en-US" sz="1600" b="1" dirty="0">
              <a:solidFill>
                <a:schemeClr val="bg1"/>
              </a:solidFill>
              <a:latin typeface="Calibri" panose="020F0502020204030204" pitchFamily="34" charset="0"/>
              <a:cs typeface="Calibri" panose="020F0502020204030204" pitchFamily="34" charset="0"/>
            </a:endParaRPr>
          </a:p>
          <a:p>
            <a:pPr algn="just"/>
            <a:r>
              <a:rPr lang="en-US" sz="2600" b="1" dirty="0">
                <a:solidFill>
                  <a:schemeClr val="bg1"/>
                </a:solidFill>
                <a:latin typeface="Calibri" panose="020F0502020204030204" pitchFamily="34" charset="0"/>
                <a:cs typeface="Calibri" panose="020F0502020204030204" pitchFamily="34" charset="0"/>
              </a:rPr>
              <a:t>  29  And he set up one in Bethel, and the other he put in Dan. </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The Sin of Jeroboam 931 B.C.</a:t>
            </a:r>
          </a:p>
        </p:txBody>
      </p:sp>
    </p:spTree>
    <p:extLst>
      <p:ext uri="{BB962C8B-B14F-4D97-AF65-F5344CB8AC3E}">
        <p14:creationId xmlns:p14="http://schemas.microsoft.com/office/powerpoint/2010/main" val="4172227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79"/>
        <p:cNvGrpSpPr/>
        <p:nvPr/>
      </p:nvGrpSpPr>
      <p:grpSpPr>
        <a:xfrm>
          <a:off x="0" y="0"/>
          <a:ext cx="0" cy="0"/>
          <a:chOff x="0" y="0"/>
          <a:chExt cx="0" cy="0"/>
        </a:xfrm>
      </p:grpSpPr>
      <p:sp>
        <p:nvSpPr>
          <p:cNvPr id="2" name="TextBox 1">
            <a:extLst>
              <a:ext uri="{FF2B5EF4-FFF2-40B4-BE49-F238E27FC236}">
                <a16:creationId xmlns:a16="http://schemas.microsoft.com/office/drawing/2014/main" id="{4AA2939F-0D24-4821-8F2B-4DE996F35E0F}"/>
              </a:ext>
            </a:extLst>
          </p:cNvPr>
          <p:cNvSpPr txBox="1"/>
          <p:nvPr/>
        </p:nvSpPr>
        <p:spPr>
          <a:xfrm>
            <a:off x="433753" y="898108"/>
            <a:ext cx="11249844" cy="5570756"/>
          </a:xfrm>
          <a:prstGeom prst="rect">
            <a:avLst/>
          </a:prstGeom>
          <a:solidFill>
            <a:srgbClr val="04070C"/>
          </a:solidFill>
          <a:ln w="76200">
            <a:solidFill>
              <a:srgbClr val="0000CC"/>
            </a:solidFill>
          </a:ln>
        </p:spPr>
        <p:txBody>
          <a:bodyPr wrap="square" rtlCol="0">
            <a:spAutoFit/>
          </a:bodyPr>
          <a:lstStyle/>
          <a:p>
            <a:pPr algn="just"/>
            <a:r>
              <a:rPr lang="en-US" sz="2600" b="1" dirty="0">
                <a:solidFill>
                  <a:schemeClr val="bg1"/>
                </a:solidFill>
                <a:latin typeface="Calibri" panose="020F0502020204030204" pitchFamily="34" charset="0"/>
                <a:cs typeface="Calibri" panose="020F0502020204030204" pitchFamily="34" charset="0"/>
              </a:rPr>
              <a:t>  30  Now this thing became a sin, for the people went to worship before the one as far as Dan.</a:t>
            </a:r>
          </a:p>
          <a:p>
            <a:pPr algn="just"/>
            <a:endParaRPr lang="en-US" b="1" dirty="0">
              <a:solidFill>
                <a:schemeClr val="bg1"/>
              </a:solidFill>
              <a:latin typeface="Calibri" panose="020F0502020204030204" pitchFamily="34" charset="0"/>
              <a:cs typeface="Calibri" panose="020F0502020204030204" pitchFamily="34" charset="0"/>
            </a:endParaRPr>
          </a:p>
          <a:p>
            <a:pPr algn="just"/>
            <a:r>
              <a:rPr lang="en-US" sz="2600" b="1" dirty="0">
                <a:solidFill>
                  <a:schemeClr val="bg1"/>
                </a:solidFill>
                <a:latin typeface="Calibri" panose="020F0502020204030204" pitchFamily="34" charset="0"/>
                <a:cs typeface="Calibri" panose="020F0502020204030204" pitchFamily="34" charset="0"/>
              </a:rPr>
              <a:t>  31  He made shrines on the high places, and made priests from every class of people, who were not of the sons of Levi. </a:t>
            </a:r>
          </a:p>
          <a:p>
            <a:pPr algn="just"/>
            <a:endParaRPr lang="en-US" b="1" dirty="0">
              <a:solidFill>
                <a:schemeClr val="bg1"/>
              </a:solidFill>
              <a:latin typeface="Calibri" panose="020F0502020204030204" pitchFamily="34" charset="0"/>
              <a:cs typeface="Calibri" panose="020F0502020204030204" pitchFamily="34" charset="0"/>
            </a:endParaRPr>
          </a:p>
          <a:p>
            <a:pPr algn="just"/>
            <a:r>
              <a:rPr lang="en-US" sz="2600" b="1" dirty="0">
                <a:solidFill>
                  <a:schemeClr val="bg1"/>
                </a:solidFill>
                <a:latin typeface="Calibri" panose="020F0502020204030204" pitchFamily="34" charset="0"/>
                <a:cs typeface="Calibri" panose="020F0502020204030204" pitchFamily="34" charset="0"/>
              </a:rPr>
              <a:t>  32  Jeroboam ordained a feast on the fifteenth day of the eighth month, like the feast that was in Judah, and offered sacrifices on the altar. So he did at Bethel, sacrificing to the calves that he had made. And at Bethel he installed the priests of the high places which he had made. </a:t>
            </a:r>
          </a:p>
          <a:p>
            <a:pPr algn="just"/>
            <a:endParaRPr lang="en-US" b="1" dirty="0">
              <a:solidFill>
                <a:schemeClr val="bg1"/>
              </a:solidFill>
              <a:latin typeface="Calibri" panose="020F0502020204030204" pitchFamily="34" charset="0"/>
              <a:cs typeface="Calibri" panose="020F0502020204030204" pitchFamily="34" charset="0"/>
            </a:endParaRPr>
          </a:p>
          <a:p>
            <a:pPr algn="just"/>
            <a:r>
              <a:rPr lang="en-US" sz="2600" b="1" dirty="0">
                <a:solidFill>
                  <a:schemeClr val="bg1"/>
                </a:solidFill>
                <a:latin typeface="Calibri" panose="020F0502020204030204" pitchFamily="34" charset="0"/>
                <a:cs typeface="Calibri" panose="020F0502020204030204" pitchFamily="34" charset="0"/>
              </a:rPr>
              <a:t>  33  So he made offerings on the altar which he had made at Bethel on the fifteenth day of the eighth month, in the month which he had devised in his own heart. And he ordained a feast for the children of Israel, and offered sacrifices on the altar and burned incense. </a:t>
            </a:r>
          </a:p>
        </p:txBody>
      </p:sp>
      <p:sp>
        <p:nvSpPr>
          <p:cNvPr id="5" name="TextBox 4">
            <a:extLst>
              <a:ext uri="{FF2B5EF4-FFF2-40B4-BE49-F238E27FC236}">
                <a16:creationId xmlns:a16="http://schemas.microsoft.com/office/drawing/2014/main" id="{08F0B4FA-6322-4EAB-9238-255EA7E2A2B4}"/>
              </a:ext>
            </a:extLst>
          </p:cNvPr>
          <p:cNvSpPr txBox="1"/>
          <p:nvPr/>
        </p:nvSpPr>
        <p:spPr>
          <a:xfrm>
            <a:off x="375139" y="233400"/>
            <a:ext cx="11383108" cy="646331"/>
          </a:xfrm>
          <a:prstGeom prst="rect">
            <a:avLst/>
          </a:prstGeom>
          <a:noFill/>
        </p:spPr>
        <p:txBody>
          <a:bodyPr wrap="square" rtlCol="0">
            <a:spAutoFit/>
          </a:bodyPr>
          <a:lstStyle/>
          <a:p>
            <a:pPr algn="ctr"/>
            <a:r>
              <a:rPr lang="en-US" sz="3600" b="1" dirty="0">
                <a:solidFill>
                  <a:schemeClr val="bg1"/>
                </a:solidFill>
                <a:latin typeface="Calibri" panose="020F0502020204030204" pitchFamily="34" charset="0"/>
                <a:cs typeface="Calibri" panose="020F0502020204030204" pitchFamily="34" charset="0"/>
              </a:rPr>
              <a:t>The Sin of Jeroboam 931 B.C.</a:t>
            </a:r>
          </a:p>
        </p:txBody>
      </p:sp>
    </p:spTree>
    <p:extLst>
      <p:ext uri="{BB962C8B-B14F-4D97-AF65-F5344CB8AC3E}">
        <p14:creationId xmlns:p14="http://schemas.microsoft.com/office/powerpoint/2010/main" val="3692322429"/>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1150</Words>
  <Application>Microsoft Office PowerPoint</Application>
  <PresentationFormat>Widescreen</PresentationFormat>
  <Paragraphs>89</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Cambria</vt:lpstr>
      <vt:lpstr>Office Theme</vt:lpstr>
      <vt:lpstr>The Great Sin of Jeroboam, Son of Nebat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Walking in His Steps to Jesus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509</cp:revision>
  <cp:lastPrinted>2019-10-27T10:46:19Z</cp:lastPrinted>
  <dcterms:modified xsi:type="dcterms:W3CDTF">2020-03-30T14:54:14Z</dcterms:modified>
</cp:coreProperties>
</file>