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A425-80BC-4DBF-96AB-29B4001C4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B644A-91C9-44A1-BAD2-D05B1BF1F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4034F-6DE7-45F9-BCD8-172BB088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A232-9CE1-4E22-B833-88489D04C19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3F787-275B-439E-BDA3-C14D232A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9994D-AA56-49B2-8617-9C8DDF33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C23B-069C-41CB-8765-7A8ED5D6B2A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man&#10;&#10;Description automatically generated">
            <a:extLst>
              <a:ext uri="{FF2B5EF4-FFF2-40B4-BE49-F238E27FC236}">
                <a16:creationId xmlns:a16="http://schemas.microsoft.com/office/drawing/2014/main" id="{0753947C-D507-47BC-AE12-5967E758EE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0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92ED-B88E-4E45-8510-D46E0E41A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CBE98-4786-4211-A465-FE9B65BA9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5D6FC-E771-4A0A-8BD7-E3F76F60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A232-9CE1-4E22-B833-88489D04C19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A600D-C5FF-44A8-8A51-51148BAB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F2B53-7597-4D0E-ADCC-B7994126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C23B-069C-41CB-8765-7A8ED5D6B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4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339EBB-15F6-43C9-A595-D9E4BC4C6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37C5C-AE6D-4063-A4E7-2D3246159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CC427-997B-4513-BED5-8314C801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A232-9CE1-4E22-B833-88489D04C19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9819D-D594-4752-9DBE-985B90A9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50A8C-DA5E-43E0-9025-6C877CCF1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C23B-069C-41CB-8765-7A8ED5D6B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3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weapon&#10;&#10;Description automatically generated">
            <a:extLst>
              <a:ext uri="{FF2B5EF4-FFF2-40B4-BE49-F238E27FC236}">
                <a16:creationId xmlns:a16="http://schemas.microsoft.com/office/drawing/2014/main" id="{A9708E2C-3363-4CE9-B934-697B2D810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FAF49E-D655-41F2-9C60-18573D2E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4435"/>
            <a:ext cx="12192000" cy="827563"/>
          </a:xfrm>
          <a:solidFill>
            <a:srgbClr val="1F334F"/>
          </a:solidFill>
        </p:spPr>
        <p:txBody>
          <a:bodyPr lIns="365760"/>
          <a:lstStyle>
            <a:lvl1pPr>
              <a:defRPr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7D2AD-133C-438C-8432-3962F85EA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2" y="2760292"/>
            <a:ext cx="11866548" cy="409770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971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F8B7-772E-40AF-A714-B99C002F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998A8-6922-41E8-9061-365EAAD51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3949A-F94F-4C2C-85CD-7E7B6206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A232-9CE1-4E22-B833-88489D04C19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615FA-ADAB-4546-A536-5A853E29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1F5E0-9482-4235-9ABC-5C0BB54C5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C23B-069C-41CB-8765-7A8ED5D6B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3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BC78D-B65E-4385-8681-1FFB8A30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673C2-AECF-4AC4-B0C7-A71658CCA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C8EFB-9A48-4DE9-9329-A0B1AC446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68CD3-BCAB-4127-ADF6-56149906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A232-9CE1-4E22-B833-88489D04C19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0C254-B68B-4228-926E-0B5881AC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859C5-3D6C-4683-8D81-9CCF6402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C23B-069C-41CB-8765-7A8ED5D6B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8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4C8C-01CA-4171-A9D9-7343C02D1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36ACF-850B-4C69-9128-928391C00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713FA-1F89-43D6-89AF-FCC3F5656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38F0C5-628A-407F-9D0B-93794D3FD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8F8BA-230B-4A1B-9E1A-D3F8D5550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21DBD-F8A5-4780-8013-221A0FA1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A232-9CE1-4E22-B833-88489D04C19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CD436B-1F1A-4FDC-8AAE-B8EC85CA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C64086-1657-4B28-8E3B-1CB4E97B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C23B-069C-41CB-8765-7A8ED5D6B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6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C2E6-B658-41A8-9631-6F877951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D119B-47B6-49A8-A318-24F5823E4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A232-9CE1-4E22-B833-88489D04C19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29E39-B188-41E8-BD31-0CA94630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E8A44-46B3-417F-A823-7D326EC4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C23B-069C-41CB-8765-7A8ED5D6B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548F88-463F-4FC6-8DCA-6FEBB5047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A232-9CE1-4E22-B833-88489D04C19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485478-FB93-4E14-9542-1C186E9B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4AAE2-2DAA-46E0-A5D1-9CF97614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C23B-069C-41CB-8765-7A8ED5D6B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9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065C-3128-41F7-960D-DFB7A42D1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F510D-AD95-432F-8B40-46C257A75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03ED-4BD3-4EEA-AA8A-FE05B7D11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E4819-9AAB-4D68-8BDB-43DA7CEF9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A232-9CE1-4E22-B833-88489D04C19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A6887-DF00-4E40-8C94-E77B06DE9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06E95-5366-401D-93F6-5333727D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C23B-069C-41CB-8765-7A8ED5D6B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4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1ED7E-D860-435E-BB87-9261ACA8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0CDF9-41AA-48A5-B5E9-F4AF5D4F9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07762-F693-473B-B939-2B2586F3A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88278-46EF-4FBF-9371-CFD31F831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A232-9CE1-4E22-B833-88489D04C19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C8BFF-3C97-41B3-9112-0FCA5FBA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53278-AD65-4659-B3DF-1EEF4B41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C23B-069C-41CB-8765-7A8ED5D6B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8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3A6124-6FE1-4B07-A4EB-7E862EB93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0D058-7B0A-416A-B6C0-6248C1CE2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14597-188C-48BE-9757-C475F43CE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EA232-9CE1-4E22-B833-88489D04C19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806DE-F8CD-4547-A65C-BDFC51C9F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0B5FD-D42F-4439-981E-C4703C6FF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4C23B-069C-41CB-8765-7A8ED5D6B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7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86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575F-9D95-496E-B78C-57111FA2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33C28E-6E59-40AB-BA3E-611888F5C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know about sin in our lives</a:t>
            </a:r>
            <a:endParaRPr lang="en-US" sz="4000" dirty="0"/>
          </a:p>
          <a:p>
            <a:pPr lvl="1"/>
            <a:r>
              <a:rPr lang="en-US" dirty="0"/>
              <a:t>We know what sin is:  </a:t>
            </a:r>
          </a:p>
          <a:p>
            <a:pPr lvl="2"/>
            <a:r>
              <a:rPr lang="en-US" dirty="0"/>
              <a:t>Sin is a violation of God’s law (1 John 3:4)</a:t>
            </a:r>
            <a:endParaRPr lang="en-US" sz="3200" dirty="0"/>
          </a:p>
          <a:p>
            <a:pPr lvl="2"/>
            <a:r>
              <a:rPr lang="en-US" dirty="0"/>
              <a:t>Sin is a refusal to obey God’s law (Jas. 4:17)</a:t>
            </a:r>
            <a:endParaRPr lang="en-US" sz="3200" dirty="0"/>
          </a:p>
          <a:p>
            <a:pPr lvl="1"/>
            <a:r>
              <a:rPr lang="en-US" dirty="0"/>
              <a:t>We know what sin does:</a:t>
            </a:r>
          </a:p>
          <a:p>
            <a:pPr lvl="2"/>
            <a:r>
              <a:rPr lang="en-US" dirty="0"/>
              <a:t>Sin deceives us (Heb. 3:13)</a:t>
            </a:r>
            <a:endParaRPr lang="en-US" sz="3200" dirty="0"/>
          </a:p>
          <a:p>
            <a:pPr lvl="2"/>
            <a:r>
              <a:rPr lang="en-US" dirty="0"/>
              <a:t>Sin entangles us (Heb. 12:1) </a:t>
            </a:r>
          </a:p>
          <a:p>
            <a:pPr lvl="2"/>
            <a:r>
              <a:rPr lang="en-US" dirty="0"/>
              <a:t>Sin separates us from God (Isa. 59:2)</a:t>
            </a:r>
            <a:endParaRPr lang="en-US" sz="3200" dirty="0"/>
          </a:p>
          <a:p>
            <a:r>
              <a:rPr lang="en-US" dirty="0"/>
              <a:t>But picturing Jesus on the cross puts MY SIN into a whole new perspective </a:t>
            </a:r>
            <a:endParaRPr lang="en-US" sz="4000" dirty="0"/>
          </a:p>
          <a:p>
            <a:pPr lvl="1"/>
            <a:r>
              <a:rPr lang="en-US" dirty="0"/>
              <a:t>My sin was the reason Jesus died on the cross (2 Cor. 5:21; Rom. 8:3)</a:t>
            </a:r>
            <a:endParaRPr lang="en-US" sz="3600" dirty="0"/>
          </a:p>
          <a:p>
            <a:pPr lvl="1"/>
            <a:r>
              <a:rPr lang="en-US" dirty="0"/>
              <a:t>My sin was laid upon Jesus on the cross (1 Pet. 2:24; Isa. 53:6)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01228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575F-9D95-496E-B78C-57111FA2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Salvation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33C28E-6E59-40AB-BA3E-611888F5C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2" y="2760293"/>
            <a:ext cx="11866548" cy="3243692"/>
          </a:xfrm>
        </p:spPr>
        <p:txBody>
          <a:bodyPr>
            <a:normAutofit fontScale="92500"/>
          </a:bodyPr>
          <a:lstStyle/>
          <a:p>
            <a:r>
              <a:rPr lang="en-US" dirty="0"/>
              <a:t>We know about salvation available to us</a:t>
            </a:r>
            <a:endParaRPr lang="en-US" sz="4000" dirty="0"/>
          </a:p>
          <a:p>
            <a:pPr lvl="1"/>
            <a:r>
              <a:rPr lang="en-US" dirty="0"/>
              <a:t>We know that salvation is available to all (1 Tim. 2:4; Heb. 2:9)</a:t>
            </a:r>
            <a:endParaRPr lang="en-US" sz="3600" dirty="0"/>
          </a:p>
          <a:p>
            <a:pPr lvl="1"/>
            <a:r>
              <a:rPr lang="en-US" dirty="0"/>
              <a:t>We know that salvation is a gift of God (Eph. 2:8-9) </a:t>
            </a:r>
          </a:p>
          <a:p>
            <a:pPr lvl="1"/>
            <a:r>
              <a:rPr lang="en-US" dirty="0"/>
              <a:t>We know that salvation is only possible through obedience (Heb. 5:9)</a:t>
            </a:r>
            <a:endParaRPr lang="en-US" sz="3600" dirty="0"/>
          </a:p>
          <a:p>
            <a:r>
              <a:rPr lang="en-US" dirty="0"/>
              <a:t>But picturing Jesus on the cross puts MY SALVATION into a whole new perspective</a:t>
            </a:r>
          </a:p>
          <a:p>
            <a:pPr lvl="1"/>
            <a:r>
              <a:rPr lang="en-US" dirty="0"/>
              <a:t>Jesus shed His blood on the cross to save ME (John 3:16; Rev. 1:5)</a:t>
            </a:r>
            <a:endParaRPr lang="en-US" sz="2800" dirty="0"/>
          </a:p>
          <a:p>
            <a:pPr lvl="1"/>
            <a:r>
              <a:rPr lang="en-US" dirty="0"/>
              <a:t>Jesus shed His blood on the cross to buy ME out of sin (1 Cor. 6:19-20; Eph. 1:7) </a:t>
            </a:r>
          </a:p>
          <a:p>
            <a:pPr lvl="1"/>
            <a:r>
              <a:rPr lang="en-US" dirty="0"/>
              <a:t>Jesus shed His blood on the cross to open heaven to ME (Heb. 10:19-23)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15943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575F-9D95-496E-B78C-57111FA2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Sacrifice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33C28E-6E59-40AB-BA3E-611888F5C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know about sacrifice required of us</a:t>
            </a:r>
            <a:endParaRPr lang="en-US" sz="4000" dirty="0"/>
          </a:p>
          <a:p>
            <a:pPr lvl="1"/>
            <a:r>
              <a:rPr lang="en-US" dirty="0"/>
              <a:t>We know that we are to submit ourselves to God (Jas. 4:7)</a:t>
            </a:r>
            <a:endParaRPr lang="en-US" sz="3600" dirty="0"/>
          </a:p>
          <a:p>
            <a:pPr lvl="1"/>
            <a:r>
              <a:rPr lang="en-US" dirty="0"/>
              <a:t>We know that we are to sacrifice our lives to His service (Rom. 12:1)</a:t>
            </a:r>
            <a:endParaRPr lang="en-US" sz="3600" dirty="0"/>
          </a:p>
          <a:p>
            <a:pPr lvl="1"/>
            <a:r>
              <a:rPr lang="en-US" dirty="0"/>
              <a:t>We know that we are to love Him more than anything (Luke 14:26)</a:t>
            </a:r>
            <a:endParaRPr lang="en-US" sz="3600" dirty="0"/>
          </a:p>
          <a:p>
            <a:pPr lvl="1"/>
            <a:r>
              <a:rPr lang="en-US" dirty="0"/>
              <a:t>We know that we are to seek Him, and not ourselves, first (Matt. 6:33)</a:t>
            </a:r>
            <a:endParaRPr lang="en-US" sz="3600" dirty="0"/>
          </a:p>
          <a:p>
            <a:r>
              <a:rPr lang="en-US" dirty="0"/>
              <a:t>But picturing Jesus on the cross puts MY SACRIFICE into a whole new perspective</a:t>
            </a:r>
            <a:endParaRPr lang="en-US" sz="4000" dirty="0"/>
          </a:p>
          <a:p>
            <a:pPr lvl="1"/>
            <a:r>
              <a:rPr lang="en-US" dirty="0"/>
              <a:t>Jesus emptied Himself for ME (Phil. 2:6-8) – what do I empty for Him?</a:t>
            </a:r>
            <a:endParaRPr lang="en-US" sz="3600" dirty="0"/>
          </a:p>
          <a:p>
            <a:pPr lvl="1"/>
            <a:r>
              <a:rPr lang="en-US" dirty="0"/>
              <a:t>Jesus sacrificed Himself for ME (Eph. 5:2) – what do I sacrifice for Him?</a:t>
            </a:r>
            <a:endParaRPr lang="en-US" sz="3600" dirty="0"/>
          </a:p>
          <a:p>
            <a:pPr lvl="1"/>
            <a:r>
              <a:rPr lang="en-US" dirty="0"/>
              <a:t>Jesus laid down His life for ME (1 John 3:16) – what do I lay down for Him?</a:t>
            </a:r>
            <a:endParaRPr lang="en-US" sz="3600" dirty="0"/>
          </a:p>
          <a:p>
            <a:pPr lvl="1"/>
            <a:r>
              <a:rPr lang="en-US" dirty="0"/>
              <a:t>Jesus didn’t hold anything back FOR ME – what am I holding back for Him?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708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575F-9D95-496E-B78C-57111FA2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Suffering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33C28E-6E59-40AB-BA3E-611888F5C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know all too well the suffering that we experience </a:t>
            </a:r>
            <a:endParaRPr lang="en-US" sz="4000" dirty="0"/>
          </a:p>
          <a:p>
            <a:pPr lvl="1"/>
            <a:r>
              <a:rPr lang="en-US" dirty="0"/>
              <a:t>We suffer physically, emotionally, psychologically, relationally </a:t>
            </a:r>
            <a:endParaRPr lang="en-US" sz="3600" dirty="0"/>
          </a:p>
          <a:p>
            <a:pPr lvl="1"/>
            <a:r>
              <a:rPr lang="en-US" dirty="0"/>
              <a:t>We suffer inconveniences, mishaps, mistreatments, slights, unfortunate events</a:t>
            </a:r>
            <a:endParaRPr lang="en-US" sz="3600" dirty="0"/>
          </a:p>
          <a:p>
            <a:r>
              <a:rPr lang="en-US" dirty="0"/>
              <a:t>But picturing Jesus on the cross puts MY SUFFERING into a whole new perspective</a:t>
            </a:r>
            <a:endParaRPr lang="en-US" sz="4000" dirty="0"/>
          </a:p>
          <a:p>
            <a:pPr lvl="1"/>
            <a:r>
              <a:rPr lang="en-US" dirty="0"/>
              <a:t>His suffering reminds me that I’m not the only one who suffers</a:t>
            </a:r>
            <a:endParaRPr lang="en-US" sz="3600" dirty="0"/>
          </a:p>
          <a:p>
            <a:pPr lvl="1"/>
            <a:r>
              <a:rPr lang="en-US" dirty="0"/>
              <a:t>His suffering reminds me that I should look beyond my sufferings to others</a:t>
            </a:r>
            <a:endParaRPr lang="en-US" sz="3600" dirty="0"/>
          </a:p>
          <a:p>
            <a:pPr lvl="1"/>
            <a:r>
              <a:rPr lang="en-US" dirty="0"/>
              <a:t>His suffering reminds me that my Savior loves me</a:t>
            </a:r>
          </a:p>
          <a:p>
            <a:pPr lvl="1"/>
            <a:r>
              <a:rPr lang="en-US" dirty="0"/>
              <a:t>His suffering reminds me that my Savior can relate to me</a:t>
            </a:r>
          </a:p>
          <a:p>
            <a:pPr lvl="1"/>
            <a:r>
              <a:rPr lang="en-US" dirty="0"/>
              <a:t>His suffering reminds me that my Savior can empathize with me</a:t>
            </a:r>
          </a:p>
          <a:p>
            <a:pPr lvl="1"/>
            <a:r>
              <a:rPr lang="en-US" dirty="0"/>
              <a:t>His suffering reminds me that my Savior can help me</a:t>
            </a:r>
          </a:p>
          <a:p>
            <a:pPr lvl="1"/>
            <a:r>
              <a:rPr lang="en-US" dirty="0"/>
              <a:t>His suffering reminds me that my Savior will stick with me through it all</a:t>
            </a:r>
            <a:endParaRPr lang="en-US" sz="3600" dirty="0"/>
          </a:p>
          <a:p>
            <a:pPr lvl="1"/>
            <a:r>
              <a:rPr lang="en-US" dirty="0"/>
              <a:t>His suffering reminds me that my Savior has a suffering-free home for me</a:t>
            </a:r>
            <a:endParaRPr lang="en-US" sz="3600" dirty="0"/>
          </a:p>
          <a:p>
            <a:pPr lvl="1"/>
            <a:r>
              <a:rPr lang="en-US" dirty="0"/>
              <a:t>If my Savior didn’t suffer, my suffering would be 100% self-focused and self-pitied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83582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575F-9D95-496E-B78C-57111FA2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Steps of Salvation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33C28E-6E59-40AB-BA3E-611888F5C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must believe that Jesus died on the cross for me – 1 Thess. 4:14</a:t>
            </a:r>
          </a:p>
          <a:p>
            <a:r>
              <a:rPr lang="en-US" dirty="0"/>
              <a:t>I must believe that Jesus was raised from the dead – Romans 10:9</a:t>
            </a:r>
          </a:p>
          <a:p>
            <a:r>
              <a:rPr lang="en-US" dirty="0"/>
              <a:t>I must repent of my sins for which Jesus was crucified – Acts 2:38</a:t>
            </a:r>
          </a:p>
          <a:p>
            <a:r>
              <a:rPr lang="en-US" dirty="0"/>
              <a:t>I must confess my faith that Jesus is the Son of God – Romans 10:9-10</a:t>
            </a:r>
          </a:p>
          <a:p>
            <a:r>
              <a:rPr lang="en-US" dirty="0"/>
              <a:t>I must be baptized into His death for His blood to cleanse me – Rom. 6:3-4</a:t>
            </a:r>
          </a:p>
          <a:p>
            <a:r>
              <a:rPr lang="en-US" dirty="0"/>
              <a:t>I must live faithfully to the one who died for me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31359952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667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1. Sin</vt:lpstr>
      <vt:lpstr>2. Salvation </vt:lpstr>
      <vt:lpstr>3. Sacrifice </vt:lpstr>
      <vt:lpstr>4. Suffering </vt:lpstr>
      <vt:lpstr>5. Steps of Salvation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2020-03-27T00:53:03Z</dcterms:created>
  <dcterms:modified xsi:type="dcterms:W3CDTF">2020-03-29T10:50:18Z</dcterms:modified>
</cp:coreProperties>
</file>