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15"/>
  </p:notesMasterIdLst>
  <p:sldIdLst>
    <p:sldId id="1440" r:id="rId2"/>
    <p:sldId id="2487" r:id="rId3"/>
    <p:sldId id="2439" r:id="rId4"/>
    <p:sldId id="2441" r:id="rId5"/>
    <p:sldId id="2489" r:id="rId6"/>
    <p:sldId id="2242" r:id="rId7"/>
    <p:sldId id="2477" r:id="rId8"/>
    <p:sldId id="2479" r:id="rId9"/>
    <p:sldId id="2483" r:id="rId10"/>
    <p:sldId id="2486" r:id="rId11"/>
    <p:sldId id="2484" r:id="rId12"/>
    <p:sldId id="2480" r:id="rId13"/>
    <p:sldId id="2383" r:id="rId14"/>
  </p:sldIdLst>
  <p:sldSz cx="12192000" cy="6858000"/>
  <p:notesSz cx="7099300" cy="93853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520" userDrawn="1">
          <p15:clr>
            <a:srgbClr val="A4A3A4"/>
          </p15:clr>
        </p15:guide>
        <p15:guide id="2" pos="6408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an" initials="D" lastIdx="1" clrIdx="0">
    <p:extLst>
      <p:ext uri="{19B8F6BF-5375-455C-9EA6-DF929625EA0E}">
        <p15:presenceInfo xmlns:p15="http://schemas.microsoft.com/office/powerpoint/2012/main" userId="Dan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5238" autoAdjust="0"/>
  </p:normalViewPr>
  <p:slideViewPr>
    <p:cSldViewPr snapToGrid="0">
      <p:cViewPr varScale="1">
        <p:scale>
          <a:sx n="110" d="100"/>
          <a:sy n="110" d="100"/>
        </p:scale>
        <p:origin x="552" y="108"/>
      </p:cViewPr>
      <p:guideLst>
        <p:guide orient="horz" pos="2520"/>
        <p:guide pos="640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75" d="100"/>
        <a:sy n="75" d="100"/>
      </p:scale>
      <p:origin x="0" y="0"/>
    </p:cViewPr>
  </p:notesTextViewPr>
  <p:sorterViewPr>
    <p:cViewPr>
      <p:scale>
        <a:sx n="100" d="100"/>
        <a:sy n="100" d="100"/>
      </p:scale>
      <p:origin x="0" y="-1315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3162" cy="35179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709930" y="4458018"/>
            <a:ext cx="5679440" cy="42233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4175" tIns="94175" rIns="94175" bIns="94175" anchor="t" anchorCtr="0"/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:notes"/>
          <p:cNvSpPr txBox="1">
            <a:spLocks noGrp="1"/>
          </p:cNvSpPr>
          <p:nvPr>
            <p:ph type="body" idx="1"/>
          </p:nvPr>
        </p:nvSpPr>
        <p:spPr>
          <a:xfrm>
            <a:off x="709930" y="4458018"/>
            <a:ext cx="5679440" cy="4223385"/>
          </a:xfrm>
          <a:prstGeom prst="rect">
            <a:avLst/>
          </a:prstGeom>
        </p:spPr>
        <p:txBody>
          <a:bodyPr spcFirstLastPara="1" wrap="square" lIns="94175" tIns="94175" rIns="94175" bIns="94175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78" name="Google Shape;7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704850"/>
            <a:ext cx="6254750" cy="35179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48612841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:notes"/>
          <p:cNvSpPr txBox="1">
            <a:spLocks noGrp="1"/>
          </p:cNvSpPr>
          <p:nvPr>
            <p:ph type="body" idx="1"/>
          </p:nvPr>
        </p:nvSpPr>
        <p:spPr>
          <a:xfrm>
            <a:off x="702310" y="4421823"/>
            <a:ext cx="5618480" cy="4189095"/>
          </a:xfrm>
          <a:prstGeom prst="rect">
            <a:avLst/>
          </a:prstGeom>
        </p:spPr>
        <p:txBody>
          <a:bodyPr spcFirstLastPara="1" wrap="square" lIns="93299" tIns="93299" rIns="93299" bIns="93299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78" name="Google Shape;7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698500"/>
            <a:ext cx="6203950" cy="34909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8024348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:notes"/>
          <p:cNvSpPr txBox="1">
            <a:spLocks noGrp="1"/>
          </p:cNvSpPr>
          <p:nvPr>
            <p:ph type="body" idx="1"/>
          </p:nvPr>
        </p:nvSpPr>
        <p:spPr>
          <a:xfrm>
            <a:off x="702310" y="4421823"/>
            <a:ext cx="5618480" cy="4189095"/>
          </a:xfrm>
          <a:prstGeom prst="rect">
            <a:avLst/>
          </a:prstGeom>
        </p:spPr>
        <p:txBody>
          <a:bodyPr spcFirstLastPara="1" wrap="square" lIns="93299" tIns="93299" rIns="93299" bIns="93299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78" name="Google Shape;7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698500"/>
            <a:ext cx="6203950" cy="34909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36907734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:notes"/>
          <p:cNvSpPr txBox="1">
            <a:spLocks noGrp="1"/>
          </p:cNvSpPr>
          <p:nvPr>
            <p:ph type="body" idx="1"/>
          </p:nvPr>
        </p:nvSpPr>
        <p:spPr>
          <a:xfrm>
            <a:off x="702310" y="4421823"/>
            <a:ext cx="5618480" cy="4189095"/>
          </a:xfrm>
          <a:prstGeom prst="rect">
            <a:avLst/>
          </a:prstGeom>
        </p:spPr>
        <p:txBody>
          <a:bodyPr spcFirstLastPara="1" wrap="square" lIns="93299" tIns="93299" rIns="93299" bIns="93299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78" name="Google Shape;7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698500"/>
            <a:ext cx="6203950" cy="34909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17193938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4:notes"/>
          <p:cNvSpPr txBox="1">
            <a:spLocks noGrp="1"/>
          </p:cNvSpPr>
          <p:nvPr>
            <p:ph type="body" idx="1"/>
          </p:nvPr>
        </p:nvSpPr>
        <p:spPr>
          <a:xfrm>
            <a:off x="685494" y="4341931"/>
            <a:ext cx="5483947" cy="4113408"/>
          </a:xfrm>
          <a:prstGeom prst="rect">
            <a:avLst/>
          </a:prstGeom>
        </p:spPr>
        <p:txBody>
          <a:bodyPr spcFirstLastPara="1" wrap="square" lIns="91388" tIns="91388" rIns="91388" bIns="91388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96" name="Google Shape;96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2825" cy="34274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4797706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:notes"/>
          <p:cNvSpPr txBox="1">
            <a:spLocks noGrp="1"/>
          </p:cNvSpPr>
          <p:nvPr>
            <p:ph type="body" idx="1"/>
          </p:nvPr>
        </p:nvSpPr>
        <p:spPr>
          <a:xfrm>
            <a:off x="702310" y="4421823"/>
            <a:ext cx="5618480" cy="4189095"/>
          </a:xfrm>
          <a:prstGeom prst="rect">
            <a:avLst/>
          </a:prstGeom>
        </p:spPr>
        <p:txBody>
          <a:bodyPr spcFirstLastPara="1" wrap="square" lIns="93299" tIns="93299" rIns="93299" bIns="93299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78" name="Google Shape;7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698500"/>
            <a:ext cx="6203950" cy="34909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5236932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:notes"/>
          <p:cNvSpPr txBox="1">
            <a:spLocks noGrp="1"/>
          </p:cNvSpPr>
          <p:nvPr>
            <p:ph type="body" idx="1"/>
          </p:nvPr>
        </p:nvSpPr>
        <p:spPr>
          <a:xfrm>
            <a:off x="702310" y="4421823"/>
            <a:ext cx="5618480" cy="4189095"/>
          </a:xfrm>
          <a:prstGeom prst="rect">
            <a:avLst/>
          </a:prstGeom>
        </p:spPr>
        <p:txBody>
          <a:bodyPr spcFirstLastPara="1" wrap="square" lIns="93299" tIns="93299" rIns="93299" bIns="93299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78" name="Google Shape;7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698500"/>
            <a:ext cx="6203950" cy="34909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8728533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:notes"/>
          <p:cNvSpPr txBox="1">
            <a:spLocks noGrp="1"/>
          </p:cNvSpPr>
          <p:nvPr>
            <p:ph type="body" idx="1"/>
          </p:nvPr>
        </p:nvSpPr>
        <p:spPr>
          <a:xfrm>
            <a:off x="702310" y="4421823"/>
            <a:ext cx="5618480" cy="4189095"/>
          </a:xfrm>
          <a:prstGeom prst="rect">
            <a:avLst/>
          </a:prstGeom>
        </p:spPr>
        <p:txBody>
          <a:bodyPr spcFirstLastPara="1" wrap="square" lIns="93299" tIns="93299" rIns="93299" bIns="93299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78" name="Google Shape;7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698500"/>
            <a:ext cx="6203950" cy="34909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46364366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:notes"/>
          <p:cNvSpPr txBox="1">
            <a:spLocks noGrp="1"/>
          </p:cNvSpPr>
          <p:nvPr>
            <p:ph type="body" idx="1"/>
          </p:nvPr>
        </p:nvSpPr>
        <p:spPr>
          <a:xfrm>
            <a:off x="702310" y="4421823"/>
            <a:ext cx="5618480" cy="4189095"/>
          </a:xfrm>
          <a:prstGeom prst="rect">
            <a:avLst/>
          </a:prstGeom>
        </p:spPr>
        <p:txBody>
          <a:bodyPr spcFirstLastPara="1" wrap="square" lIns="93299" tIns="93299" rIns="93299" bIns="93299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78" name="Google Shape;7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698500"/>
            <a:ext cx="6203950" cy="34909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80553380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:notes"/>
          <p:cNvSpPr txBox="1">
            <a:spLocks noGrp="1"/>
          </p:cNvSpPr>
          <p:nvPr>
            <p:ph type="body" idx="1"/>
          </p:nvPr>
        </p:nvSpPr>
        <p:spPr>
          <a:xfrm>
            <a:off x="702310" y="4421823"/>
            <a:ext cx="5618480" cy="4189095"/>
          </a:xfrm>
          <a:prstGeom prst="rect">
            <a:avLst/>
          </a:prstGeom>
        </p:spPr>
        <p:txBody>
          <a:bodyPr spcFirstLastPara="1" wrap="square" lIns="93299" tIns="93299" rIns="93299" bIns="93299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78" name="Google Shape;7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698500"/>
            <a:ext cx="6203950" cy="34909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40124312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:notes"/>
          <p:cNvSpPr txBox="1">
            <a:spLocks noGrp="1"/>
          </p:cNvSpPr>
          <p:nvPr>
            <p:ph type="body" idx="1"/>
          </p:nvPr>
        </p:nvSpPr>
        <p:spPr>
          <a:xfrm>
            <a:off x="702310" y="4421823"/>
            <a:ext cx="5618480" cy="4189095"/>
          </a:xfrm>
          <a:prstGeom prst="rect">
            <a:avLst/>
          </a:prstGeom>
        </p:spPr>
        <p:txBody>
          <a:bodyPr spcFirstLastPara="1" wrap="square" lIns="93299" tIns="93299" rIns="93299" bIns="93299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78" name="Google Shape;7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698500"/>
            <a:ext cx="6203950" cy="34909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02433442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:notes"/>
          <p:cNvSpPr txBox="1">
            <a:spLocks noGrp="1"/>
          </p:cNvSpPr>
          <p:nvPr>
            <p:ph type="body" idx="1"/>
          </p:nvPr>
        </p:nvSpPr>
        <p:spPr>
          <a:xfrm>
            <a:off x="702310" y="4421823"/>
            <a:ext cx="5618480" cy="4189095"/>
          </a:xfrm>
          <a:prstGeom prst="rect">
            <a:avLst/>
          </a:prstGeom>
        </p:spPr>
        <p:txBody>
          <a:bodyPr spcFirstLastPara="1" wrap="square" lIns="93299" tIns="93299" rIns="93299" bIns="93299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78" name="Google Shape;7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698500"/>
            <a:ext cx="6203950" cy="34909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50061001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:notes"/>
          <p:cNvSpPr txBox="1">
            <a:spLocks noGrp="1"/>
          </p:cNvSpPr>
          <p:nvPr>
            <p:ph type="body" idx="1"/>
          </p:nvPr>
        </p:nvSpPr>
        <p:spPr>
          <a:xfrm>
            <a:off x="702310" y="4421823"/>
            <a:ext cx="5618480" cy="4189095"/>
          </a:xfrm>
          <a:prstGeom prst="rect">
            <a:avLst/>
          </a:prstGeom>
        </p:spPr>
        <p:txBody>
          <a:bodyPr spcFirstLastPara="1" wrap="square" lIns="93299" tIns="93299" rIns="93299" bIns="93299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78" name="Google Shape;7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698500"/>
            <a:ext cx="6203950" cy="34909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4882997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Google Shape;12;p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3046" y="0"/>
            <a:ext cx="12188955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Google Shape;13;p2"/>
          <p:cNvSpPr txBox="1">
            <a:spLocks noGrp="1"/>
          </p:cNvSpPr>
          <p:nvPr>
            <p:ph type="ctrTitle"/>
          </p:nvPr>
        </p:nvSpPr>
        <p:spPr>
          <a:xfrm>
            <a:off x="365760" y="310896"/>
            <a:ext cx="11430000" cy="27980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1"/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7000"/>
              <a:buFont typeface="Cambria"/>
              <a:buNone/>
              <a:defRPr sz="7000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subTitle" idx="1"/>
          </p:nvPr>
        </p:nvSpPr>
        <p:spPr>
          <a:xfrm>
            <a:off x="6867525" y="6117336"/>
            <a:ext cx="5111115" cy="7406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3000" b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>
  <p:cSld name="Title and Content">
    <p:bg>
      <p:bgPr>
        <a:solidFill>
          <a:schemeClr val="lt1"/>
        </a:solidFill>
        <a:effectLst/>
      </p:bgPr>
    </p:bg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Google Shape;16;p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7" name="Google Shape;17;p3"/>
          <p:cNvSpPr txBox="1">
            <a:spLocks noGrp="1"/>
          </p:cNvSpPr>
          <p:nvPr>
            <p:ph type="title"/>
          </p:nvPr>
        </p:nvSpPr>
        <p:spPr>
          <a:xfrm>
            <a:off x="2979174" y="299702"/>
            <a:ext cx="8843614" cy="14807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Cambria"/>
              <a:buNone/>
              <a:defRPr b="1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3"/>
          <p:cNvSpPr txBox="1">
            <a:spLocks noGrp="1"/>
          </p:cNvSpPr>
          <p:nvPr>
            <p:ph type="body" idx="1"/>
          </p:nvPr>
        </p:nvSpPr>
        <p:spPr>
          <a:xfrm>
            <a:off x="540774" y="1780469"/>
            <a:ext cx="11282013" cy="46989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406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800"/>
              <a:buChar char="•"/>
              <a:defRPr b="1">
                <a:solidFill>
                  <a:schemeClr val="lt1"/>
                </a:solidFill>
              </a:defRPr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800"/>
              <a:buChar char="•"/>
              <a:defRPr sz="2800" b="1">
                <a:solidFill>
                  <a:schemeClr val="lt1"/>
                </a:solidFill>
              </a:defRPr>
            </a:lvl2pPr>
            <a:lvl3pPr marL="1371600" lvl="2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Char char="•"/>
              <a:defRPr b="1">
                <a:solidFill>
                  <a:schemeClr val="lt1"/>
                </a:solidFill>
              </a:defRPr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 b="1">
                <a:solidFill>
                  <a:schemeClr val="lt1"/>
                </a:solidFill>
              </a:defRPr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 b="1">
                <a:solidFill>
                  <a:schemeClr val="lt1"/>
                </a:solidFill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5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8" name="Google Shape;28;p5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9" name="Google Shape;29;p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30" name="Google Shape;30;p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31" name="Google Shape;31;p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6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6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5" name="Google Shape;35;p6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6" name="Google Shape;36;p6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7" name="Google Shape;37;p6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8" name="Google Shape;38;p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39" name="Google Shape;39;p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40" name="Google Shape;40;p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44" name="Google Shape;44;p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45" name="Google Shape;45;p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9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9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3" name="Google Shape;53;p9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54" name="Google Shape;54;p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55" name="Google Shape;55;p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56" name="Google Shape;56;p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0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10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/>
          </a:p>
        </p:txBody>
      </p:sp>
      <p:sp>
        <p:nvSpPr>
          <p:cNvPr id="60" name="Google Shape;60;p10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1" name="Google Shape;61;p1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62" name="Google Shape;62;p1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63" name="Google Shape;63;p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1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7" name="Google Shape;67;p1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68" name="Google Shape;68;p1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69" name="Google Shape;69;p1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2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2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3" name="Google Shape;73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74" name="Google Shape;74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75" name="Google Shape;75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/>
          </a:p>
        </p:txBody>
      </p:sp>
      <p:sp>
        <p:nvSpPr>
          <p:cNvPr id="9" name="Google Shape;9;p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/>
          </a:p>
        </p:txBody>
      </p:sp>
      <p:sp>
        <p:nvSpPr>
          <p:cNvPr id="10" name="Google Shape;10;p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1" r:id="rId3"/>
    <p:sldLayoutId id="2147483652" r:id="rId4"/>
    <p:sldLayoutId id="2147483653" r:id="rId5"/>
    <p:sldLayoutId id="2147483655" r:id="rId6"/>
    <p:sldLayoutId id="2147483656" r:id="rId7"/>
    <p:sldLayoutId id="2147483657" r:id="rId8"/>
    <p:sldLayoutId id="2147483658" r:id="rId9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3"/>
          <p:cNvSpPr txBox="1">
            <a:spLocks noGrp="1"/>
          </p:cNvSpPr>
          <p:nvPr>
            <p:ph type="ctrTitle"/>
          </p:nvPr>
        </p:nvSpPr>
        <p:spPr>
          <a:xfrm>
            <a:off x="386238" y="385367"/>
            <a:ext cx="11430000" cy="16717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7000"/>
              <a:buFont typeface="Cambria"/>
              <a:buNone/>
            </a:pPr>
            <a:r>
              <a:rPr lang="en-US" sz="5400" b="1" dirty="0"/>
              <a:t>Letters to the Seven Churches</a:t>
            </a:r>
            <a:br>
              <a:rPr lang="en-US" sz="5400" b="1" dirty="0"/>
            </a:br>
            <a:r>
              <a:rPr lang="en-US" sz="5400" b="1" dirty="0"/>
              <a:t>Thyatira</a:t>
            </a:r>
            <a:endParaRPr sz="5400" dirty="0"/>
          </a:p>
        </p:txBody>
      </p:sp>
      <p:sp>
        <p:nvSpPr>
          <p:cNvPr id="81" name="Google Shape;81;p13"/>
          <p:cNvSpPr txBox="1">
            <a:spLocks noGrp="1"/>
          </p:cNvSpPr>
          <p:nvPr>
            <p:ph type="subTitle" idx="1"/>
          </p:nvPr>
        </p:nvSpPr>
        <p:spPr>
          <a:xfrm>
            <a:off x="7409089" y="6113695"/>
            <a:ext cx="4548187" cy="7443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</a:pPr>
            <a:r>
              <a:rPr lang="en-US" sz="3200" dirty="0"/>
              <a:t>Rev. 2:18-29</a:t>
            </a:r>
            <a:endParaRPr sz="3200" dirty="0"/>
          </a:p>
        </p:txBody>
      </p:sp>
    </p:spTree>
    <p:extLst>
      <p:ext uri="{BB962C8B-B14F-4D97-AF65-F5344CB8AC3E}">
        <p14:creationId xmlns:p14="http://schemas.microsoft.com/office/powerpoint/2010/main" val="14436156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4AA2939F-0D24-4821-8F2B-4DE996F35E0F}"/>
              </a:ext>
            </a:extLst>
          </p:cNvPr>
          <p:cNvSpPr txBox="1"/>
          <p:nvPr/>
        </p:nvSpPr>
        <p:spPr>
          <a:xfrm>
            <a:off x="350978" y="879732"/>
            <a:ext cx="11471921" cy="5524589"/>
          </a:xfrm>
          <a:prstGeom prst="rect">
            <a:avLst/>
          </a:prstGeom>
          <a:solidFill>
            <a:srgbClr val="04070C"/>
          </a:solidFill>
          <a:ln w="76200">
            <a:solidFill>
              <a:srgbClr val="0000CC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en-US" sz="235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18  "And to the </a:t>
            </a:r>
            <a:r>
              <a:rPr lang="en-US" sz="235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angel of the church in Thyatira </a:t>
            </a:r>
            <a:r>
              <a:rPr lang="en-US" sz="235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write 'These things says the Son of God, who has eyes like a flame of fire, and His feet like fine brass: </a:t>
            </a:r>
          </a:p>
          <a:p>
            <a:pPr algn="just"/>
            <a:r>
              <a:rPr lang="en-US" sz="235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19  "I know your works, love, service, faith, and your patience; and as for your works, the last are more than the first. </a:t>
            </a:r>
          </a:p>
          <a:p>
            <a:pPr algn="just"/>
            <a:r>
              <a:rPr lang="en-US" sz="235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20  Nevertheless I have a few things against you, because you allow that woman Jezebel, who calls herself a prophetess, to teach and seduce My servants to commit sexual immorality and eat things sacrificed to idols. </a:t>
            </a:r>
          </a:p>
          <a:p>
            <a:pPr algn="just"/>
            <a:r>
              <a:rPr lang="en-US" sz="235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21  And I gave her time to repent of her sexual immorality, and she did not repent. </a:t>
            </a:r>
          </a:p>
          <a:p>
            <a:pPr algn="just"/>
            <a:r>
              <a:rPr lang="en-US" sz="235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22  Indeed I will cast her into a sickbed, and those who commit adultery with her into great tribulation, unless they repent of their deeds. </a:t>
            </a:r>
          </a:p>
          <a:p>
            <a:pPr algn="ctr"/>
            <a:r>
              <a:rPr lang="en-US" sz="24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Warning</a:t>
            </a:r>
            <a:endParaRPr lang="en-US" sz="235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en-US" sz="235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23  I will kill her children with death, and all the churches shall know that I am He who searches the minds and hearts. And I will give to each one of you according to your works. </a:t>
            </a:r>
          </a:p>
          <a:p>
            <a:pPr algn="just"/>
            <a:endParaRPr lang="en-US" sz="235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endParaRPr lang="en-US" sz="235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8F0B4FA-6322-4EAB-9238-255EA7E2A2B4}"/>
              </a:ext>
            </a:extLst>
          </p:cNvPr>
          <p:cNvSpPr txBox="1"/>
          <p:nvPr/>
        </p:nvSpPr>
        <p:spPr>
          <a:xfrm>
            <a:off x="375139" y="233400"/>
            <a:ext cx="113831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Letters to Seven Churches--Thyatira</a:t>
            </a:r>
          </a:p>
        </p:txBody>
      </p:sp>
    </p:spTree>
    <p:extLst>
      <p:ext uri="{BB962C8B-B14F-4D97-AF65-F5344CB8AC3E}">
        <p14:creationId xmlns:p14="http://schemas.microsoft.com/office/powerpoint/2010/main" val="63934578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4AA2939F-0D24-4821-8F2B-4DE996F35E0F}"/>
              </a:ext>
            </a:extLst>
          </p:cNvPr>
          <p:cNvSpPr txBox="1"/>
          <p:nvPr/>
        </p:nvSpPr>
        <p:spPr>
          <a:xfrm>
            <a:off x="350978" y="879732"/>
            <a:ext cx="11471921" cy="5886227"/>
          </a:xfrm>
          <a:prstGeom prst="rect">
            <a:avLst/>
          </a:prstGeom>
          <a:solidFill>
            <a:srgbClr val="04070C"/>
          </a:solidFill>
          <a:ln w="76200">
            <a:solidFill>
              <a:srgbClr val="0000CC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en-US" sz="235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18  "And to the </a:t>
            </a:r>
            <a:r>
              <a:rPr lang="en-US" sz="235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angel of the church in Thyatira </a:t>
            </a:r>
            <a:r>
              <a:rPr lang="en-US" sz="235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write 'These things says the Son of God, who has eyes like a flame of fire, and His feet like fine brass: </a:t>
            </a:r>
          </a:p>
          <a:p>
            <a:pPr algn="just"/>
            <a:r>
              <a:rPr lang="en-US" sz="235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19  "I know your works, love, service, faith, and your patience; and as for your works, the last are more than the first. </a:t>
            </a:r>
          </a:p>
          <a:p>
            <a:pPr algn="just"/>
            <a:r>
              <a:rPr lang="en-US" sz="235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20  Nevertheless I have a few things against you, because you allow that woman Jezebel, who calls herself a prophetess, to teach and seduce My servants to commit sexual immorality and eat things sacrificed to idols. </a:t>
            </a:r>
          </a:p>
          <a:p>
            <a:pPr algn="just"/>
            <a:r>
              <a:rPr lang="en-US" sz="235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21  And I gave her time to repent of her sexual immorality, and she did not repent. </a:t>
            </a:r>
          </a:p>
          <a:p>
            <a:pPr algn="just"/>
            <a:r>
              <a:rPr lang="en-US" sz="235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22  Indeed I will cast her into a sickbed, and those who commit adultery with her into great tribulation, unless they repent of their deeds. </a:t>
            </a:r>
          </a:p>
          <a:p>
            <a:pPr algn="just"/>
            <a:r>
              <a:rPr lang="en-US" sz="235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23  I will kill her children with death, and all the churches shall know that I am He who searches the minds and hearts. And I will give to each one of you according to your works. </a:t>
            </a:r>
          </a:p>
          <a:p>
            <a:pPr algn="ctr"/>
            <a:r>
              <a:rPr lang="en-US" sz="235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en-US" sz="24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Encouragement</a:t>
            </a:r>
            <a:endParaRPr lang="en-US" sz="24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en-US" sz="235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24  "Now to you I say, and to the rest in Thyatira, as many as do not have this doctrine, who have not known the depths of Satan, as they say, I will put on you no other burden. </a:t>
            </a:r>
          </a:p>
          <a:p>
            <a:pPr algn="just"/>
            <a:r>
              <a:rPr lang="en-US" sz="235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25  But hold fast what you have till I come. 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8F0B4FA-6322-4EAB-9238-255EA7E2A2B4}"/>
              </a:ext>
            </a:extLst>
          </p:cNvPr>
          <p:cNvSpPr txBox="1"/>
          <p:nvPr/>
        </p:nvSpPr>
        <p:spPr>
          <a:xfrm>
            <a:off x="375139" y="233400"/>
            <a:ext cx="113831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Letters to Seven Churches--Thyatira</a:t>
            </a:r>
          </a:p>
        </p:txBody>
      </p:sp>
    </p:spTree>
    <p:extLst>
      <p:ext uri="{BB962C8B-B14F-4D97-AF65-F5344CB8AC3E}">
        <p14:creationId xmlns:p14="http://schemas.microsoft.com/office/powerpoint/2010/main" val="98173417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4AA2939F-0D24-4821-8F2B-4DE996F35E0F}"/>
              </a:ext>
            </a:extLst>
          </p:cNvPr>
          <p:cNvSpPr txBox="1"/>
          <p:nvPr/>
        </p:nvSpPr>
        <p:spPr>
          <a:xfrm>
            <a:off x="350978" y="879732"/>
            <a:ext cx="11471921" cy="5886227"/>
          </a:xfrm>
          <a:prstGeom prst="rect">
            <a:avLst/>
          </a:prstGeom>
          <a:solidFill>
            <a:srgbClr val="04070C"/>
          </a:solidFill>
          <a:ln w="76200">
            <a:solidFill>
              <a:srgbClr val="0000CC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en-US" sz="235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18  "And to the </a:t>
            </a:r>
            <a:r>
              <a:rPr lang="en-US" sz="235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angel of the church in Thyatira </a:t>
            </a:r>
            <a:r>
              <a:rPr lang="en-US" sz="235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write 'These things says the Son of God, who has eyes like a flame of fire, and His feet like fine brass: </a:t>
            </a:r>
          </a:p>
          <a:p>
            <a:pPr algn="just"/>
            <a:endParaRPr lang="en-US" sz="235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en-US" sz="24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Overcoming Blessing</a:t>
            </a:r>
          </a:p>
          <a:p>
            <a:pPr algn="ctr"/>
            <a:endParaRPr lang="en-US" sz="235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en-US" sz="235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26  And he who overcomes, and keeps My works until the end, to him I will give power over the nations— </a:t>
            </a:r>
          </a:p>
          <a:p>
            <a:pPr algn="just"/>
            <a:r>
              <a:rPr lang="en-US" sz="235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27  ‘He shall rule them with a rod of iron; they shall be dashed to pieces like the potter’s vessels’—as I also have received from My Father; </a:t>
            </a:r>
          </a:p>
          <a:p>
            <a:pPr algn="just"/>
            <a:r>
              <a:rPr lang="en-US" sz="235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28  and I will give him the morning star.  </a:t>
            </a:r>
            <a:r>
              <a:rPr lang="en-US" sz="2350" b="1" i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(cf. 22:16)</a:t>
            </a:r>
          </a:p>
          <a:p>
            <a:pPr algn="just"/>
            <a:endParaRPr lang="en-US" sz="235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en-US" sz="235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29  "He who has an ear, let him hear what the Spirit says to the churches." ‘ </a:t>
            </a:r>
          </a:p>
          <a:p>
            <a:pPr algn="just"/>
            <a:endParaRPr lang="en-US" sz="235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endParaRPr lang="en-US" sz="235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endParaRPr lang="en-US" sz="235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endParaRPr lang="en-US" sz="235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8F0B4FA-6322-4EAB-9238-255EA7E2A2B4}"/>
              </a:ext>
            </a:extLst>
          </p:cNvPr>
          <p:cNvSpPr txBox="1"/>
          <p:nvPr/>
        </p:nvSpPr>
        <p:spPr>
          <a:xfrm>
            <a:off x="375139" y="233400"/>
            <a:ext cx="113831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Letters to Seven Churches--Thyatira</a:t>
            </a:r>
          </a:p>
        </p:txBody>
      </p:sp>
    </p:spTree>
    <p:extLst>
      <p:ext uri="{BB962C8B-B14F-4D97-AF65-F5344CB8AC3E}">
        <p14:creationId xmlns:p14="http://schemas.microsoft.com/office/powerpoint/2010/main" val="350773470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16"/>
          <p:cNvSpPr txBox="1">
            <a:spLocks noGrp="1"/>
          </p:cNvSpPr>
          <p:nvPr>
            <p:ph type="title"/>
          </p:nvPr>
        </p:nvSpPr>
        <p:spPr>
          <a:xfrm>
            <a:off x="3084945" y="299702"/>
            <a:ext cx="8566280" cy="14807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Cambria"/>
              <a:buNone/>
            </a:pPr>
            <a:r>
              <a:rPr lang="en-US" dirty="0">
                <a:solidFill>
                  <a:srgbClr val="FFFF00"/>
                </a:solidFill>
              </a:rPr>
              <a:t>Entering ESP-TSP &amp; L and PBL </a:t>
            </a:r>
            <a:endParaRPr dirty="0">
              <a:solidFill>
                <a:srgbClr val="FFFF00"/>
              </a:solidFill>
            </a:endParaRPr>
          </a:p>
        </p:txBody>
      </p:sp>
      <p:sp>
        <p:nvSpPr>
          <p:cNvPr id="99" name="Google Shape;99;p16"/>
          <p:cNvSpPr txBox="1">
            <a:spLocks noGrp="1"/>
          </p:cNvSpPr>
          <p:nvPr>
            <p:ph type="body" idx="1"/>
          </p:nvPr>
        </p:nvSpPr>
        <p:spPr>
          <a:xfrm>
            <a:off x="540775" y="1780469"/>
            <a:ext cx="11115314" cy="46989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742950" lvl="1" indent="-285750">
              <a:lnSpc>
                <a:spcPct val="150000"/>
              </a:lnSpc>
              <a:spcBef>
                <a:spcPts val="0"/>
              </a:spcBef>
              <a:buSzPts val="3000"/>
            </a:pPr>
            <a:r>
              <a:rPr lang="en-US" sz="3200" dirty="0">
                <a:solidFill>
                  <a:schemeClr val="lt1"/>
                </a:solidFill>
              </a:rPr>
              <a:t>  Believe							Heb. 11:6</a:t>
            </a:r>
            <a:endParaRPr sz="3200" dirty="0"/>
          </a:p>
          <a:p>
            <a:pPr marL="742950" lvl="1" indent="-285750">
              <a:lnSpc>
                <a:spcPct val="150000"/>
              </a:lnSpc>
              <a:spcBef>
                <a:spcPts val="200"/>
              </a:spcBef>
              <a:buSzPts val="3000"/>
            </a:pPr>
            <a:r>
              <a:rPr lang="en-US" sz="3200" dirty="0">
                <a:solidFill>
                  <a:schemeClr val="lt1"/>
                </a:solidFill>
              </a:rPr>
              <a:t>  Repent 							Acts 17:30</a:t>
            </a:r>
            <a:endParaRPr sz="3200" dirty="0"/>
          </a:p>
          <a:p>
            <a:pPr marL="742950" lvl="1" indent="-285750">
              <a:lnSpc>
                <a:spcPct val="150000"/>
              </a:lnSpc>
              <a:spcBef>
                <a:spcPts val="200"/>
              </a:spcBef>
              <a:buSzPts val="3000"/>
            </a:pPr>
            <a:r>
              <a:rPr lang="en-US" sz="3200" dirty="0">
                <a:solidFill>
                  <a:schemeClr val="lt1"/>
                </a:solidFill>
              </a:rPr>
              <a:t>  Confess Faith in Him					Rom. 10:9</a:t>
            </a:r>
            <a:endParaRPr sz="3200" dirty="0"/>
          </a:p>
          <a:p>
            <a:pPr marL="742950" lvl="1" indent="-285750">
              <a:lnSpc>
                <a:spcPct val="150000"/>
              </a:lnSpc>
              <a:spcBef>
                <a:spcPts val="200"/>
              </a:spcBef>
              <a:buSzPts val="3000"/>
            </a:pPr>
            <a:r>
              <a:rPr lang="en-US" sz="3200" dirty="0">
                <a:solidFill>
                  <a:schemeClr val="lt1"/>
                </a:solidFill>
              </a:rPr>
              <a:t>  Be Baptized Into Him					Gal. 3:27</a:t>
            </a:r>
            <a:endParaRPr lang="en-US" sz="3200" dirty="0"/>
          </a:p>
          <a:p>
            <a:pPr marL="457200" lvl="1" indent="-457200" algn="ctr">
              <a:lnSpc>
                <a:spcPct val="150000"/>
              </a:lnSpc>
              <a:spcBef>
                <a:spcPts val="200"/>
              </a:spcBef>
              <a:buSzPts val="3000"/>
              <a:buNone/>
            </a:pPr>
            <a:r>
              <a:rPr lang="en-US" sz="3200" b="1" i="1" dirty="0">
                <a:solidFill>
                  <a:srgbClr val="FFFF00"/>
                </a:solidFill>
              </a:rPr>
              <a:t>You are Now a Member of His Glorious Church</a:t>
            </a:r>
          </a:p>
          <a:p>
            <a:pPr indent="4763">
              <a:lnSpc>
                <a:spcPct val="150000"/>
              </a:lnSpc>
              <a:spcBef>
                <a:spcPts val="200"/>
              </a:spcBef>
              <a:buSzPts val="3000"/>
            </a:pPr>
            <a:r>
              <a:rPr lang="en-US" sz="3200" dirty="0">
                <a:solidFill>
                  <a:schemeClr val="bg1"/>
                </a:solidFill>
              </a:rPr>
              <a:t>   Now be faithful until you die			Rev. 2:10</a:t>
            </a:r>
            <a:endParaRPr sz="3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12477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4AA2939F-0D24-4821-8F2B-4DE996F35E0F}"/>
              </a:ext>
            </a:extLst>
          </p:cNvPr>
          <p:cNvSpPr txBox="1"/>
          <p:nvPr/>
        </p:nvSpPr>
        <p:spPr>
          <a:xfrm>
            <a:off x="406045" y="898108"/>
            <a:ext cx="11324494" cy="5632311"/>
          </a:xfrm>
          <a:prstGeom prst="rect">
            <a:avLst/>
          </a:prstGeom>
          <a:solidFill>
            <a:srgbClr val="04070C"/>
          </a:solidFill>
          <a:ln w="76200">
            <a:solidFill>
              <a:srgbClr val="0000CC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en-US" sz="235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18  "And to the angel of the church in Thyatira write, 'These things says the Son of God, who has eyes like a flame of fire, and His feet like fine brass: </a:t>
            </a:r>
          </a:p>
          <a:p>
            <a:pPr algn="just"/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19  "I know your works, love, service, faith, and your patience; and as for your works, the last are more than the first. </a:t>
            </a:r>
          </a:p>
          <a:p>
            <a:pPr algn="just"/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20  Nevertheless I have a few things against you, because you allow that woman Jezebel, who calls herself a prophetess, to teach and seduce My servants to commit sexual immorality and eat things sacrificed to idols. </a:t>
            </a:r>
          </a:p>
          <a:p>
            <a:pPr algn="just"/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21  And I gave her time to repent of her sexual immorality, and she did not repent. </a:t>
            </a:r>
          </a:p>
          <a:p>
            <a:pPr algn="just"/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22  Indeed I will cast her into a sickbed, and those who commit adultery with her into great tribulation, unless they repent of their deeds. </a:t>
            </a:r>
          </a:p>
          <a:p>
            <a:pPr algn="just"/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23  I will kill her children with death, and all the churches shall know that I am He who searches the minds and hearts. And I will give to each one of you according to your works.                                              </a:t>
            </a:r>
          </a:p>
          <a:p>
            <a:pPr algn="just"/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				 (</a:t>
            </a:r>
            <a:r>
              <a:rPr lang="en-US" sz="2400" b="1" i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text continued on next slide</a:t>
            </a: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  <a:p>
            <a:pPr algn="just"/>
            <a:endParaRPr lang="en-US" sz="24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8F0B4FA-6322-4EAB-9238-255EA7E2A2B4}"/>
              </a:ext>
            </a:extLst>
          </p:cNvPr>
          <p:cNvSpPr txBox="1"/>
          <p:nvPr/>
        </p:nvSpPr>
        <p:spPr>
          <a:xfrm>
            <a:off x="375139" y="233400"/>
            <a:ext cx="113831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Letters to Seven Churches—Thyatira</a:t>
            </a:r>
          </a:p>
        </p:txBody>
      </p:sp>
    </p:spTree>
    <p:extLst>
      <p:ext uri="{BB962C8B-B14F-4D97-AF65-F5344CB8AC3E}">
        <p14:creationId xmlns:p14="http://schemas.microsoft.com/office/powerpoint/2010/main" val="31080186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4AA2939F-0D24-4821-8F2B-4DE996F35E0F}"/>
              </a:ext>
            </a:extLst>
          </p:cNvPr>
          <p:cNvSpPr txBox="1"/>
          <p:nvPr/>
        </p:nvSpPr>
        <p:spPr>
          <a:xfrm>
            <a:off x="406045" y="898108"/>
            <a:ext cx="11324494" cy="5632311"/>
          </a:xfrm>
          <a:prstGeom prst="rect">
            <a:avLst/>
          </a:prstGeom>
          <a:solidFill>
            <a:srgbClr val="04070C"/>
          </a:solidFill>
          <a:ln w="76200">
            <a:solidFill>
              <a:srgbClr val="0000CC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24  "Now to you I say, and to the rest in Thyatira, as many as do not have this doctrine, who have not known the depths of Satan, as they say, I will put on you no other burden. </a:t>
            </a:r>
          </a:p>
          <a:p>
            <a:pPr algn="just"/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25  But hold fast what you have till I come. </a:t>
            </a:r>
          </a:p>
          <a:p>
            <a:pPr algn="just"/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26  And he who overcomes, and keeps My works until the end, to him I will give power over the nations— </a:t>
            </a:r>
          </a:p>
          <a:p>
            <a:pPr algn="just"/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27  'HE SHALL RULE THEM WITH A ROD OF IRON; THEY SHALL BE DASHED TO PIECES LIKE THE POTTER'S VESSELS'—as I also have received from My Father; </a:t>
            </a:r>
          </a:p>
          <a:p>
            <a:pPr algn="just"/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28  and I will give him the morning star. </a:t>
            </a:r>
          </a:p>
          <a:p>
            <a:pPr algn="just"/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29  "He who has an ear, let him hear what the Spirit says to the churches." ‘ </a:t>
            </a:r>
          </a:p>
          <a:p>
            <a:pPr algn="just"/>
            <a:endParaRPr lang="en-US" sz="24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endParaRPr lang="en-US" sz="24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endParaRPr lang="en-US" sz="24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endParaRPr lang="en-US" sz="24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endParaRPr lang="en-US" sz="24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8F0B4FA-6322-4EAB-9238-255EA7E2A2B4}"/>
              </a:ext>
            </a:extLst>
          </p:cNvPr>
          <p:cNvSpPr txBox="1"/>
          <p:nvPr/>
        </p:nvSpPr>
        <p:spPr>
          <a:xfrm>
            <a:off x="375139" y="233400"/>
            <a:ext cx="113831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Letters to Seven Churches—Thyatira</a:t>
            </a:r>
          </a:p>
        </p:txBody>
      </p:sp>
    </p:spTree>
    <p:extLst>
      <p:ext uri="{BB962C8B-B14F-4D97-AF65-F5344CB8AC3E}">
        <p14:creationId xmlns:p14="http://schemas.microsoft.com/office/powerpoint/2010/main" val="2176442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4AA2939F-0D24-4821-8F2B-4DE996F35E0F}"/>
              </a:ext>
            </a:extLst>
          </p:cNvPr>
          <p:cNvSpPr txBox="1"/>
          <p:nvPr/>
        </p:nvSpPr>
        <p:spPr>
          <a:xfrm>
            <a:off x="433753" y="898108"/>
            <a:ext cx="11249844" cy="5447645"/>
          </a:xfrm>
          <a:prstGeom prst="rect">
            <a:avLst/>
          </a:prstGeom>
          <a:solidFill>
            <a:srgbClr val="04070C"/>
          </a:solidFill>
          <a:ln w="76200">
            <a:solidFill>
              <a:srgbClr val="0000CC"/>
            </a:solidFill>
          </a:ln>
        </p:spPr>
        <p:txBody>
          <a:bodyPr wrap="square" rtlCol="0">
            <a:spAutoFit/>
          </a:bodyPr>
          <a:lstStyle/>
          <a:p>
            <a:pPr marL="457200" indent="-457200" algn="just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30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seven churches of Asia—ESP-TSP-L</a:t>
            </a:r>
          </a:p>
          <a:p>
            <a:pPr marL="457200" indent="-457200" algn="just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30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Design of each letter to the seven churches</a:t>
            </a:r>
          </a:p>
          <a:p>
            <a:pPr algn="just">
              <a:spcAft>
                <a:spcPts val="1200"/>
              </a:spcAft>
              <a:buClr>
                <a:schemeClr val="bg1"/>
              </a:buClr>
              <a:tabLst>
                <a:tab pos="461963" algn="l"/>
              </a:tabLst>
            </a:pP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- Description of Jesus</a:t>
            </a:r>
          </a:p>
          <a:p>
            <a:pPr algn="just">
              <a:spcAft>
                <a:spcPts val="1200"/>
              </a:spcAft>
              <a:buClr>
                <a:schemeClr val="bg1"/>
              </a:buClr>
              <a:tabLst>
                <a:tab pos="461963" algn="l"/>
              </a:tabLst>
            </a:pP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- “I know your works”</a:t>
            </a:r>
          </a:p>
          <a:p>
            <a:pPr algn="just">
              <a:spcAft>
                <a:spcPts val="1200"/>
              </a:spcAft>
              <a:buClr>
                <a:schemeClr val="bg1"/>
              </a:buClr>
              <a:tabLst>
                <a:tab pos="461963" algn="l"/>
              </a:tabLst>
            </a:pP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- The good; the good and bad; the bad</a:t>
            </a:r>
          </a:p>
          <a:p>
            <a:pPr algn="just">
              <a:spcAft>
                <a:spcPts val="1200"/>
              </a:spcAft>
              <a:buClr>
                <a:schemeClr val="bg1"/>
              </a:buClr>
              <a:tabLst>
                <a:tab pos="461963" algn="l"/>
              </a:tabLst>
            </a:pP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- Encouragement or warning</a:t>
            </a:r>
          </a:p>
          <a:p>
            <a:pPr algn="just">
              <a:spcAft>
                <a:spcPts val="1200"/>
              </a:spcAft>
              <a:buClr>
                <a:schemeClr val="bg1"/>
              </a:buClr>
              <a:tabLst>
                <a:tab pos="461963" algn="l"/>
              </a:tabLst>
            </a:pP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- The overcoming blessing</a:t>
            </a:r>
          </a:p>
          <a:p>
            <a:pPr algn="just">
              <a:spcAft>
                <a:spcPts val="1200"/>
              </a:spcAft>
              <a:buClr>
                <a:schemeClr val="bg1"/>
              </a:buClr>
              <a:tabLst>
                <a:tab pos="461963" algn="l"/>
              </a:tabLst>
            </a:pPr>
            <a:endParaRPr lang="en-US" sz="24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spcAft>
                <a:spcPts val="1200"/>
              </a:spcAft>
              <a:buClr>
                <a:schemeClr val="bg1"/>
              </a:buClr>
              <a:tabLst>
                <a:tab pos="461963" algn="l"/>
              </a:tabLst>
            </a:pPr>
            <a:endParaRPr lang="en-US" sz="3000" b="1" dirty="0">
              <a:solidFill>
                <a:srgbClr val="FFFF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 algn="just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endParaRPr lang="en-US" sz="24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8F0B4FA-6322-4EAB-9238-255EA7E2A2B4}"/>
              </a:ext>
            </a:extLst>
          </p:cNvPr>
          <p:cNvSpPr txBox="1"/>
          <p:nvPr/>
        </p:nvSpPr>
        <p:spPr>
          <a:xfrm>
            <a:off x="375139" y="233400"/>
            <a:ext cx="113831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Letters to Seven Churches—Thyatira</a:t>
            </a:r>
          </a:p>
        </p:txBody>
      </p:sp>
    </p:spTree>
    <p:extLst>
      <p:ext uri="{BB962C8B-B14F-4D97-AF65-F5344CB8AC3E}">
        <p14:creationId xmlns:p14="http://schemas.microsoft.com/office/powerpoint/2010/main" val="36437186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4AA2939F-0D24-4821-8F2B-4DE996F35E0F}"/>
              </a:ext>
            </a:extLst>
          </p:cNvPr>
          <p:cNvSpPr txBox="1"/>
          <p:nvPr/>
        </p:nvSpPr>
        <p:spPr>
          <a:xfrm>
            <a:off x="433753" y="898108"/>
            <a:ext cx="11249844" cy="5201424"/>
          </a:xfrm>
          <a:prstGeom prst="rect">
            <a:avLst/>
          </a:prstGeom>
          <a:solidFill>
            <a:srgbClr val="04070C"/>
          </a:solidFill>
          <a:ln w="76200">
            <a:solidFill>
              <a:srgbClr val="0000CC"/>
            </a:solidFill>
          </a:ln>
        </p:spPr>
        <p:txBody>
          <a:bodyPr wrap="square" rtlCol="0">
            <a:spAutoFit/>
          </a:bodyPr>
          <a:lstStyle/>
          <a:p>
            <a:pPr marL="457200" indent="-457200" algn="just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seven churches of Asia—ESP-TSP-L</a:t>
            </a:r>
          </a:p>
          <a:p>
            <a:pPr marL="457200" indent="-457200" algn="just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30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city of Thyatira</a:t>
            </a:r>
            <a:endParaRPr lang="en-US" sz="24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spcAft>
                <a:spcPts val="1200"/>
              </a:spcAft>
              <a:buClr>
                <a:schemeClr val="bg1"/>
              </a:buClr>
            </a:pP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 -  Strategically located, but not militarily defensible, center of commerce</a:t>
            </a:r>
          </a:p>
          <a:p>
            <a:pPr algn="just">
              <a:spcAft>
                <a:spcPts val="1200"/>
              </a:spcAft>
              <a:buClr>
                <a:schemeClr val="bg1"/>
              </a:buClr>
            </a:pP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 -  Longest letter of the seven letters to the churches of Asia</a:t>
            </a:r>
          </a:p>
          <a:p>
            <a:pPr algn="just">
              <a:spcAft>
                <a:spcPts val="1200"/>
              </a:spcAft>
              <a:buClr>
                <a:schemeClr val="bg1"/>
              </a:buClr>
            </a:pP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 -  Location of many trade guilds:  workers in wool, leather, linens, bronze, makers		 of outer garments, dyers, potters, bakeries and slave dealers</a:t>
            </a:r>
          </a:p>
          <a:p>
            <a:pPr algn="just">
              <a:spcAft>
                <a:spcPts val="1200"/>
              </a:spcAft>
              <a:buClr>
                <a:schemeClr val="bg1"/>
              </a:buClr>
            </a:pPr>
            <a:r>
              <a:rPr lang="en-US" dirty="0"/>
              <a:t> </a:t>
            </a: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 -  Trade guilds and Christians involvement:  sacrifices and meats </a:t>
            </a:r>
            <a:r>
              <a:rPr lang="en-US" sz="2400" b="1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offerdd</a:t>
            </a: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to idols</a:t>
            </a:r>
          </a:p>
          <a:p>
            <a:pPr algn="just">
              <a:spcAft>
                <a:spcPts val="1200"/>
              </a:spcAft>
              <a:buClr>
                <a:schemeClr val="bg1"/>
              </a:buClr>
            </a:pP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  -  Lydia and dye from murex</a:t>
            </a:r>
          </a:p>
          <a:p>
            <a:pPr algn="just">
              <a:spcAft>
                <a:spcPts val="1200"/>
              </a:spcAft>
              <a:buClr>
                <a:schemeClr val="bg1"/>
              </a:buClr>
            </a:pPr>
            <a:endParaRPr lang="en-US" sz="24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spcAft>
                <a:spcPts val="1200"/>
              </a:spcAft>
              <a:buClr>
                <a:schemeClr val="bg1"/>
              </a:buClr>
            </a:pP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8F0B4FA-6322-4EAB-9238-255EA7E2A2B4}"/>
              </a:ext>
            </a:extLst>
          </p:cNvPr>
          <p:cNvSpPr txBox="1"/>
          <p:nvPr/>
        </p:nvSpPr>
        <p:spPr>
          <a:xfrm>
            <a:off x="375139" y="233400"/>
            <a:ext cx="113831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Letters to Seven Churches—Thyatira</a:t>
            </a:r>
          </a:p>
        </p:txBody>
      </p:sp>
    </p:spTree>
    <p:extLst>
      <p:ext uri="{BB962C8B-B14F-4D97-AF65-F5344CB8AC3E}">
        <p14:creationId xmlns:p14="http://schemas.microsoft.com/office/powerpoint/2010/main" val="26640464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4AA2939F-0D24-4821-8F2B-4DE996F35E0F}"/>
              </a:ext>
            </a:extLst>
          </p:cNvPr>
          <p:cNvSpPr txBox="1"/>
          <p:nvPr/>
        </p:nvSpPr>
        <p:spPr>
          <a:xfrm>
            <a:off x="350978" y="879732"/>
            <a:ext cx="11471921" cy="5524589"/>
          </a:xfrm>
          <a:prstGeom prst="rect">
            <a:avLst/>
          </a:prstGeom>
          <a:solidFill>
            <a:srgbClr val="04070C"/>
          </a:solidFill>
          <a:ln w="76200">
            <a:solidFill>
              <a:srgbClr val="0000CC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en-US" sz="235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18  "And to the </a:t>
            </a:r>
            <a:r>
              <a:rPr lang="en-US" sz="235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angel of the church in Thyatira </a:t>
            </a:r>
            <a:r>
              <a:rPr lang="en-US" sz="235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write . . .</a:t>
            </a:r>
          </a:p>
          <a:p>
            <a:pPr algn="ctr"/>
            <a:r>
              <a:rPr lang="en-US" sz="24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Description of Jesus</a:t>
            </a:r>
          </a:p>
          <a:p>
            <a:pPr algn="just"/>
            <a:r>
              <a:rPr lang="en-US" sz="235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'These things says the Son of God, who has eyes like a flame of fire, and His feet like fine brass: </a:t>
            </a:r>
          </a:p>
          <a:p>
            <a:pPr algn="just"/>
            <a:endParaRPr lang="en-US" sz="235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endParaRPr lang="en-US" sz="235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endParaRPr lang="en-US" sz="235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endParaRPr lang="en-US" sz="235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endParaRPr lang="en-US" sz="235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endParaRPr lang="en-US" sz="235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endParaRPr lang="en-US" sz="235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endParaRPr lang="en-US" sz="235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endParaRPr lang="en-US" sz="235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endParaRPr lang="en-US" sz="235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endParaRPr lang="en-US" sz="235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8F0B4FA-6322-4EAB-9238-255EA7E2A2B4}"/>
              </a:ext>
            </a:extLst>
          </p:cNvPr>
          <p:cNvSpPr txBox="1"/>
          <p:nvPr/>
        </p:nvSpPr>
        <p:spPr>
          <a:xfrm>
            <a:off x="375139" y="233400"/>
            <a:ext cx="113831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Letters to Seven Churches--Thyatira</a:t>
            </a:r>
          </a:p>
        </p:txBody>
      </p:sp>
    </p:spTree>
    <p:extLst>
      <p:ext uri="{BB962C8B-B14F-4D97-AF65-F5344CB8AC3E}">
        <p14:creationId xmlns:p14="http://schemas.microsoft.com/office/powerpoint/2010/main" val="4849181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4AA2939F-0D24-4821-8F2B-4DE996F35E0F}"/>
              </a:ext>
            </a:extLst>
          </p:cNvPr>
          <p:cNvSpPr txBox="1"/>
          <p:nvPr/>
        </p:nvSpPr>
        <p:spPr>
          <a:xfrm>
            <a:off x="350978" y="879732"/>
            <a:ext cx="11471921" cy="5524589"/>
          </a:xfrm>
          <a:prstGeom prst="rect">
            <a:avLst/>
          </a:prstGeom>
          <a:solidFill>
            <a:srgbClr val="04070C"/>
          </a:solidFill>
          <a:ln w="76200">
            <a:solidFill>
              <a:srgbClr val="0000CC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en-US" sz="235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18  "And to the </a:t>
            </a:r>
            <a:r>
              <a:rPr lang="en-US" sz="235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angel of the church in Thyatira </a:t>
            </a:r>
            <a:r>
              <a:rPr lang="en-US" sz="235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write 'These things says the Son of God, who has eyes like a flame of fire, and His feet like fine brass: </a:t>
            </a:r>
          </a:p>
          <a:p>
            <a:pPr algn="ctr"/>
            <a:r>
              <a:rPr lang="en-US" sz="24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 know your works</a:t>
            </a:r>
            <a:endParaRPr lang="en-US" sz="235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en-US" sz="235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19  "I know your works, love, service, faith, and your patience; . . .</a:t>
            </a:r>
          </a:p>
          <a:p>
            <a:pPr algn="just"/>
            <a:endParaRPr lang="en-US" sz="235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endParaRPr lang="en-US" sz="235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endParaRPr lang="en-US" sz="235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endParaRPr lang="en-US" sz="235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endParaRPr lang="en-US" sz="235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endParaRPr lang="en-US" sz="235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endParaRPr lang="en-US" sz="235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endParaRPr lang="en-US" sz="235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endParaRPr lang="en-US" sz="235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endParaRPr lang="en-US" sz="235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endParaRPr lang="en-US" sz="235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8F0B4FA-6322-4EAB-9238-255EA7E2A2B4}"/>
              </a:ext>
            </a:extLst>
          </p:cNvPr>
          <p:cNvSpPr txBox="1"/>
          <p:nvPr/>
        </p:nvSpPr>
        <p:spPr>
          <a:xfrm>
            <a:off x="375139" y="233400"/>
            <a:ext cx="113831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Letters to Seven Churches--Thyatira</a:t>
            </a:r>
          </a:p>
        </p:txBody>
      </p:sp>
    </p:spTree>
    <p:extLst>
      <p:ext uri="{BB962C8B-B14F-4D97-AF65-F5344CB8AC3E}">
        <p14:creationId xmlns:p14="http://schemas.microsoft.com/office/powerpoint/2010/main" val="9627987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4AA2939F-0D24-4821-8F2B-4DE996F35E0F}"/>
              </a:ext>
            </a:extLst>
          </p:cNvPr>
          <p:cNvSpPr txBox="1"/>
          <p:nvPr/>
        </p:nvSpPr>
        <p:spPr>
          <a:xfrm>
            <a:off x="350978" y="879732"/>
            <a:ext cx="11471921" cy="5524589"/>
          </a:xfrm>
          <a:prstGeom prst="rect">
            <a:avLst/>
          </a:prstGeom>
          <a:solidFill>
            <a:srgbClr val="04070C"/>
          </a:solidFill>
          <a:ln w="76200">
            <a:solidFill>
              <a:srgbClr val="0000CC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en-US" sz="235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18  "And to the </a:t>
            </a:r>
            <a:r>
              <a:rPr lang="en-US" sz="235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angel of the church in Thyatira </a:t>
            </a:r>
            <a:r>
              <a:rPr lang="en-US" sz="235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write 'These things says the Son of God, who has eyes like a flame of fire, and His feet like fine brass: </a:t>
            </a:r>
          </a:p>
          <a:p>
            <a:pPr algn="just"/>
            <a:r>
              <a:rPr lang="en-US" sz="235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19  "I know your works, love, service, faith, and your patience; . . .</a:t>
            </a:r>
          </a:p>
          <a:p>
            <a:pPr algn="ctr"/>
            <a:r>
              <a:rPr lang="en-US" sz="24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Good</a:t>
            </a:r>
            <a:endParaRPr lang="en-US" sz="235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en-US" sz="235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and as for your works, the last are more than the first.</a:t>
            </a:r>
          </a:p>
          <a:p>
            <a:pPr algn="just"/>
            <a:endParaRPr lang="en-US" sz="235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endParaRPr lang="en-US" sz="235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endParaRPr lang="en-US" sz="235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endParaRPr lang="en-US" sz="235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endParaRPr lang="en-US" sz="235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endParaRPr lang="en-US" sz="235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endParaRPr lang="en-US" sz="235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endParaRPr lang="en-US" sz="235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endParaRPr lang="en-US" sz="235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endParaRPr lang="en-US" sz="235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8F0B4FA-6322-4EAB-9238-255EA7E2A2B4}"/>
              </a:ext>
            </a:extLst>
          </p:cNvPr>
          <p:cNvSpPr txBox="1"/>
          <p:nvPr/>
        </p:nvSpPr>
        <p:spPr>
          <a:xfrm>
            <a:off x="375139" y="233400"/>
            <a:ext cx="113831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Letters to Seven Churches--Thyatira</a:t>
            </a:r>
          </a:p>
        </p:txBody>
      </p:sp>
    </p:spTree>
    <p:extLst>
      <p:ext uri="{BB962C8B-B14F-4D97-AF65-F5344CB8AC3E}">
        <p14:creationId xmlns:p14="http://schemas.microsoft.com/office/powerpoint/2010/main" val="12516476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4AA2939F-0D24-4821-8F2B-4DE996F35E0F}"/>
              </a:ext>
            </a:extLst>
          </p:cNvPr>
          <p:cNvSpPr txBox="1"/>
          <p:nvPr/>
        </p:nvSpPr>
        <p:spPr>
          <a:xfrm>
            <a:off x="350978" y="879732"/>
            <a:ext cx="11471921" cy="5524589"/>
          </a:xfrm>
          <a:prstGeom prst="rect">
            <a:avLst/>
          </a:prstGeom>
          <a:solidFill>
            <a:srgbClr val="04070C"/>
          </a:solidFill>
          <a:ln w="76200">
            <a:solidFill>
              <a:srgbClr val="0000CC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en-US" sz="235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18  "And to the </a:t>
            </a:r>
            <a:r>
              <a:rPr lang="en-US" sz="235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angel of the church in Thyatira </a:t>
            </a:r>
            <a:r>
              <a:rPr lang="en-US" sz="235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write 'These things says the Son of God, who has eyes like a flame of fire, and His feet like fine brass: </a:t>
            </a:r>
          </a:p>
          <a:p>
            <a:pPr algn="just"/>
            <a:r>
              <a:rPr lang="en-US" sz="235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19  "I know your works, love, service, faith, and your patience; and as for your works, the last are more than the first. </a:t>
            </a:r>
          </a:p>
          <a:p>
            <a:pPr algn="ctr"/>
            <a:r>
              <a:rPr lang="en-US" sz="24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Bad</a:t>
            </a:r>
            <a:endParaRPr lang="en-US" sz="235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en-US" sz="235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20  Nevertheless I have a few things against you, because you allow that woman Jezebel, who calls herself a prophetess, to teach and seduce My servants to commit sexual immorality and eat things sacrificed to idols. </a:t>
            </a:r>
          </a:p>
          <a:p>
            <a:pPr algn="just"/>
            <a:r>
              <a:rPr lang="en-US" sz="235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21  And I gave her time to repent of her sexual immorality, and she did not repent. </a:t>
            </a:r>
          </a:p>
          <a:p>
            <a:pPr algn="just"/>
            <a:r>
              <a:rPr lang="en-US" sz="235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22  Indeed I will cast her into a sickbed, and those who commit adultery with her into great tribulation, unless they repent of their deeds. </a:t>
            </a:r>
          </a:p>
          <a:p>
            <a:pPr algn="just"/>
            <a:endParaRPr lang="en-US" sz="235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endParaRPr lang="en-US" sz="235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endParaRPr lang="en-US" sz="235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endParaRPr lang="en-US" sz="235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8F0B4FA-6322-4EAB-9238-255EA7E2A2B4}"/>
              </a:ext>
            </a:extLst>
          </p:cNvPr>
          <p:cNvSpPr txBox="1"/>
          <p:nvPr/>
        </p:nvSpPr>
        <p:spPr>
          <a:xfrm>
            <a:off x="375139" y="233400"/>
            <a:ext cx="113831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Letters to Seven Churches--Thyatira</a:t>
            </a:r>
          </a:p>
        </p:txBody>
      </p:sp>
    </p:spTree>
    <p:extLst>
      <p:ext uri="{BB962C8B-B14F-4D97-AF65-F5344CB8AC3E}">
        <p14:creationId xmlns:p14="http://schemas.microsoft.com/office/powerpoint/2010/main" val="6484060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1596</Words>
  <Application>Microsoft Office PowerPoint</Application>
  <PresentationFormat>Widescreen</PresentationFormat>
  <Paragraphs>124</Paragraphs>
  <Slides>13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Cambria</vt:lpstr>
      <vt:lpstr>Office Theme</vt:lpstr>
      <vt:lpstr>Letters to the Seven Churches Thyatira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Entering ESP-TSP &amp; L and PBL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Can I Know I Am  Doing His Will—How Can I Find His Will?</dc:title>
  <dc:creator>Dan</dc:creator>
  <cp:lastModifiedBy>Cindy Nelson</cp:lastModifiedBy>
  <cp:revision>502</cp:revision>
  <cp:lastPrinted>2019-10-27T10:46:19Z</cp:lastPrinted>
  <dcterms:modified xsi:type="dcterms:W3CDTF">2020-03-09T15:53:59Z</dcterms:modified>
</cp:coreProperties>
</file>