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9"/>
  </p:notesMasterIdLst>
  <p:sldIdLst>
    <p:sldId id="1440" r:id="rId2"/>
    <p:sldId id="2242" r:id="rId3"/>
    <p:sldId id="2450" r:id="rId4"/>
    <p:sldId id="2453" r:id="rId5"/>
    <p:sldId id="2458" r:id="rId6"/>
    <p:sldId id="2442" r:id="rId7"/>
    <p:sldId id="2463" r:id="rId8"/>
  </p:sldIdLst>
  <p:sldSz cx="12192000" cy="6858000"/>
  <p:notesSz cx="7099300" cy="93853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520" userDrawn="1">
          <p15:clr>
            <a:srgbClr val="A4A3A4"/>
          </p15:clr>
        </p15:guide>
        <p15:guide id="2" pos="640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80" autoAdjust="0"/>
    <p:restoredTop sz="86410" autoAdjust="0"/>
  </p:normalViewPr>
  <p:slideViewPr>
    <p:cSldViewPr snapToGrid="0">
      <p:cViewPr varScale="1">
        <p:scale>
          <a:sx n="100" d="100"/>
          <a:sy n="100" d="100"/>
        </p:scale>
        <p:origin x="114" y="312"/>
      </p:cViewPr>
      <p:guideLst>
        <p:guide orient="horz" pos="2520"/>
        <p:guide pos="640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131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3863" y="704850"/>
            <a:ext cx="6253162" cy="35179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9930" y="4458018"/>
            <a:ext cx="5679440" cy="4223385"/>
          </a:xfrm>
          <a:prstGeom prst="rect">
            <a:avLst/>
          </a:prstGeom>
          <a:noFill/>
          <a:ln>
            <a:noFill/>
          </a:ln>
        </p:spPr>
        <p:txBody>
          <a:bodyPr spcFirstLastPara="1" wrap="square" lIns="94175" tIns="94175" rIns="94175" bIns="9417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8"/>
            <a:ext cx="5679440" cy="4223385"/>
          </a:xfrm>
          <a:prstGeom prst="rect">
            <a:avLst/>
          </a:prstGeom>
        </p:spPr>
        <p:txBody>
          <a:bodyPr spcFirstLastPara="1" wrap="square" lIns="94175" tIns="94175" rIns="94175" bIns="94175"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2275" y="704850"/>
            <a:ext cx="6254750" cy="3517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6128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01243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889612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78159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07631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227553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494" y="4341931"/>
            <a:ext cx="5483947" cy="4113408"/>
          </a:xfrm>
          <a:prstGeom prst="rect">
            <a:avLst/>
          </a:prstGeom>
        </p:spPr>
        <p:txBody>
          <a:bodyPr spcFirstLastPara="1" wrap="square" lIns="91388" tIns="91388" rIns="91388" bIns="91388" anchor="t" anchorCtr="0">
            <a:noAutofit/>
          </a:bodyPr>
          <a:lstStyle/>
          <a:p>
            <a:pPr marL="0" indent="0">
              <a:buNone/>
            </a:pPr>
            <a:endParaRPr dirty="0"/>
          </a:p>
        </p:txBody>
      </p:sp>
      <p:sp>
        <p:nvSpPr>
          <p:cNvPr id="96" name="Google Shape;96;p4:notes"/>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78183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386238" y="385367"/>
            <a:ext cx="11430000" cy="1671718"/>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7000"/>
              <a:buFont typeface="Cambria"/>
              <a:buNone/>
            </a:pPr>
            <a:r>
              <a:rPr lang="en-US" sz="5400" b="1" dirty="0"/>
              <a:t>Seeing the Cross As God Sees It</a:t>
            </a:r>
            <a:endParaRPr sz="54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dirty="0"/>
              <a:t>Isa. 53:6-11</a:t>
            </a:r>
            <a:endParaRPr sz="3200" dirty="0"/>
          </a:p>
        </p:txBody>
      </p:sp>
    </p:spTree>
    <p:extLst>
      <p:ext uri="{BB962C8B-B14F-4D97-AF65-F5344CB8AC3E}">
        <p14:creationId xmlns:p14="http://schemas.microsoft.com/office/powerpoint/2010/main" val="1443615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898108"/>
            <a:ext cx="11249844" cy="5632311"/>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Calibri" panose="020F0502020204030204" pitchFamily="34" charset="0"/>
                <a:cs typeface="Calibri" panose="020F0502020204030204" pitchFamily="34" charset="0"/>
              </a:rPr>
              <a:t>  6  All we like sheep have gone astray; We have turned, every one, to his own way; And the LORD has laid on Him the iniquity of us all. </a:t>
            </a:r>
          </a:p>
          <a:p>
            <a:pPr algn="just"/>
            <a:r>
              <a:rPr lang="en-US" sz="2400" b="1" dirty="0">
                <a:solidFill>
                  <a:schemeClr val="bg1"/>
                </a:solidFill>
                <a:latin typeface="Calibri" panose="020F0502020204030204" pitchFamily="34" charset="0"/>
                <a:cs typeface="Calibri" panose="020F0502020204030204" pitchFamily="34" charset="0"/>
              </a:rPr>
              <a:t>  7  He was oppressed and He was afflicted, Yet He opened not His mouth; He was led as a lamb to the slaughter, And as a sheep before its shearers is silent, So He opened not His mouth. </a:t>
            </a:r>
          </a:p>
          <a:p>
            <a:pPr algn="just"/>
            <a:r>
              <a:rPr lang="en-US" sz="2400" b="1" dirty="0">
                <a:solidFill>
                  <a:schemeClr val="bg1"/>
                </a:solidFill>
                <a:latin typeface="Calibri" panose="020F0502020204030204" pitchFamily="34" charset="0"/>
                <a:cs typeface="Calibri" panose="020F0502020204030204" pitchFamily="34" charset="0"/>
              </a:rPr>
              <a:t>  8  He was taken from prison and from judgment, And who will declare His generation? For He was cut off from the land of the living; For the transgressions of My people He was stricken. </a:t>
            </a:r>
          </a:p>
          <a:p>
            <a:pPr algn="just"/>
            <a:r>
              <a:rPr lang="en-US" sz="2400" b="1" dirty="0">
                <a:solidFill>
                  <a:schemeClr val="bg1"/>
                </a:solidFill>
                <a:latin typeface="Calibri" panose="020F0502020204030204" pitchFamily="34" charset="0"/>
                <a:cs typeface="Calibri" panose="020F0502020204030204" pitchFamily="34" charset="0"/>
              </a:rPr>
              <a:t>  9  And they made His grave with the wicked—But with the rich at His death, Because He had done no violence, Nor was any deceit in His mouth. </a:t>
            </a:r>
          </a:p>
          <a:p>
            <a:pPr algn="just"/>
            <a:r>
              <a:rPr lang="en-US" sz="2400" b="1" dirty="0">
                <a:solidFill>
                  <a:schemeClr val="bg1"/>
                </a:solidFill>
                <a:latin typeface="Calibri" panose="020F0502020204030204" pitchFamily="34" charset="0"/>
                <a:cs typeface="Calibri" panose="020F0502020204030204" pitchFamily="34" charset="0"/>
              </a:rPr>
              <a:t>  10  Yet it pleased the LORD to bruise Him; He has put Him to grief. When You make His soul an offering for sin, He shall see His seed, He shall prolong His days, And the pleasure of the LORD shall prosper in His hand. </a:t>
            </a:r>
          </a:p>
          <a:p>
            <a:pPr algn="just"/>
            <a:r>
              <a:rPr lang="en-US" sz="2400" b="1" dirty="0">
                <a:solidFill>
                  <a:schemeClr val="bg1"/>
                </a:solidFill>
                <a:latin typeface="Calibri" panose="020F0502020204030204" pitchFamily="34" charset="0"/>
                <a:cs typeface="Calibri" panose="020F0502020204030204" pitchFamily="34" charset="0"/>
              </a:rPr>
              <a:t>  11  He shall see the labor of His soul, and be satisfied. By His knowledge My righteous Servant shall justify many, For He shall bear their iniquities. </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Seeing the Cross as God Sees It</a:t>
            </a:r>
          </a:p>
        </p:txBody>
      </p:sp>
    </p:spTree>
    <p:extLst>
      <p:ext uri="{BB962C8B-B14F-4D97-AF65-F5344CB8AC3E}">
        <p14:creationId xmlns:p14="http://schemas.microsoft.com/office/powerpoint/2010/main" val="484918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990468"/>
            <a:ext cx="11249844" cy="5478423"/>
          </a:xfrm>
          <a:prstGeom prst="rect">
            <a:avLst/>
          </a:prstGeom>
          <a:solidFill>
            <a:srgbClr val="04070C"/>
          </a:solidFill>
          <a:ln w="76200">
            <a:solidFill>
              <a:srgbClr val="0000CC"/>
            </a:solidFill>
          </a:ln>
        </p:spPr>
        <p:txBody>
          <a:bodyPr wrap="square" rtlCol="0">
            <a:spAutoFit/>
          </a:bodyPr>
          <a:lstStyle/>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So many ways to look at the cross</a:t>
            </a:r>
          </a:p>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Those passing by the cross</a:t>
            </a:r>
          </a:p>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Those soldiers at the cross</a:t>
            </a:r>
          </a:p>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Those who plotted and brought about the cross</a:t>
            </a:r>
          </a:p>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His disciples who were not at the cross</a:t>
            </a:r>
          </a:p>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His disciples, those holy women, who buried Him</a:t>
            </a:r>
          </a:p>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His mother, His brothers</a:t>
            </a:r>
          </a:p>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The various views in our day</a:t>
            </a:r>
          </a:p>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The most important view, how does God see the cross?</a:t>
            </a:r>
            <a:endParaRPr lang="en-US" sz="240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Seeing the Cross as God Sees the Cross</a:t>
            </a:r>
          </a:p>
        </p:txBody>
      </p:sp>
    </p:spTree>
    <p:extLst>
      <p:ext uri="{BB962C8B-B14F-4D97-AF65-F5344CB8AC3E}">
        <p14:creationId xmlns:p14="http://schemas.microsoft.com/office/powerpoint/2010/main" val="1730255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990468"/>
            <a:ext cx="11249844" cy="5478423"/>
          </a:xfrm>
          <a:prstGeom prst="rect">
            <a:avLst/>
          </a:prstGeom>
          <a:solidFill>
            <a:srgbClr val="04070C"/>
          </a:solidFill>
          <a:ln w="76200">
            <a:solidFill>
              <a:srgbClr val="0000CC"/>
            </a:solidFill>
          </a:ln>
        </p:spPr>
        <p:txBody>
          <a:bodyPr wrap="square" rtlCol="0">
            <a:spAutoFit/>
          </a:bodyPr>
          <a:lstStyle/>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God sees the cross as only way to redeem mankind</a:t>
            </a:r>
          </a:p>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God sees the cross as demonstration of His supreme love</a:t>
            </a:r>
          </a:p>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God sees the cross as demonstration of His grace</a:t>
            </a:r>
          </a:p>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God sees the cross as the message to draw all men to Him</a:t>
            </a:r>
          </a:p>
          <a:p>
            <a:pPr marL="457200" indent="-457200" algn="just">
              <a:spcAft>
                <a:spcPts val="1200"/>
              </a:spcAft>
              <a:buClr>
                <a:schemeClr val="bg1"/>
              </a:buClr>
              <a:buFont typeface="Arial" panose="020B0604020202020204" pitchFamily="34" charset="0"/>
              <a:buChar char="•"/>
            </a:pPr>
            <a:endParaRPr lang="en-US" sz="3000" b="1" dirty="0">
              <a:solidFill>
                <a:schemeClr val="bg1"/>
              </a:solidFill>
              <a:latin typeface="Calibri" panose="020F0502020204030204" pitchFamily="34" charset="0"/>
              <a:cs typeface="Calibri" panose="020F0502020204030204" pitchFamily="34" charset="0"/>
            </a:endParaRPr>
          </a:p>
          <a:p>
            <a:pPr marL="457200" indent="-457200" algn="just">
              <a:spcAft>
                <a:spcPts val="1200"/>
              </a:spcAft>
              <a:buClr>
                <a:schemeClr val="bg1"/>
              </a:buClr>
              <a:buFont typeface="Arial" panose="020B0604020202020204" pitchFamily="34" charset="0"/>
              <a:buChar char="•"/>
            </a:pPr>
            <a:endParaRPr lang="en-US" sz="3000" b="1" dirty="0">
              <a:solidFill>
                <a:schemeClr val="bg1"/>
              </a:solidFill>
              <a:latin typeface="Calibri" panose="020F0502020204030204" pitchFamily="34" charset="0"/>
              <a:cs typeface="Calibri" panose="020F0502020204030204" pitchFamily="34" charset="0"/>
            </a:endParaRPr>
          </a:p>
          <a:p>
            <a:pPr marL="457200" indent="-457200" algn="just">
              <a:spcAft>
                <a:spcPts val="1200"/>
              </a:spcAft>
              <a:buClr>
                <a:schemeClr val="bg1"/>
              </a:buClr>
              <a:buFont typeface="Arial" panose="020B0604020202020204" pitchFamily="34" charset="0"/>
              <a:buChar char="•"/>
            </a:pPr>
            <a:endParaRPr lang="en-US" sz="3000" b="1" dirty="0">
              <a:solidFill>
                <a:schemeClr val="bg1"/>
              </a:solidFill>
              <a:latin typeface="Calibri" panose="020F0502020204030204" pitchFamily="34" charset="0"/>
              <a:cs typeface="Calibri" panose="020F0502020204030204" pitchFamily="34" charset="0"/>
            </a:endParaRPr>
          </a:p>
          <a:p>
            <a:pPr marL="457200" indent="-457200" algn="just">
              <a:spcAft>
                <a:spcPts val="1200"/>
              </a:spcAft>
              <a:buClr>
                <a:schemeClr val="bg1"/>
              </a:buClr>
              <a:buFont typeface="Arial" panose="020B0604020202020204" pitchFamily="34" charset="0"/>
              <a:buChar char="•"/>
            </a:pPr>
            <a:endParaRPr lang="en-US" sz="3000" b="1" dirty="0">
              <a:solidFill>
                <a:schemeClr val="bg1"/>
              </a:solidFill>
              <a:latin typeface="Calibri" panose="020F0502020204030204" pitchFamily="34" charset="0"/>
              <a:cs typeface="Calibri" panose="020F0502020204030204" pitchFamily="34" charset="0"/>
            </a:endParaRPr>
          </a:p>
          <a:p>
            <a:pPr marL="457200" indent="-457200" algn="just">
              <a:spcAft>
                <a:spcPts val="1200"/>
              </a:spcAft>
              <a:buClr>
                <a:schemeClr val="bg1"/>
              </a:buClr>
              <a:buFont typeface="Arial" panose="020B0604020202020204" pitchFamily="34" charset="0"/>
              <a:buChar char="•"/>
            </a:pPr>
            <a:endParaRPr lang="en-US" sz="300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Seeing the Cross as God Sees the Cross</a:t>
            </a:r>
          </a:p>
        </p:txBody>
      </p:sp>
    </p:spTree>
    <p:extLst>
      <p:ext uri="{BB962C8B-B14F-4D97-AF65-F5344CB8AC3E}">
        <p14:creationId xmlns:p14="http://schemas.microsoft.com/office/powerpoint/2010/main" val="670220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990468"/>
            <a:ext cx="11249844" cy="5386090"/>
          </a:xfrm>
          <a:prstGeom prst="rect">
            <a:avLst/>
          </a:prstGeom>
          <a:solidFill>
            <a:srgbClr val="04070C"/>
          </a:solidFill>
          <a:ln w="76200">
            <a:solidFill>
              <a:srgbClr val="0000CC"/>
            </a:solidFill>
          </a:ln>
        </p:spPr>
        <p:txBody>
          <a:bodyPr wrap="square" rtlCol="0">
            <a:spAutoFit/>
          </a:bodyPr>
          <a:lstStyle/>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Standing at the foot of the cross</a:t>
            </a:r>
          </a:p>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See it as the only way for our redemption</a:t>
            </a:r>
          </a:p>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See it as the greatest love ever see</a:t>
            </a:r>
          </a:p>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See it as the source of never ending grace, the end of guilt</a:t>
            </a:r>
          </a:p>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See it as our motivation to share the message from the cross</a:t>
            </a:r>
          </a:p>
          <a:p>
            <a:pPr marL="457200" indent="-457200" algn="just">
              <a:spcAft>
                <a:spcPts val="1200"/>
              </a:spcAft>
              <a:buClr>
                <a:schemeClr val="bg1"/>
              </a:buClr>
              <a:buFont typeface="Arial" panose="020B0604020202020204" pitchFamily="34" charset="0"/>
              <a:buChar char="•"/>
            </a:pPr>
            <a:endParaRPr lang="en-US" sz="3000" b="1" dirty="0">
              <a:solidFill>
                <a:schemeClr val="bg1"/>
              </a:solidFill>
              <a:latin typeface="Calibri" panose="020F0502020204030204" pitchFamily="34" charset="0"/>
              <a:cs typeface="Calibri" panose="020F0502020204030204" pitchFamily="34" charset="0"/>
            </a:endParaRPr>
          </a:p>
          <a:p>
            <a:pPr marL="457200" indent="-457200" algn="just">
              <a:spcAft>
                <a:spcPts val="1200"/>
              </a:spcAft>
              <a:buClr>
                <a:schemeClr val="bg1"/>
              </a:buClr>
              <a:buFont typeface="Arial" panose="020B0604020202020204" pitchFamily="34" charset="0"/>
              <a:buChar char="•"/>
            </a:pPr>
            <a:endParaRPr lang="en-US" sz="3000" b="1" dirty="0">
              <a:solidFill>
                <a:schemeClr val="bg1"/>
              </a:solidFill>
              <a:latin typeface="Calibri" panose="020F0502020204030204" pitchFamily="34" charset="0"/>
              <a:cs typeface="Calibri" panose="020F0502020204030204" pitchFamily="34" charset="0"/>
            </a:endParaRPr>
          </a:p>
          <a:p>
            <a:pPr marL="457200" indent="-457200" algn="just">
              <a:spcAft>
                <a:spcPts val="1200"/>
              </a:spcAft>
              <a:buClr>
                <a:schemeClr val="bg1"/>
              </a:buClr>
              <a:buFont typeface="Arial" panose="020B0604020202020204" pitchFamily="34" charset="0"/>
              <a:buChar char="•"/>
            </a:pPr>
            <a:endParaRPr lang="en-US" sz="3000" b="1" dirty="0">
              <a:solidFill>
                <a:schemeClr val="bg1"/>
              </a:solidFill>
              <a:latin typeface="Calibri" panose="020F0502020204030204" pitchFamily="34" charset="0"/>
              <a:cs typeface="Calibri" panose="020F0502020204030204" pitchFamily="34" charset="0"/>
            </a:endParaRPr>
          </a:p>
          <a:p>
            <a:pPr marL="457200" indent="-457200" algn="just">
              <a:spcAft>
                <a:spcPts val="1200"/>
              </a:spcAft>
              <a:buClr>
                <a:schemeClr val="bg1"/>
              </a:buClr>
              <a:buFont typeface="Arial" panose="020B0604020202020204" pitchFamily="34" charset="0"/>
              <a:buChar char="•"/>
            </a:pPr>
            <a:endParaRPr lang="en-US" sz="240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Seeing the Cross as God Sees the Cross</a:t>
            </a:r>
          </a:p>
        </p:txBody>
      </p:sp>
    </p:spTree>
    <p:extLst>
      <p:ext uri="{BB962C8B-B14F-4D97-AF65-F5344CB8AC3E}">
        <p14:creationId xmlns:p14="http://schemas.microsoft.com/office/powerpoint/2010/main" val="1604945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898108"/>
            <a:ext cx="11249844" cy="5632311"/>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Calibri" panose="020F0502020204030204" pitchFamily="34" charset="0"/>
                <a:cs typeface="Calibri" panose="020F0502020204030204" pitchFamily="34" charset="0"/>
              </a:rPr>
              <a:t>  6  All we like sheep have gone astray; We have turned, every one, to his own way; And the </a:t>
            </a:r>
            <a:r>
              <a:rPr lang="en-US" sz="2400" b="1" dirty="0">
                <a:solidFill>
                  <a:srgbClr val="FFFF00"/>
                </a:solidFill>
                <a:latin typeface="Calibri" panose="020F0502020204030204" pitchFamily="34" charset="0"/>
                <a:cs typeface="Calibri" panose="020F0502020204030204" pitchFamily="34" charset="0"/>
              </a:rPr>
              <a:t>LORD has laid on Him the iniquity of us all.</a:t>
            </a:r>
            <a:r>
              <a:rPr lang="en-US" sz="2400" b="1" dirty="0">
                <a:solidFill>
                  <a:schemeClr val="bg1"/>
                </a:solidFill>
                <a:latin typeface="Calibri" panose="020F0502020204030204" pitchFamily="34" charset="0"/>
                <a:cs typeface="Calibri" panose="020F0502020204030204" pitchFamily="34" charset="0"/>
              </a:rPr>
              <a:t> </a:t>
            </a:r>
          </a:p>
          <a:p>
            <a:pPr algn="just"/>
            <a:r>
              <a:rPr lang="en-US" sz="2400" b="1" dirty="0">
                <a:solidFill>
                  <a:schemeClr val="bg1"/>
                </a:solidFill>
                <a:latin typeface="Calibri" panose="020F0502020204030204" pitchFamily="34" charset="0"/>
                <a:cs typeface="Calibri" panose="020F0502020204030204" pitchFamily="34" charset="0"/>
              </a:rPr>
              <a:t>  7  </a:t>
            </a:r>
            <a:r>
              <a:rPr lang="en-US" sz="2400" b="1" dirty="0">
                <a:solidFill>
                  <a:srgbClr val="FFFF00"/>
                </a:solidFill>
                <a:latin typeface="Calibri" panose="020F0502020204030204" pitchFamily="34" charset="0"/>
                <a:cs typeface="Calibri" panose="020F0502020204030204" pitchFamily="34" charset="0"/>
              </a:rPr>
              <a:t>He was oppressed and He was afflicted</a:t>
            </a:r>
            <a:r>
              <a:rPr lang="en-US" sz="2400" b="1" dirty="0">
                <a:solidFill>
                  <a:schemeClr val="bg1"/>
                </a:solidFill>
                <a:latin typeface="Calibri" panose="020F0502020204030204" pitchFamily="34" charset="0"/>
                <a:cs typeface="Calibri" panose="020F0502020204030204" pitchFamily="34" charset="0"/>
              </a:rPr>
              <a:t>, Yet He opened not His mouth; He was led as a lamb to the slaughter, And as a sheep before its shearers is silent, </a:t>
            </a:r>
            <a:r>
              <a:rPr lang="en-US" sz="2400" b="1" dirty="0">
                <a:solidFill>
                  <a:srgbClr val="FFFF00"/>
                </a:solidFill>
                <a:latin typeface="Calibri" panose="020F0502020204030204" pitchFamily="34" charset="0"/>
                <a:cs typeface="Calibri" panose="020F0502020204030204" pitchFamily="34" charset="0"/>
              </a:rPr>
              <a:t>So He opened not His mouth. </a:t>
            </a:r>
          </a:p>
          <a:p>
            <a:pPr algn="just"/>
            <a:r>
              <a:rPr lang="en-US" sz="2400" b="1" dirty="0">
                <a:solidFill>
                  <a:schemeClr val="bg1"/>
                </a:solidFill>
                <a:latin typeface="Calibri" panose="020F0502020204030204" pitchFamily="34" charset="0"/>
                <a:cs typeface="Calibri" panose="020F0502020204030204" pitchFamily="34" charset="0"/>
              </a:rPr>
              <a:t>  8  He was taken from prison and from judgment, And who will declare His generation? For He was cut off from the land of the living; </a:t>
            </a:r>
            <a:r>
              <a:rPr lang="en-US" sz="2400" b="1" dirty="0">
                <a:solidFill>
                  <a:srgbClr val="FFFF00"/>
                </a:solidFill>
                <a:latin typeface="Calibri" panose="020F0502020204030204" pitchFamily="34" charset="0"/>
                <a:cs typeface="Calibri" panose="020F0502020204030204" pitchFamily="34" charset="0"/>
              </a:rPr>
              <a:t>For the transgressions of My people </a:t>
            </a:r>
            <a:r>
              <a:rPr lang="en-US" sz="2400" b="1" dirty="0">
                <a:solidFill>
                  <a:schemeClr val="bg1"/>
                </a:solidFill>
                <a:latin typeface="Calibri" panose="020F0502020204030204" pitchFamily="34" charset="0"/>
                <a:cs typeface="Calibri" panose="020F0502020204030204" pitchFamily="34" charset="0"/>
              </a:rPr>
              <a:t>He was stricken. </a:t>
            </a:r>
          </a:p>
          <a:p>
            <a:pPr algn="just"/>
            <a:r>
              <a:rPr lang="en-US" sz="2400" b="1" dirty="0">
                <a:solidFill>
                  <a:schemeClr val="bg1"/>
                </a:solidFill>
                <a:latin typeface="Calibri" panose="020F0502020204030204" pitchFamily="34" charset="0"/>
                <a:cs typeface="Calibri" panose="020F0502020204030204" pitchFamily="34" charset="0"/>
              </a:rPr>
              <a:t>  9  And they made </a:t>
            </a:r>
            <a:r>
              <a:rPr lang="en-US" sz="2400" b="1" dirty="0">
                <a:solidFill>
                  <a:srgbClr val="FFFF00"/>
                </a:solidFill>
                <a:latin typeface="Calibri" panose="020F0502020204030204" pitchFamily="34" charset="0"/>
                <a:cs typeface="Calibri" panose="020F0502020204030204" pitchFamily="34" charset="0"/>
              </a:rPr>
              <a:t>His grave with the wicked</a:t>
            </a:r>
            <a:r>
              <a:rPr lang="en-US" sz="2400" b="1" dirty="0">
                <a:solidFill>
                  <a:schemeClr val="bg1"/>
                </a:solidFill>
                <a:latin typeface="Calibri" panose="020F0502020204030204" pitchFamily="34" charset="0"/>
                <a:cs typeface="Calibri" panose="020F0502020204030204" pitchFamily="34" charset="0"/>
              </a:rPr>
              <a:t>—But with the rich at His death, Because He had done no violence, Nor was any deceit in His mouth. </a:t>
            </a:r>
          </a:p>
          <a:p>
            <a:pPr algn="just"/>
            <a:r>
              <a:rPr lang="en-US" sz="2400" b="1" dirty="0">
                <a:solidFill>
                  <a:schemeClr val="bg1"/>
                </a:solidFill>
                <a:latin typeface="Calibri" panose="020F0502020204030204" pitchFamily="34" charset="0"/>
                <a:cs typeface="Calibri" panose="020F0502020204030204" pitchFamily="34" charset="0"/>
              </a:rPr>
              <a:t>  10  </a:t>
            </a:r>
            <a:r>
              <a:rPr lang="en-US" sz="2400" b="1" dirty="0">
                <a:solidFill>
                  <a:srgbClr val="FFFF00"/>
                </a:solidFill>
                <a:latin typeface="Calibri" panose="020F0502020204030204" pitchFamily="34" charset="0"/>
                <a:cs typeface="Calibri" panose="020F0502020204030204" pitchFamily="34" charset="0"/>
              </a:rPr>
              <a:t>Yet it pleased the LORD to bruise Him</a:t>
            </a:r>
            <a:r>
              <a:rPr lang="en-US" sz="2400" b="1" dirty="0">
                <a:solidFill>
                  <a:schemeClr val="bg1"/>
                </a:solidFill>
                <a:latin typeface="Calibri" panose="020F0502020204030204" pitchFamily="34" charset="0"/>
                <a:cs typeface="Calibri" panose="020F0502020204030204" pitchFamily="34" charset="0"/>
              </a:rPr>
              <a:t>; He has put Him to grief. When You make </a:t>
            </a:r>
            <a:r>
              <a:rPr lang="en-US" sz="2400" b="1" dirty="0">
                <a:solidFill>
                  <a:srgbClr val="FFFF00"/>
                </a:solidFill>
                <a:latin typeface="Calibri" panose="020F0502020204030204" pitchFamily="34" charset="0"/>
                <a:cs typeface="Calibri" panose="020F0502020204030204" pitchFamily="34" charset="0"/>
              </a:rPr>
              <a:t>His soul an offering for sin, </a:t>
            </a:r>
            <a:r>
              <a:rPr lang="en-US" sz="2400" b="1" dirty="0">
                <a:solidFill>
                  <a:schemeClr val="bg1"/>
                </a:solidFill>
                <a:latin typeface="Calibri" panose="020F0502020204030204" pitchFamily="34" charset="0"/>
                <a:cs typeface="Calibri" panose="020F0502020204030204" pitchFamily="34" charset="0"/>
              </a:rPr>
              <a:t>He shall see His seed, He shall prolong His days, And the pleasure of the LORD shall prosper in His hand. </a:t>
            </a:r>
          </a:p>
          <a:p>
            <a:pPr algn="just"/>
            <a:r>
              <a:rPr lang="en-US" sz="2400" b="1" dirty="0">
                <a:solidFill>
                  <a:schemeClr val="bg1"/>
                </a:solidFill>
                <a:latin typeface="Calibri" panose="020F0502020204030204" pitchFamily="34" charset="0"/>
                <a:cs typeface="Calibri" panose="020F0502020204030204" pitchFamily="34" charset="0"/>
              </a:rPr>
              <a:t>  11  </a:t>
            </a:r>
            <a:r>
              <a:rPr lang="en-US" sz="2400" b="1" dirty="0">
                <a:solidFill>
                  <a:srgbClr val="FFFF00"/>
                </a:solidFill>
                <a:latin typeface="Calibri" panose="020F0502020204030204" pitchFamily="34" charset="0"/>
                <a:cs typeface="Calibri" panose="020F0502020204030204" pitchFamily="34" charset="0"/>
              </a:rPr>
              <a:t>He shall see the labor of His soul, and be satisfied</a:t>
            </a:r>
            <a:r>
              <a:rPr lang="en-US" sz="2400" b="1" dirty="0">
                <a:solidFill>
                  <a:schemeClr val="bg1"/>
                </a:solidFill>
                <a:latin typeface="Calibri" panose="020F0502020204030204" pitchFamily="34" charset="0"/>
                <a:cs typeface="Calibri" panose="020F0502020204030204" pitchFamily="34" charset="0"/>
              </a:rPr>
              <a:t>. By His knowledge My righteous Servant shall justify many, For </a:t>
            </a:r>
            <a:r>
              <a:rPr lang="en-US" sz="2400" b="1" dirty="0">
                <a:solidFill>
                  <a:srgbClr val="FFFF00"/>
                </a:solidFill>
                <a:latin typeface="Calibri" panose="020F0502020204030204" pitchFamily="34" charset="0"/>
                <a:cs typeface="Calibri" panose="020F0502020204030204" pitchFamily="34" charset="0"/>
              </a:rPr>
              <a:t>He shall bear their iniquities</a:t>
            </a:r>
            <a:r>
              <a:rPr lang="en-US" sz="2400" b="1" dirty="0">
                <a:solidFill>
                  <a:schemeClr val="bg1"/>
                </a:solidFill>
                <a:latin typeface="Calibri" panose="020F0502020204030204" pitchFamily="34" charset="0"/>
                <a:cs typeface="Calibri" panose="020F0502020204030204" pitchFamily="34" charset="0"/>
              </a:rPr>
              <a:t>. </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Looking at the Text</a:t>
            </a:r>
          </a:p>
        </p:txBody>
      </p:sp>
    </p:spTree>
    <p:extLst>
      <p:ext uri="{BB962C8B-B14F-4D97-AF65-F5344CB8AC3E}">
        <p14:creationId xmlns:p14="http://schemas.microsoft.com/office/powerpoint/2010/main" val="3947467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3084945" y="299702"/>
            <a:ext cx="8566280"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solidFill>
                  <a:srgbClr val="FFFF00"/>
                </a:solidFill>
              </a:rPr>
              <a:t>Our Response, Standing at the Foot of the Cross</a:t>
            </a:r>
            <a:endParaRPr dirty="0">
              <a:solidFill>
                <a:srgbClr val="FFFF00"/>
              </a:solidFill>
            </a:endParaRPr>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Heb. 11:6</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10:9</a:t>
            </a:r>
            <a:endParaRPr sz="3200" dirty="0"/>
          </a:p>
          <a:p>
            <a:pPr marL="742950" lvl="1" indent="-285750">
              <a:lnSpc>
                <a:spcPct val="150000"/>
              </a:lnSpc>
              <a:spcBef>
                <a:spcPts val="200"/>
              </a:spcBef>
              <a:buSzPts val="3000"/>
            </a:pPr>
            <a:r>
              <a:rPr lang="en-US" sz="3200" dirty="0">
                <a:solidFill>
                  <a:schemeClr val="lt1"/>
                </a:solidFill>
              </a:rPr>
              <a:t>  Be Baptized Into Him					Gal. 3:27</a:t>
            </a:r>
            <a:endParaRPr lang="en-US" sz="3200" dirty="0"/>
          </a:p>
          <a:p>
            <a:pPr marL="457200" lvl="1" indent="-457200" algn="ctr">
              <a:lnSpc>
                <a:spcPct val="150000"/>
              </a:lnSpc>
              <a:spcBef>
                <a:spcPts val="200"/>
              </a:spcBef>
              <a:buSzPts val="3000"/>
              <a:buNone/>
            </a:pPr>
            <a:r>
              <a:rPr lang="en-US" sz="3200" b="1" i="1" dirty="0">
                <a:solidFill>
                  <a:srgbClr val="FFFF00"/>
                </a:solidFill>
              </a:rPr>
              <a:t>You are Now a Member of His Glorious Church</a:t>
            </a:r>
          </a:p>
          <a:p>
            <a:pPr indent="4763">
              <a:lnSpc>
                <a:spcPct val="150000"/>
              </a:lnSpc>
              <a:spcBef>
                <a:spcPts val="200"/>
              </a:spcBef>
              <a:buSzPts val="3000"/>
            </a:pPr>
            <a:r>
              <a:rPr lang="en-US" sz="3200" dirty="0">
                <a:solidFill>
                  <a:schemeClr val="bg1"/>
                </a:solidFill>
              </a:rPr>
              <a:t>   Now be faithful until you die			Rev. 2:10</a:t>
            </a:r>
            <a:endParaRPr sz="3200" dirty="0">
              <a:solidFill>
                <a:schemeClr val="bg1"/>
              </a:solidFill>
            </a:endParaRPr>
          </a:p>
        </p:txBody>
      </p:sp>
    </p:spTree>
    <p:extLst>
      <p:ext uri="{BB962C8B-B14F-4D97-AF65-F5344CB8AC3E}">
        <p14:creationId xmlns:p14="http://schemas.microsoft.com/office/powerpoint/2010/main" val="3291151652"/>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759</Words>
  <Application>Microsoft Office PowerPoint</Application>
  <PresentationFormat>Widescreen</PresentationFormat>
  <Paragraphs>49</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Cambria</vt:lpstr>
      <vt:lpstr>Office Theme</vt:lpstr>
      <vt:lpstr>Seeing the Cross As God Sees It</vt:lpstr>
      <vt:lpstr>PowerPoint Presentation</vt:lpstr>
      <vt:lpstr>PowerPoint Presentation</vt:lpstr>
      <vt:lpstr>PowerPoint Presentation</vt:lpstr>
      <vt:lpstr>PowerPoint Presentation</vt:lpstr>
      <vt:lpstr>PowerPoint Presentation</vt:lpstr>
      <vt:lpstr>Our Response, Standing at the Foot of the Cross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486</cp:revision>
  <cp:lastPrinted>2019-10-27T10:46:19Z</cp:lastPrinted>
  <dcterms:modified xsi:type="dcterms:W3CDTF">2020-03-08T17:43:06Z</dcterms:modified>
</cp:coreProperties>
</file>