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6"/>
  </p:notesMasterIdLst>
  <p:sldIdLst>
    <p:sldId id="1440" r:id="rId2"/>
    <p:sldId id="2439" r:id="rId3"/>
    <p:sldId id="2402" r:id="rId4"/>
    <p:sldId id="2440" r:id="rId5"/>
    <p:sldId id="2458" r:id="rId6"/>
    <p:sldId id="2459" r:id="rId7"/>
    <p:sldId id="2460" r:id="rId8"/>
    <p:sldId id="2441" r:id="rId9"/>
    <p:sldId id="2242" r:id="rId10"/>
    <p:sldId id="2454" r:id="rId11"/>
    <p:sldId id="2448" r:id="rId12"/>
    <p:sldId id="2461" r:id="rId13"/>
    <p:sldId id="2466" r:id="rId14"/>
    <p:sldId id="2467" r:id="rId15"/>
    <p:sldId id="2468" r:id="rId16"/>
    <p:sldId id="2470" r:id="rId17"/>
    <p:sldId id="2455" r:id="rId18"/>
    <p:sldId id="2456" r:id="rId19"/>
    <p:sldId id="2473" r:id="rId20"/>
    <p:sldId id="2474" r:id="rId21"/>
    <p:sldId id="2471" r:id="rId22"/>
    <p:sldId id="2475" r:id="rId23"/>
    <p:sldId id="2476" r:id="rId24"/>
    <p:sldId id="2383" r:id="rId25"/>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38" autoAdjust="0"/>
  </p:normalViewPr>
  <p:slideViewPr>
    <p:cSldViewPr snapToGrid="0">
      <p:cViewPr varScale="1">
        <p:scale>
          <a:sx n="111" d="100"/>
          <a:sy n="111" d="100"/>
        </p:scale>
        <p:origin x="354" y="78"/>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3162"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5" tIns="94175" rIns="94175" bIns="9417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8"/>
            <a:ext cx="5679440" cy="4223385"/>
          </a:xfrm>
          <a:prstGeom prst="rect">
            <a:avLst/>
          </a:prstGeom>
        </p:spPr>
        <p:txBody>
          <a:bodyPr spcFirstLastPara="1" wrap="square" lIns="94175" tIns="94175" rIns="94175" bIns="94175"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5864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4584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7227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8787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5735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366513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6350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6608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32334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7019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2853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27663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2979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99865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73866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9770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1677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1397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1836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7221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9504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3643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1243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400" b="1" dirty="0"/>
              <a:t>Letters to the Seven Churches</a:t>
            </a:r>
            <a:br>
              <a:rPr lang="en-US" sz="5400" b="1" dirty="0"/>
            </a:br>
            <a:r>
              <a:rPr lang="en-US" sz="5400" b="1" dirty="0"/>
              <a:t>Pergamos</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Rev. 2:12-17</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24589"/>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p>
          <a:p>
            <a:pPr algn="ctr"/>
            <a:r>
              <a:rPr lang="en-US" sz="2400" b="1" dirty="0">
                <a:solidFill>
                  <a:srgbClr val="FFFF00"/>
                </a:solidFill>
                <a:latin typeface="Calibri" panose="020F0502020204030204" pitchFamily="34" charset="0"/>
                <a:cs typeface="Calibri" panose="020F0502020204030204" pitchFamily="34" charset="0"/>
              </a:rPr>
              <a:t>I Know Your Works</a:t>
            </a:r>
          </a:p>
          <a:p>
            <a:pPr algn="just"/>
            <a:r>
              <a:rPr lang="en-US" sz="2350" b="1" dirty="0">
                <a:solidFill>
                  <a:schemeClr val="bg1"/>
                </a:solidFill>
                <a:latin typeface="Calibri" panose="020F0502020204030204" pitchFamily="34" charset="0"/>
                <a:cs typeface="Calibri" panose="020F0502020204030204" pitchFamily="34" charset="0"/>
              </a:rPr>
              <a:t>  13  "I know your works, </a:t>
            </a: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4202886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24589"/>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p>
          <a:p>
            <a:pPr algn="ctr"/>
            <a:r>
              <a:rPr lang="en-US" sz="2400" b="1" dirty="0">
                <a:solidFill>
                  <a:srgbClr val="FFFF00"/>
                </a:solidFill>
                <a:latin typeface="Calibri" panose="020F0502020204030204" pitchFamily="34" charset="0"/>
                <a:cs typeface="Calibri" panose="020F0502020204030204" pitchFamily="34" charset="0"/>
              </a:rPr>
              <a:t>The Good</a:t>
            </a: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marL="628650"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I know where you dwell (Greek is NOT sojourner) but permanent residence</a:t>
            </a:r>
            <a:r>
              <a:rPr lang="en-US" sz="2350" b="1" dirty="0">
                <a:solidFill>
                  <a:schemeClr val="bg1"/>
                </a:solidFill>
                <a:latin typeface="Calibri" panose="020F0502020204030204" pitchFamily="34" charset="0"/>
                <a:cs typeface="Calibri" panose="020F0502020204030204" pitchFamily="34" charset="0"/>
              </a:rPr>
              <a:t> </a:t>
            </a:r>
          </a:p>
          <a:p>
            <a:pPr marL="62865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2142487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24589"/>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p>
          <a:p>
            <a:pPr algn="ctr"/>
            <a:r>
              <a:rPr lang="en-US" sz="2400" b="1" dirty="0">
                <a:solidFill>
                  <a:srgbClr val="FFFF00"/>
                </a:solidFill>
                <a:latin typeface="Calibri" panose="020F0502020204030204" pitchFamily="34" charset="0"/>
                <a:cs typeface="Calibri" panose="020F0502020204030204" pitchFamily="34" charset="0"/>
              </a:rPr>
              <a:t>The Good</a:t>
            </a: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marL="62865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I know where you dwell (Greek is NOT sojourner) but permanent residence</a:t>
            </a: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I know you are at “Hell’s Headquarters” where Satan has his throne</a:t>
            </a: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3027910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24589"/>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p>
          <a:p>
            <a:pPr algn="ctr"/>
            <a:r>
              <a:rPr lang="en-US" sz="2400" b="1" dirty="0">
                <a:solidFill>
                  <a:srgbClr val="FFFF00"/>
                </a:solidFill>
                <a:latin typeface="Calibri" panose="020F0502020204030204" pitchFamily="34" charset="0"/>
                <a:cs typeface="Calibri" panose="020F0502020204030204" pitchFamily="34" charset="0"/>
              </a:rPr>
              <a:t>The Good</a:t>
            </a: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marL="62865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I know where you dwell (Greek is NOT sojourner) but permanent residence</a:t>
            </a:r>
          </a:p>
          <a:p>
            <a:pPr marL="62865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I know you are at “Hell’s Headquarters” where Satan has his throne</a:t>
            </a:r>
          </a:p>
          <a:p>
            <a:pPr marL="628650"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I know you hold fast to My name</a:t>
            </a: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3278268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24589"/>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p>
          <a:p>
            <a:pPr algn="ctr"/>
            <a:r>
              <a:rPr lang="en-US" sz="2400" b="1" dirty="0">
                <a:solidFill>
                  <a:srgbClr val="FFFF00"/>
                </a:solidFill>
                <a:latin typeface="Calibri" panose="020F0502020204030204" pitchFamily="34" charset="0"/>
                <a:cs typeface="Calibri" panose="020F0502020204030204" pitchFamily="34" charset="0"/>
              </a:rPr>
              <a:t>The Good</a:t>
            </a: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marL="62865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I know where you dwell (Greek is NOT sojourner) but permanent residence</a:t>
            </a:r>
          </a:p>
          <a:p>
            <a:pPr marL="62865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I know you are at “Hell’s Headquarters” where Satan has his throne</a:t>
            </a:r>
          </a:p>
          <a:p>
            <a:pPr marL="62865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I know you hold fast to My name</a:t>
            </a: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I know you did not deny My faith</a:t>
            </a: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2399743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24589"/>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p>
          <a:p>
            <a:pPr algn="ctr"/>
            <a:r>
              <a:rPr lang="en-US" sz="2400" b="1" dirty="0">
                <a:solidFill>
                  <a:srgbClr val="FFFF00"/>
                </a:solidFill>
                <a:latin typeface="Calibri" panose="020F0502020204030204" pitchFamily="34" charset="0"/>
                <a:cs typeface="Calibri" panose="020F0502020204030204" pitchFamily="34" charset="0"/>
              </a:rPr>
              <a:t>The Good</a:t>
            </a: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marL="62865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I know where you dwell (Greek is NOT sojourner) but permanent residence</a:t>
            </a:r>
          </a:p>
          <a:p>
            <a:pPr marL="62865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I know you are at “Hell’s Headquarters” where Satan has his throne</a:t>
            </a:r>
          </a:p>
          <a:p>
            <a:pPr marL="62865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I know you hold fast to My name</a:t>
            </a:r>
          </a:p>
          <a:p>
            <a:pPr marL="62865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I know you did not deny My faith</a:t>
            </a: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Even in days when Antipas was: (1) My  (2) faithful  (3) witness</a:t>
            </a: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62865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285750" algn="just">
              <a:buClr>
                <a:schemeClr val="bg1"/>
              </a:buClr>
            </a:pPr>
            <a:r>
              <a:rPr lang="en-US" sz="2350" b="1"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2925414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16895"/>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endParaRPr lang="en-US" sz="2400" b="1" dirty="0">
              <a:solidFill>
                <a:srgbClr val="FFFF00"/>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algn="ctr"/>
            <a:r>
              <a:rPr lang="en-US" sz="2350" b="1" dirty="0">
                <a:solidFill>
                  <a:srgbClr val="FFFF00"/>
                </a:solidFill>
                <a:latin typeface="Calibri" panose="020F0502020204030204" pitchFamily="34" charset="0"/>
                <a:cs typeface="Calibri" panose="020F0502020204030204" pitchFamily="34" charset="0"/>
              </a:rPr>
              <a:t>The Bad</a:t>
            </a:r>
          </a:p>
          <a:p>
            <a:pPr algn="just"/>
            <a:r>
              <a:rPr lang="en-US" sz="2350" b="1" dirty="0">
                <a:solidFill>
                  <a:schemeClr val="bg1"/>
                </a:solidFill>
                <a:latin typeface="Calibri" panose="020F0502020204030204" pitchFamily="34" charset="0"/>
                <a:cs typeface="Calibri" panose="020F0502020204030204" pitchFamily="34" charset="0"/>
              </a:rPr>
              <a:t>  14  But I have a few things against you, because you have there those who hold the doctrine of Balaam, who taught </a:t>
            </a:r>
            <a:r>
              <a:rPr lang="en-US" sz="2350" b="1" dirty="0" err="1">
                <a:solidFill>
                  <a:schemeClr val="bg1"/>
                </a:solidFill>
                <a:latin typeface="Calibri" panose="020F0502020204030204" pitchFamily="34" charset="0"/>
                <a:cs typeface="Calibri" panose="020F0502020204030204" pitchFamily="34" charset="0"/>
              </a:rPr>
              <a:t>Balak</a:t>
            </a:r>
            <a:r>
              <a:rPr lang="en-US" sz="2350" b="1" dirty="0">
                <a:solidFill>
                  <a:schemeClr val="bg1"/>
                </a:solidFill>
                <a:latin typeface="Calibri" panose="020F0502020204030204" pitchFamily="34" charset="0"/>
                <a:cs typeface="Calibri" panose="020F0502020204030204" pitchFamily="34" charset="0"/>
              </a:rPr>
              <a:t> to put a stumbling block before the children of Israel, to eat things sacrificed to idols, and to commit sexual immorality. </a:t>
            </a:r>
          </a:p>
          <a:p>
            <a:pPr algn="just"/>
            <a:r>
              <a:rPr lang="en-US" sz="2350" b="1" dirty="0">
                <a:solidFill>
                  <a:schemeClr val="bg1"/>
                </a:solidFill>
                <a:latin typeface="Calibri" panose="020F0502020204030204" pitchFamily="34" charset="0"/>
                <a:cs typeface="Calibri" panose="020F0502020204030204" pitchFamily="34" charset="0"/>
              </a:rPr>
              <a:t>  15  Thus you also have those who hold the doctrine of the Nicolaitans, which thing I hate.</a:t>
            </a:r>
          </a:p>
          <a:p>
            <a:pPr marL="858838"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Some hold to doctrine of Balaam, participant in idolatry and religious fornication</a:t>
            </a:r>
          </a:p>
          <a:p>
            <a:pPr marL="858838"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858838"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858838"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858838"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1141217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16895"/>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endParaRPr lang="en-US" sz="2400" b="1" dirty="0">
              <a:solidFill>
                <a:srgbClr val="FFFF00"/>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algn="ctr"/>
            <a:r>
              <a:rPr lang="en-US" sz="2350" b="1" dirty="0">
                <a:solidFill>
                  <a:srgbClr val="FFFF00"/>
                </a:solidFill>
                <a:latin typeface="Calibri" panose="020F0502020204030204" pitchFamily="34" charset="0"/>
                <a:cs typeface="Calibri" panose="020F0502020204030204" pitchFamily="34" charset="0"/>
              </a:rPr>
              <a:t>The Bad</a:t>
            </a:r>
          </a:p>
          <a:p>
            <a:pPr algn="just"/>
            <a:r>
              <a:rPr lang="en-US" sz="2350" b="1" dirty="0">
                <a:solidFill>
                  <a:schemeClr val="bg1"/>
                </a:solidFill>
                <a:latin typeface="Calibri" panose="020F0502020204030204" pitchFamily="34" charset="0"/>
                <a:cs typeface="Calibri" panose="020F0502020204030204" pitchFamily="34" charset="0"/>
              </a:rPr>
              <a:t>  14  But I have a few things against you, because you have there those who hold the doctrine of Balaam, who taught </a:t>
            </a:r>
            <a:r>
              <a:rPr lang="en-US" sz="2350" b="1" dirty="0" err="1">
                <a:solidFill>
                  <a:schemeClr val="bg1"/>
                </a:solidFill>
                <a:latin typeface="Calibri" panose="020F0502020204030204" pitchFamily="34" charset="0"/>
                <a:cs typeface="Calibri" panose="020F0502020204030204" pitchFamily="34" charset="0"/>
              </a:rPr>
              <a:t>Balak</a:t>
            </a:r>
            <a:r>
              <a:rPr lang="en-US" sz="2350" b="1" dirty="0">
                <a:solidFill>
                  <a:schemeClr val="bg1"/>
                </a:solidFill>
                <a:latin typeface="Calibri" panose="020F0502020204030204" pitchFamily="34" charset="0"/>
                <a:cs typeface="Calibri" panose="020F0502020204030204" pitchFamily="34" charset="0"/>
              </a:rPr>
              <a:t> to put a stumbling block before the children of Israel, to eat things sacrificed to idols, and to commit sexual immorality. </a:t>
            </a:r>
          </a:p>
          <a:p>
            <a:pPr algn="just"/>
            <a:r>
              <a:rPr lang="en-US" sz="2350" b="1" dirty="0">
                <a:solidFill>
                  <a:schemeClr val="bg1"/>
                </a:solidFill>
                <a:latin typeface="Calibri" panose="020F0502020204030204" pitchFamily="34" charset="0"/>
                <a:cs typeface="Calibri" panose="020F0502020204030204" pitchFamily="34" charset="0"/>
              </a:rPr>
              <a:t>  15  Thus you also have those who hold the doctrine of the Nicolaitans, which thing I hate.</a:t>
            </a:r>
          </a:p>
          <a:p>
            <a:pPr marL="858838"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Some hold to doctrine of Balaam, participant in idolatry and religious fornication</a:t>
            </a:r>
          </a:p>
          <a:p>
            <a:pPr marL="858838"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Some also hold to doctrine of the Nicolaitans, which I hate; and you hate</a:t>
            </a:r>
          </a:p>
          <a:p>
            <a:pPr marL="858838"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858838"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858838"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659335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16895"/>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endParaRPr lang="en-US" sz="2400" b="1" dirty="0">
              <a:solidFill>
                <a:srgbClr val="FFFF00"/>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algn="just"/>
            <a:r>
              <a:rPr lang="en-US" sz="2350" b="1" dirty="0">
                <a:solidFill>
                  <a:schemeClr val="bg1"/>
                </a:solidFill>
                <a:latin typeface="Calibri" panose="020F0502020204030204" pitchFamily="34" charset="0"/>
                <a:cs typeface="Calibri" panose="020F0502020204030204" pitchFamily="34" charset="0"/>
              </a:rPr>
              <a:t>14  But I have a few things against you, because you have there those who hold the doctrine of Balaam, who taught </a:t>
            </a:r>
            <a:r>
              <a:rPr lang="en-US" sz="2350" b="1" dirty="0" err="1">
                <a:solidFill>
                  <a:schemeClr val="bg1"/>
                </a:solidFill>
                <a:latin typeface="Calibri" panose="020F0502020204030204" pitchFamily="34" charset="0"/>
                <a:cs typeface="Calibri" panose="020F0502020204030204" pitchFamily="34" charset="0"/>
              </a:rPr>
              <a:t>Balak</a:t>
            </a:r>
            <a:r>
              <a:rPr lang="en-US" sz="2350" b="1" dirty="0">
                <a:solidFill>
                  <a:schemeClr val="bg1"/>
                </a:solidFill>
                <a:latin typeface="Calibri" panose="020F0502020204030204" pitchFamily="34" charset="0"/>
                <a:cs typeface="Calibri" panose="020F0502020204030204" pitchFamily="34" charset="0"/>
              </a:rPr>
              <a:t> to put a stumbling block before the children of Israel, to eat things sacrificed to idols, and to commit sexual immorality. </a:t>
            </a:r>
          </a:p>
          <a:p>
            <a:pPr algn="ctr"/>
            <a:r>
              <a:rPr lang="en-US" sz="2350" b="1" dirty="0">
                <a:solidFill>
                  <a:srgbClr val="FFFF00"/>
                </a:solidFill>
                <a:latin typeface="Calibri" panose="020F0502020204030204" pitchFamily="34" charset="0"/>
                <a:cs typeface="Calibri" panose="020F0502020204030204" pitchFamily="34" charset="0"/>
              </a:rPr>
              <a:t>The Remedy </a:t>
            </a:r>
          </a:p>
          <a:p>
            <a:pPr algn="just"/>
            <a:r>
              <a:rPr lang="en-US" sz="2350" b="1" dirty="0">
                <a:solidFill>
                  <a:schemeClr val="bg1"/>
                </a:solidFill>
                <a:latin typeface="Calibri" panose="020F0502020204030204" pitchFamily="34" charset="0"/>
                <a:cs typeface="Calibri" panose="020F0502020204030204" pitchFamily="34" charset="0"/>
              </a:rPr>
              <a:t>  16  Repent, or else I will come to you quickly and will fight against them with the sword of My mouth. </a:t>
            </a:r>
            <a:endParaRPr lang="en-US" sz="2350" b="1" dirty="0">
              <a:solidFill>
                <a:srgbClr val="FFFF00"/>
              </a:solidFill>
              <a:latin typeface="Calibri" panose="020F0502020204030204" pitchFamily="34" charset="0"/>
              <a:cs typeface="Calibri" panose="020F0502020204030204" pitchFamily="34" charset="0"/>
            </a:endParaRPr>
          </a:p>
          <a:p>
            <a:pPr marL="914400"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Repent</a:t>
            </a:r>
          </a:p>
          <a:p>
            <a:pPr marL="91440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91440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91440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786811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16895"/>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endParaRPr lang="en-US" sz="2400" b="1" dirty="0">
              <a:solidFill>
                <a:srgbClr val="FFFF00"/>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algn="just"/>
            <a:r>
              <a:rPr lang="en-US" sz="2350" b="1" dirty="0">
                <a:solidFill>
                  <a:schemeClr val="bg1"/>
                </a:solidFill>
                <a:latin typeface="Calibri" panose="020F0502020204030204" pitchFamily="34" charset="0"/>
                <a:cs typeface="Calibri" panose="020F0502020204030204" pitchFamily="34" charset="0"/>
              </a:rPr>
              <a:t>14  But I have a few things against you, because you have there those who hold the doctrine of Balaam, who taught </a:t>
            </a:r>
            <a:r>
              <a:rPr lang="en-US" sz="2350" b="1" dirty="0" err="1">
                <a:solidFill>
                  <a:schemeClr val="bg1"/>
                </a:solidFill>
                <a:latin typeface="Calibri" panose="020F0502020204030204" pitchFamily="34" charset="0"/>
                <a:cs typeface="Calibri" panose="020F0502020204030204" pitchFamily="34" charset="0"/>
              </a:rPr>
              <a:t>Balak</a:t>
            </a:r>
            <a:r>
              <a:rPr lang="en-US" sz="2350" b="1" dirty="0">
                <a:solidFill>
                  <a:schemeClr val="bg1"/>
                </a:solidFill>
                <a:latin typeface="Calibri" panose="020F0502020204030204" pitchFamily="34" charset="0"/>
                <a:cs typeface="Calibri" panose="020F0502020204030204" pitchFamily="34" charset="0"/>
              </a:rPr>
              <a:t> to put a stumbling block before the children of Israel, to eat things sacrificed to idols, and to commit sexual immorality. </a:t>
            </a:r>
          </a:p>
          <a:p>
            <a:pPr algn="ctr"/>
            <a:r>
              <a:rPr lang="en-US" sz="2350" b="1" dirty="0">
                <a:solidFill>
                  <a:srgbClr val="FFFF00"/>
                </a:solidFill>
                <a:latin typeface="Calibri" panose="020F0502020204030204" pitchFamily="34" charset="0"/>
                <a:cs typeface="Calibri" panose="020F0502020204030204" pitchFamily="34" charset="0"/>
              </a:rPr>
              <a:t>The Remedy </a:t>
            </a:r>
          </a:p>
          <a:p>
            <a:pPr algn="just"/>
            <a:r>
              <a:rPr lang="en-US" sz="2350" b="1" dirty="0">
                <a:solidFill>
                  <a:schemeClr val="bg1"/>
                </a:solidFill>
                <a:latin typeface="Calibri" panose="020F0502020204030204" pitchFamily="34" charset="0"/>
                <a:cs typeface="Calibri" panose="020F0502020204030204" pitchFamily="34" charset="0"/>
              </a:rPr>
              <a:t>  16  Repent, or else I will come to you quickly and will fight against them with the sword of My mouth. </a:t>
            </a:r>
          </a:p>
          <a:p>
            <a:pPr marL="91440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Repent</a:t>
            </a:r>
            <a:endParaRPr lang="en-US" sz="2350" b="1" dirty="0">
              <a:solidFill>
                <a:srgbClr val="FFFF00"/>
              </a:solidFill>
              <a:latin typeface="Calibri" panose="020F0502020204030204" pitchFamily="34" charset="0"/>
              <a:cs typeface="Calibri" panose="020F0502020204030204" pitchFamily="34" charset="0"/>
            </a:endParaRPr>
          </a:p>
          <a:p>
            <a:pPr marL="914400"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Or else</a:t>
            </a:r>
          </a:p>
          <a:p>
            <a:pPr marL="914400" indent="-342900" algn="just">
              <a:buClr>
                <a:schemeClr val="bg1"/>
              </a:buClr>
              <a:buFont typeface="Arial" panose="020B0604020202020204" pitchFamily="34" charset="0"/>
              <a:buChar char="•"/>
            </a:pPr>
            <a:endParaRPr lang="en-US" sz="2350" b="1" dirty="0">
              <a:solidFill>
                <a:srgbClr val="FFFF00"/>
              </a:solidFill>
              <a:latin typeface="Calibri" panose="020F0502020204030204" pitchFamily="34" charset="0"/>
              <a:cs typeface="Calibri" panose="020F0502020204030204" pitchFamily="34" charset="0"/>
            </a:endParaRPr>
          </a:p>
          <a:p>
            <a:pPr marL="91440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1516665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06045" y="898108"/>
            <a:ext cx="11324494" cy="5516895"/>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angel of the church in Pergamos write, 'These things says He who has the sharp two-edged sword: </a:t>
            </a: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algn="just"/>
            <a:r>
              <a:rPr lang="en-US" sz="2350" b="1" dirty="0">
                <a:solidFill>
                  <a:schemeClr val="bg1"/>
                </a:solidFill>
                <a:latin typeface="Calibri" panose="020F0502020204030204" pitchFamily="34" charset="0"/>
                <a:cs typeface="Calibri" panose="020F0502020204030204" pitchFamily="34" charset="0"/>
              </a:rPr>
              <a:t>  14  But I have a few things against you, because you have there those who hold the doctrine of Balaam, who taught </a:t>
            </a:r>
            <a:r>
              <a:rPr lang="en-US" sz="2350" b="1" dirty="0" err="1">
                <a:solidFill>
                  <a:schemeClr val="bg1"/>
                </a:solidFill>
                <a:latin typeface="Calibri" panose="020F0502020204030204" pitchFamily="34" charset="0"/>
                <a:cs typeface="Calibri" panose="020F0502020204030204" pitchFamily="34" charset="0"/>
              </a:rPr>
              <a:t>Balak</a:t>
            </a:r>
            <a:r>
              <a:rPr lang="en-US" sz="2350" b="1" dirty="0">
                <a:solidFill>
                  <a:schemeClr val="bg1"/>
                </a:solidFill>
                <a:latin typeface="Calibri" panose="020F0502020204030204" pitchFamily="34" charset="0"/>
                <a:cs typeface="Calibri" panose="020F0502020204030204" pitchFamily="34" charset="0"/>
              </a:rPr>
              <a:t> to put a stumbling block before the children of Israel, to eat things sacrificed to idols, and to commit sexual immorality. </a:t>
            </a:r>
          </a:p>
          <a:p>
            <a:pPr algn="just"/>
            <a:r>
              <a:rPr lang="en-US" sz="2350" b="1" dirty="0">
                <a:solidFill>
                  <a:schemeClr val="bg1"/>
                </a:solidFill>
                <a:latin typeface="Calibri" panose="020F0502020204030204" pitchFamily="34" charset="0"/>
                <a:cs typeface="Calibri" panose="020F0502020204030204" pitchFamily="34" charset="0"/>
              </a:rPr>
              <a:t>  15  Thus you also have those who hold the doctrine of the Nicolaitans, which thing I hate. </a:t>
            </a:r>
          </a:p>
          <a:p>
            <a:pPr algn="just"/>
            <a:r>
              <a:rPr lang="en-US" sz="2350" b="1" dirty="0">
                <a:solidFill>
                  <a:schemeClr val="bg1"/>
                </a:solidFill>
                <a:latin typeface="Calibri" panose="020F0502020204030204" pitchFamily="34" charset="0"/>
                <a:cs typeface="Calibri" panose="020F0502020204030204" pitchFamily="34" charset="0"/>
              </a:rPr>
              <a:t>  16  Repent, or else I will come to you quickly and will fight against them with the sword of My mouth. </a:t>
            </a:r>
          </a:p>
          <a:p>
            <a:pPr algn="just"/>
            <a:r>
              <a:rPr lang="en-US" sz="2350" b="1" dirty="0">
                <a:solidFill>
                  <a:schemeClr val="bg1"/>
                </a:solidFill>
                <a:latin typeface="Calibri" panose="020F0502020204030204" pitchFamily="34" charset="0"/>
                <a:cs typeface="Calibri" panose="020F0502020204030204" pitchFamily="34" charset="0"/>
              </a:rPr>
              <a:t>  17  "He who has an ear, let him hear what the Spirit says to the churches. To him who overcomes I will give some of the hidden manna to eat. And I will give him a white stone, and on the stone a new name written which no one knows except him who receives it." '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217644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16895"/>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endParaRPr lang="en-US" sz="2400" b="1" dirty="0">
              <a:solidFill>
                <a:srgbClr val="FFFF00"/>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algn="just"/>
            <a:r>
              <a:rPr lang="en-US" sz="2350" b="1" dirty="0">
                <a:solidFill>
                  <a:schemeClr val="bg1"/>
                </a:solidFill>
                <a:latin typeface="Calibri" panose="020F0502020204030204" pitchFamily="34" charset="0"/>
                <a:cs typeface="Calibri" panose="020F0502020204030204" pitchFamily="34" charset="0"/>
              </a:rPr>
              <a:t>14  But I have a few things against you, because you have there those who hold the doctrine of Balaam, who taught </a:t>
            </a:r>
            <a:r>
              <a:rPr lang="en-US" sz="2350" b="1" dirty="0" err="1">
                <a:solidFill>
                  <a:schemeClr val="bg1"/>
                </a:solidFill>
                <a:latin typeface="Calibri" panose="020F0502020204030204" pitchFamily="34" charset="0"/>
                <a:cs typeface="Calibri" panose="020F0502020204030204" pitchFamily="34" charset="0"/>
              </a:rPr>
              <a:t>Balak</a:t>
            </a:r>
            <a:r>
              <a:rPr lang="en-US" sz="2350" b="1" dirty="0">
                <a:solidFill>
                  <a:schemeClr val="bg1"/>
                </a:solidFill>
                <a:latin typeface="Calibri" panose="020F0502020204030204" pitchFamily="34" charset="0"/>
                <a:cs typeface="Calibri" panose="020F0502020204030204" pitchFamily="34" charset="0"/>
              </a:rPr>
              <a:t> to put a stumbling block before the children of Israel, to eat things sacrificed to idols, and to commit sexual immorality. </a:t>
            </a:r>
          </a:p>
          <a:p>
            <a:pPr algn="ctr"/>
            <a:r>
              <a:rPr lang="en-US" sz="2350" b="1" dirty="0">
                <a:solidFill>
                  <a:srgbClr val="FFFF00"/>
                </a:solidFill>
                <a:latin typeface="Calibri" panose="020F0502020204030204" pitchFamily="34" charset="0"/>
                <a:cs typeface="Calibri" panose="020F0502020204030204" pitchFamily="34" charset="0"/>
              </a:rPr>
              <a:t>The Remedy </a:t>
            </a:r>
          </a:p>
          <a:p>
            <a:pPr algn="just"/>
            <a:r>
              <a:rPr lang="en-US" sz="2350" b="1" dirty="0">
                <a:solidFill>
                  <a:schemeClr val="bg1"/>
                </a:solidFill>
                <a:latin typeface="Calibri" panose="020F0502020204030204" pitchFamily="34" charset="0"/>
                <a:cs typeface="Calibri" panose="020F0502020204030204" pitchFamily="34" charset="0"/>
              </a:rPr>
              <a:t>  16  Repent, or else I will come to you quickly and will fight against them with the sword of My mouth. </a:t>
            </a:r>
          </a:p>
          <a:p>
            <a:pPr marL="91440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Repent</a:t>
            </a:r>
          </a:p>
          <a:p>
            <a:pPr marL="91440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Or else</a:t>
            </a:r>
            <a:endParaRPr lang="en-US" sz="2350" b="1" dirty="0">
              <a:solidFill>
                <a:srgbClr val="FFFF00"/>
              </a:solidFill>
              <a:latin typeface="Calibri" panose="020F0502020204030204" pitchFamily="34" charset="0"/>
              <a:cs typeface="Calibri" panose="020F0502020204030204" pitchFamily="34" charset="0"/>
            </a:endParaRPr>
          </a:p>
          <a:p>
            <a:pPr marL="914400"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I will come quickly</a:t>
            </a:r>
          </a:p>
          <a:p>
            <a:pPr marL="914400" indent="-342900" algn="just">
              <a:buClr>
                <a:schemeClr val="bg1"/>
              </a:buClr>
              <a:buFont typeface="Arial" panose="020B0604020202020204" pitchFamily="34" charset="0"/>
              <a:buChar char="•"/>
            </a:pPr>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3556914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16895"/>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endParaRPr lang="en-US" sz="2400" b="1" dirty="0">
              <a:solidFill>
                <a:srgbClr val="FFFF00"/>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algn="just"/>
            <a:r>
              <a:rPr lang="en-US" sz="2350" b="1" dirty="0">
                <a:solidFill>
                  <a:schemeClr val="bg1"/>
                </a:solidFill>
                <a:latin typeface="Calibri" panose="020F0502020204030204" pitchFamily="34" charset="0"/>
                <a:cs typeface="Calibri" panose="020F0502020204030204" pitchFamily="34" charset="0"/>
              </a:rPr>
              <a:t>14  But I have a few things against you, because you have there those who hold the doctrine of Balaam, who taught </a:t>
            </a:r>
            <a:r>
              <a:rPr lang="en-US" sz="2350" b="1" dirty="0" err="1">
                <a:solidFill>
                  <a:schemeClr val="bg1"/>
                </a:solidFill>
                <a:latin typeface="Calibri" panose="020F0502020204030204" pitchFamily="34" charset="0"/>
                <a:cs typeface="Calibri" panose="020F0502020204030204" pitchFamily="34" charset="0"/>
              </a:rPr>
              <a:t>Balak</a:t>
            </a:r>
            <a:r>
              <a:rPr lang="en-US" sz="2350" b="1" dirty="0">
                <a:solidFill>
                  <a:schemeClr val="bg1"/>
                </a:solidFill>
                <a:latin typeface="Calibri" panose="020F0502020204030204" pitchFamily="34" charset="0"/>
                <a:cs typeface="Calibri" panose="020F0502020204030204" pitchFamily="34" charset="0"/>
              </a:rPr>
              <a:t> to put a stumbling block before the children of Israel, to eat things sacrificed to idols, and to commit sexual immorality. </a:t>
            </a:r>
          </a:p>
          <a:p>
            <a:pPr algn="ctr"/>
            <a:r>
              <a:rPr lang="en-US" sz="2350" b="1" dirty="0">
                <a:solidFill>
                  <a:srgbClr val="FFFF00"/>
                </a:solidFill>
                <a:latin typeface="Calibri" panose="020F0502020204030204" pitchFamily="34" charset="0"/>
                <a:cs typeface="Calibri" panose="020F0502020204030204" pitchFamily="34" charset="0"/>
              </a:rPr>
              <a:t>The Remedy </a:t>
            </a:r>
          </a:p>
          <a:p>
            <a:pPr algn="just"/>
            <a:r>
              <a:rPr lang="en-US" sz="2350" b="1" dirty="0">
                <a:solidFill>
                  <a:schemeClr val="bg1"/>
                </a:solidFill>
                <a:latin typeface="Calibri" panose="020F0502020204030204" pitchFamily="34" charset="0"/>
                <a:cs typeface="Calibri" panose="020F0502020204030204" pitchFamily="34" charset="0"/>
              </a:rPr>
              <a:t>  16  Repent, or else I will come to you quickly and will fight against them with the sword of My mouth. </a:t>
            </a:r>
          </a:p>
          <a:p>
            <a:pPr marL="91440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Repent</a:t>
            </a:r>
          </a:p>
          <a:p>
            <a:pPr marL="91440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Or else</a:t>
            </a:r>
          </a:p>
          <a:p>
            <a:pPr marL="91440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I will come quickly</a:t>
            </a:r>
            <a:endParaRPr lang="en-US" sz="2350" b="1" dirty="0">
              <a:solidFill>
                <a:srgbClr val="FFFF00"/>
              </a:solidFill>
              <a:latin typeface="Calibri" panose="020F0502020204030204" pitchFamily="34" charset="0"/>
              <a:cs typeface="Calibri" panose="020F0502020204030204" pitchFamily="34" charset="0"/>
            </a:endParaRPr>
          </a:p>
          <a:p>
            <a:pPr marL="914400"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Fight against them with my sword</a:t>
            </a:r>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630848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16895"/>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endParaRPr lang="en-US" sz="2400" b="1" dirty="0">
              <a:solidFill>
                <a:srgbClr val="FFFF00"/>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algn="just"/>
            <a:r>
              <a:rPr lang="en-US" sz="2350" b="1" dirty="0">
                <a:solidFill>
                  <a:schemeClr val="bg1"/>
                </a:solidFill>
                <a:latin typeface="Calibri" panose="020F0502020204030204" pitchFamily="34" charset="0"/>
                <a:cs typeface="Calibri" panose="020F0502020204030204" pitchFamily="34" charset="0"/>
              </a:rPr>
              <a:t>14  But I have a few things against you, because you have there those who hold the doctrine of Balaam, who taught </a:t>
            </a:r>
            <a:r>
              <a:rPr lang="en-US" sz="2350" b="1" dirty="0" err="1">
                <a:solidFill>
                  <a:schemeClr val="bg1"/>
                </a:solidFill>
                <a:latin typeface="Calibri" panose="020F0502020204030204" pitchFamily="34" charset="0"/>
                <a:cs typeface="Calibri" panose="020F0502020204030204" pitchFamily="34" charset="0"/>
              </a:rPr>
              <a:t>Balak</a:t>
            </a:r>
            <a:r>
              <a:rPr lang="en-US" sz="2350" b="1" dirty="0">
                <a:solidFill>
                  <a:schemeClr val="bg1"/>
                </a:solidFill>
                <a:latin typeface="Calibri" panose="020F0502020204030204" pitchFamily="34" charset="0"/>
                <a:cs typeface="Calibri" panose="020F0502020204030204" pitchFamily="34" charset="0"/>
              </a:rPr>
              <a:t> to put a stumbling block before the children of Israel, to eat things sacrificed to idols, and to commit sexual immorality. </a:t>
            </a:r>
            <a:endParaRPr lang="en-US" sz="2350" b="1" dirty="0">
              <a:solidFill>
                <a:srgbClr val="FFFF00"/>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16  Repent, or else I will come to you quickly and will fight against them with the sword of My mouth. </a:t>
            </a:r>
          </a:p>
          <a:p>
            <a:pPr algn="ctr"/>
            <a:r>
              <a:rPr lang="en-US" sz="2350" b="1" dirty="0">
                <a:solidFill>
                  <a:srgbClr val="FFFF00"/>
                </a:solidFill>
                <a:latin typeface="Calibri" panose="020F0502020204030204" pitchFamily="34" charset="0"/>
                <a:cs typeface="Calibri" panose="020F0502020204030204" pitchFamily="34" charset="0"/>
              </a:rPr>
              <a:t>The Overcoming Blessing</a:t>
            </a:r>
          </a:p>
          <a:p>
            <a:pPr algn="just"/>
            <a:r>
              <a:rPr lang="en-US" sz="2350" b="1" dirty="0">
                <a:solidFill>
                  <a:schemeClr val="bg1"/>
                </a:solidFill>
                <a:latin typeface="Calibri" panose="020F0502020204030204" pitchFamily="34" charset="0"/>
                <a:cs typeface="Calibri" panose="020F0502020204030204" pitchFamily="34" charset="0"/>
              </a:rPr>
              <a:t>  17  "He who has an ear, let him hear what the Spirit says to the churches. To him who overcomes I will give some of the hidden manna to eat. And I will give him a white stone, and on the stone a new name written which no one knows except him who receives it." ‘ </a:t>
            </a:r>
          </a:p>
          <a:p>
            <a:pPr marL="914400" indent="-342900" algn="just">
              <a:buClr>
                <a:schemeClr val="bg1"/>
              </a:buClr>
              <a:buFont typeface="Arial" panose="020B0604020202020204" pitchFamily="34" charset="0"/>
              <a:buChar char="•"/>
            </a:pPr>
            <a:r>
              <a:rPr lang="en-US" sz="2350" b="1" dirty="0">
                <a:solidFill>
                  <a:srgbClr val="FFFF00"/>
                </a:solidFill>
                <a:latin typeface="Calibri" panose="020F0502020204030204" pitchFamily="34" charset="0"/>
                <a:cs typeface="Calibri" panose="020F0502020204030204" pitchFamily="34" charset="0"/>
              </a:rPr>
              <a:t>(1)   White stone</a:t>
            </a:r>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999484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16895"/>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‘These things says He who has the sharp two-edged sword:</a:t>
            </a:r>
            <a:endParaRPr lang="en-US" sz="2400" b="1" dirty="0">
              <a:solidFill>
                <a:srgbClr val="FFFF00"/>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13  "I know your works, and where you dwell, where Satan's throne is. And you hold fast to My name, and did not deny My faith even in the days in which Antipas was My faithful martyr, who was killed among you, where Satan dwells. </a:t>
            </a:r>
          </a:p>
          <a:p>
            <a:pPr algn="just"/>
            <a:r>
              <a:rPr lang="en-US" sz="2350" b="1" dirty="0">
                <a:solidFill>
                  <a:schemeClr val="bg1"/>
                </a:solidFill>
                <a:latin typeface="Calibri" panose="020F0502020204030204" pitchFamily="34" charset="0"/>
                <a:cs typeface="Calibri" panose="020F0502020204030204" pitchFamily="34" charset="0"/>
              </a:rPr>
              <a:t>14  But I have a few things against you, because you have there those who hold the doctrine of Balaam, who taught </a:t>
            </a:r>
            <a:r>
              <a:rPr lang="en-US" sz="2350" b="1" dirty="0" err="1">
                <a:solidFill>
                  <a:schemeClr val="bg1"/>
                </a:solidFill>
                <a:latin typeface="Calibri" panose="020F0502020204030204" pitchFamily="34" charset="0"/>
                <a:cs typeface="Calibri" panose="020F0502020204030204" pitchFamily="34" charset="0"/>
              </a:rPr>
              <a:t>Balak</a:t>
            </a:r>
            <a:r>
              <a:rPr lang="en-US" sz="2350" b="1" dirty="0">
                <a:solidFill>
                  <a:schemeClr val="bg1"/>
                </a:solidFill>
                <a:latin typeface="Calibri" panose="020F0502020204030204" pitchFamily="34" charset="0"/>
                <a:cs typeface="Calibri" panose="020F0502020204030204" pitchFamily="34" charset="0"/>
              </a:rPr>
              <a:t> to put a stumbling block before the children of Israel, to eat things sacrificed to idols, and to commit sexual immorality. </a:t>
            </a:r>
            <a:endParaRPr lang="en-US" sz="2350" b="1" dirty="0">
              <a:solidFill>
                <a:srgbClr val="FFFF00"/>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16  Repent, or else I will come to you quickly and will fight against them with the sword of My mouth. </a:t>
            </a:r>
          </a:p>
          <a:p>
            <a:pPr algn="ctr"/>
            <a:r>
              <a:rPr lang="en-US" sz="2350" b="1" dirty="0">
                <a:solidFill>
                  <a:srgbClr val="FFFF00"/>
                </a:solidFill>
                <a:latin typeface="Calibri" panose="020F0502020204030204" pitchFamily="34" charset="0"/>
                <a:cs typeface="Calibri" panose="020F0502020204030204" pitchFamily="34" charset="0"/>
              </a:rPr>
              <a:t>The Overcoming Blessing</a:t>
            </a:r>
          </a:p>
          <a:p>
            <a:pPr algn="just"/>
            <a:r>
              <a:rPr lang="en-US" sz="2350" b="1" dirty="0">
                <a:solidFill>
                  <a:schemeClr val="bg1"/>
                </a:solidFill>
                <a:latin typeface="Calibri" panose="020F0502020204030204" pitchFamily="34" charset="0"/>
                <a:cs typeface="Calibri" panose="020F0502020204030204" pitchFamily="34" charset="0"/>
              </a:rPr>
              <a:t>  17  "He who has an ear, let him hear what the Spirit says to the churches. To him who overcomes I will give some of the hidden manna to eat. And I will give him a white stone, and on the stone a new name written which no one knows except him who receives it." ‘ </a:t>
            </a:r>
          </a:p>
          <a:p>
            <a:pPr marL="914400" indent="-342900" algn="just">
              <a:buClr>
                <a:schemeClr val="bg1"/>
              </a:buClr>
              <a:buFont typeface="Arial" panose="020B0604020202020204" pitchFamily="34" charset="0"/>
              <a:buChar char="•"/>
            </a:pPr>
            <a:r>
              <a:rPr lang="en-US" sz="2350" b="1" dirty="0">
                <a:solidFill>
                  <a:schemeClr val="bg1"/>
                </a:solidFill>
                <a:latin typeface="Calibri" panose="020F0502020204030204" pitchFamily="34" charset="0"/>
                <a:cs typeface="Calibri" panose="020F0502020204030204" pitchFamily="34" charset="0"/>
              </a:rPr>
              <a:t>(1)   White stone  </a:t>
            </a:r>
            <a:r>
              <a:rPr lang="en-US" sz="2350" b="1" dirty="0">
                <a:solidFill>
                  <a:srgbClr val="FFFF00"/>
                </a:solidFill>
                <a:latin typeface="Calibri" panose="020F0502020204030204" pitchFamily="34" charset="0"/>
                <a:cs typeface="Calibri" panose="020F0502020204030204" pitchFamily="34" charset="0"/>
              </a:rPr>
              <a:t>and (2) A new name you alone will know</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2402574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3084945" y="299702"/>
            <a:ext cx="8566280"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Entering ESP-TSP &amp; L and PBL </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2811247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386090"/>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 seven churches of Asia—ESP-TSP-L</a:t>
            </a:r>
          </a:p>
          <a:p>
            <a:pPr marL="457200" indent="-457200" algn="just">
              <a:spcAft>
                <a:spcPts val="1200"/>
              </a:spcAft>
              <a:buClr>
                <a:schemeClr val="bg1"/>
              </a:buClr>
              <a:buFont typeface="Arial" panose="020B0604020202020204" pitchFamily="34" charset="0"/>
              <a:buChar char="•"/>
            </a:pPr>
            <a:endParaRPr lang="en-US" sz="3000" b="1" dirty="0">
              <a:solidFill>
                <a:srgbClr val="FFFF00"/>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rgbClr val="FFFF00"/>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rgbClr val="FFFF00"/>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rgbClr val="FFFF00"/>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rgbClr val="FFFF00"/>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rgbClr val="FFFF00"/>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rgbClr val="FFFF00"/>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43713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355312"/>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The seven churches of Asia—ESP-TSP-L</a:t>
            </a:r>
          </a:p>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 city of Pergamos</a:t>
            </a: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Center of learning, library of 200,000—origin of writing on vellum/parchment</a:t>
            </a: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1166129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355312"/>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The seven churches of Asia—ESP-TSP-L</a:t>
            </a:r>
          </a:p>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 city of Pergamos</a:t>
            </a: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Center of learning, library of 200,000—origin of writing on vellum/parchment</a:t>
            </a: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Many temples, center of worship of </a:t>
            </a:r>
            <a:r>
              <a:rPr lang="en-US" sz="2400" b="1" dirty="0" err="1">
                <a:solidFill>
                  <a:schemeClr val="bg1"/>
                </a:solidFill>
                <a:latin typeface="Calibri" panose="020F0502020204030204" pitchFamily="34" charset="0"/>
                <a:cs typeface="Calibri" panose="020F0502020204030204" pitchFamily="34" charset="0"/>
              </a:rPr>
              <a:t>Asklepios</a:t>
            </a:r>
            <a:r>
              <a:rPr lang="en-US" sz="2400" b="1" dirty="0">
                <a:solidFill>
                  <a:schemeClr val="bg1"/>
                </a:solidFill>
                <a:latin typeface="Calibri" panose="020F0502020204030204" pitchFamily="34" charset="0"/>
                <a:cs typeface="Calibri" panose="020F0502020204030204" pitchFamily="34" charset="0"/>
              </a:rPr>
              <a:t> (</a:t>
            </a:r>
            <a:r>
              <a:rPr lang="en-US" sz="2400" b="1" i="1" dirty="0">
                <a:solidFill>
                  <a:schemeClr val="bg1"/>
                </a:solidFill>
                <a:latin typeface="Calibri" panose="020F0502020204030204" pitchFamily="34" charset="0"/>
                <a:cs typeface="Calibri" panose="020F0502020204030204" pitchFamily="34" charset="0"/>
              </a:rPr>
              <a:t>God of Healing</a:t>
            </a:r>
            <a:r>
              <a:rPr lang="en-US" sz="2400" b="1" dirty="0">
                <a:solidFill>
                  <a:schemeClr val="bg1"/>
                </a:solidFill>
                <a:latin typeface="Calibri" panose="020F0502020204030204" pitchFamily="34" charset="0"/>
                <a:cs typeface="Calibri" panose="020F0502020204030204" pitchFamily="34" charset="0"/>
              </a:rPr>
              <a:t>)—symbol=serpent</a:t>
            </a: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a:t>
            </a: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3317104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355312"/>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The seven churches of Asia—ESP-TSP-L</a:t>
            </a:r>
          </a:p>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 city of Pergamos</a:t>
            </a: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Center of learning, library of 200,000—origin of writing on vellum/parchment</a:t>
            </a: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Many temples, center of worship of </a:t>
            </a:r>
            <a:r>
              <a:rPr lang="en-US" sz="2400" b="1" dirty="0" err="1">
                <a:solidFill>
                  <a:schemeClr val="bg1"/>
                </a:solidFill>
                <a:latin typeface="Calibri" panose="020F0502020204030204" pitchFamily="34" charset="0"/>
                <a:cs typeface="Calibri" panose="020F0502020204030204" pitchFamily="34" charset="0"/>
              </a:rPr>
              <a:t>Asklepios</a:t>
            </a:r>
            <a:r>
              <a:rPr lang="en-US" sz="2400" b="1" dirty="0">
                <a:solidFill>
                  <a:schemeClr val="bg1"/>
                </a:solidFill>
                <a:latin typeface="Calibri" panose="020F0502020204030204" pitchFamily="34" charset="0"/>
                <a:cs typeface="Calibri" panose="020F0502020204030204" pitchFamily="34" charset="0"/>
              </a:rPr>
              <a:t> (</a:t>
            </a:r>
            <a:r>
              <a:rPr lang="en-US" sz="2400" b="1" i="1" dirty="0">
                <a:solidFill>
                  <a:schemeClr val="bg1"/>
                </a:solidFill>
                <a:latin typeface="Calibri" panose="020F0502020204030204" pitchFamily="34" charset="0"/>
                <a:cs typeface="Calibri" panose="020F0502020204030204" pitchFamily="34" charset="0"/>
              </a:rPr>
              <a:t>God of Healing</a:t>
            </a:r>
            <a:r>
              <a:rPr lang="en-US" sz="2400" b="1" dirty="0">
                <a:solidFill>
                  <a:schemeClr val="bg1"/>
                </a:solidFill>
                <a:latin typeface="Calibri" panose="020F0502020204030204" pitchFamily="34" charset="0"/>
                <a:cs typeface="Calibri" panose="020F0502020204030204" pitchFamily="34" charset="0"/>
              </a:rPr>
              <a:t>)—symbol=serpent</a:t>
            </a: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Altar to Zeus on hillside 800 feet high; all day there was smoke of sacrifices</a:t>
            </a: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364686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355312"/>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The seven churches of Asia—ESP-TSP-L</a:t>
            </a:r>
          </a:p>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 city of Pergamos</a:t>
            </a: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Center of learning, library of 200,000—origin of writing on vellum/parchment</a:t>
            </a: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Many temples, center of worship of </a:t>
            </a:r>
            <a:r>
              <a:rPr lang="en-US" sz="2400" b="1" dirty="0" err="1">
                <a:solidFill>
                  <a:schemeClr val="bg1"/>
                </a:solidFill>
                <a:latin typeface="Calibri" panose="020F0502020204030204" pitchFamily="34" charset="0"/>
                <a:cs typeface="Calibri" panose="020F0502020204030204" pitchFamily="34" charset="0"/>
              </a:rPr>
              <a:t>Asklepios</a:t>
            </a:r>
            <a:r>
              <a:rPr lang="en-US" sz="2400" b="1" dirty="0">
                <a:solidFill>
                  <a:schemeClr val="bg1"/>
                </a:solidFill>
                <a:latin typeface="Calibri" panose="020F0502020204030204" pitchFamily="34" charset="0"/>
                <a:cs typeface="Calibri" panose="020F0502020204030204" pitchFamily="34" charset="0"/>
              </a:rPr>
              <a:t> (</a:t>
            </a:r>
            <a:r>
              <a:rPr lang="en-US" sz="2400" b="1" i="1" dirty="0">
                <a:solidFill>
                  <a:schemeClr val="bg1"/>
                </a:solidFill>
                <a:latin typeface="Calibri" panose="020F0502020204030204" pitchFamily="34" charset="0"/>
                <a:cs typeface="Calibri" panose="020F0502020204030204" pitchFamily="34" charset="0"/>
              </a:rPr>
              <a:t>God of Healing</a:t>
            </a:r>
            <a:r>
              <a:rPr lang="en-US" sz="2400" b="1" dirty="0">
                <a:solidFill>
                  <a:schemeClr val="bg1"/>
                </a:solidFill>
                <a:latin typeface="Calibri" panose="020F0502020204030204" pitchFamily="34" charset="0"/>
                <a:cs typeface="Calibri" panose="020F0502020204030204" pitchFamily="34" charset="0"/>
              </a:rPr>
              <a:t>)—symbol=serpent</a:t>
            </a: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Altar to Zeus on hillside 800 feet high; all day there was smoke of sacrifices</a:t>
            </a: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Temple to honor and worship Augustus, built there in 29 A. D</a:t>
            </a: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483479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539978"/>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 seven churches of Asia—ESP-TSP-L</a:t>
            </a:r>
          </a:p>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 city of Pergamos</a:t>
            </a:r>
            <a:endParaRPr lang="en-US" sz="24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Design of each letter to the seven churches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Description of Jesus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“I know your works”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The good; the good and bad; the bad</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Encouragement or warning</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The overcoming blessing</a:t>
            </a:r>
          </a:p>
          <a:p>
            <a:pPr algn="just">
              <a:spcAft>
                <a:spcPts val="1200"/>
              </a:spcAft>
              <a:buClr>
                <a:schemeClr val="bg1"/>
              </a:buClr>
              <a:tabLst>
                <a:tab pos="461963" algn="l"/>
              </a:tabLst>
            </a:pPr>
            <a:endParaRPr lang="en-US" sz="3000" b="1" dirty="0">
              <a:solidFill>
                <a:srgbClr val="FFFF00"/>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3643718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24589"/>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"And to the </a:t>
            </a:r>
            <a:r>
              <a:rPr lang="en-US" sz="2350" b="1" dirty="0">
                <a:solidFill>
                  <a:srgbClr val="FFFF00"/>
                </a:solidFill>
                <a:latin typeface="Calibri" panose="020F0502020204030204" pitchFamily="34" charset="0"/>
                <a:cs typeface="Calibri" panose="020F0502020204030204" pitchFamily="34" charset="0"/>
              </a:rPr>
              <a:t>angel of the church in Pergamos </a:t>
            </a:r>
            <a:r>
              <a:rPr lang="en-US" sz="2350" b="1" dirty="0">
                <a:solidFill>
                  <a:schemeClr val="bg1"/>
                </a:solidFill>
                <a:latin typeface="Calibri" panose="020F0502020204030204" pitchFamily="34" charset="0"/>
                <a:cs typeface="Calibri" panose="020F0502020204030204" pitchFamily="34" charset="0"/>
              </a:rPr>
              <a:t>write . . .</a:t>
            </a:r>
          </a:p>
          <a:p>
            <a:pPr algn="ctr"/>
            <a:r>
              <a:rPr lang="en-US" sz="2400" b="1" dirty="0">
                <a:solidFill>
                  <a:srgbClr val="FFFF00"/>
                </a:solidFill>
                <a:latin typeface="Calibri" panose="020F0502020204030204" pitchFamily="34" charset="0"/>
                <a:cs typeface="Calibri" panose="020F0502020204030204" pitchFamily="34" charset="0"/>
              </a:rPr>
              <a:t>Description of Jesus</a:t>
            </a:r>
          </a:p>
          <a:p>
            <a:pPr algn="just"/>
            <a:r>
              <a:rPr lang="en-US" sz="2350" b="1" dirty="0">
                <a:solidFill>
                  <a:schemeClr val="bg1"/>
                </a:solidFill>
                <a:latin typeface="Calibri" panose="020F0502020204030204" pitchFamily="34" charset="0"/>
                <a:cs typeface="Calibri" panose="020F0502020204030204" pitchFamily="34" charset="0"/>
              </a:rPr>
              <a:t>'These things says He who has the sharp two-edged sword:</a:t>
            </a: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r>
              <a:rPr lang="en-US" sz="2350" b="1"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Churches--Pergamos</a:t>
            </a:r>
          </a:p>
        </p:txBody>
      </p:sp>
    </p:spTree>
    <p:extLst>
      <p:ext uri="{BB962C8B-B14F-4D97-AF65-F5344CB8AC3E}">
        <p14:creationId xmlns:p14="http://schemas.microsoft.com/office/powerpoint/2010/main" val="48491813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2853</Words>
  <Application>Microsoft Office PowerPoint</Application>
  <PresentationFormat>Widescreen</PresentationFormat>
  <Paragraphs>232</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Cambria</vt:lpstr>
      <vt:lpstr>Office Theme</vt:lpstr>
      <vt:lpstr>Letters to the Seven Churches Pergamos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Entering ESP-TSP &amp; L and PBL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488</cp:revision>
  <cp:lastPrinted>2019-10-27T10:46:19Z</cp:lastPrinted>
  <dcterms:modified xsi:type="dcterms:W3CDTF">2020-02-23T22:37:08Z</dcterms:modified>
</cp:coreProperties>
</file>