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1440" r:id="rId2"/>
    <p:sldId id="2242" r:id="rId3"/>
    <p:sldId id="2423" r:id="rId4"/>
    <p:sldId id="2430" r:id="rId5"/>
    <p:sldId id="2435" r:id="rId6"/>
    <p:sldId id="2409" r:id="rId7"/>
    <p:sldId id="2436" r:id="rId8"/>
    <p:sldId id="2437" r:id="rId9"/>
    <p:sldId id="2438" r:id="rId10"/>
    <p:sldId id="2383" r:id="rId11"/>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580" autoAdjust="0"/>
    <p:restoredTop sz="86410" autoAdjust="0"/>
  </p:normalViewPr>
  <p:slideViewPr>
    <p:cSldViewPr snapToGrid="0">
      <p:cViewPr varScale="1">
        <p:scale>
          <a:sx n="100" d="100"/>
          <a:sy n="100" d="100"/>
        </p:scale>
        <p:origin x="114" y="312"/>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5" tIns="94175" rIns="94175" bIns="9417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8"/>
            <a:ext cx="5679440" cy="4223385"/>
          </a:xfrm>
          <a:prstGeom prst="rect">
            <a:avLst/>
          </a:prstGeom>
        </p:spPr>
        <p:txBody>
          <a:bodyPr spcFirstLastPara="1" wrap="square" lIns="94175" tIns="94175" rIns="94175" bIns="9417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79770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1243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7885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0959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32105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252097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4793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2115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902601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5400" b="1" dirty="0"/>
              <a:t>Letters to the Seven Churches</a:t>
            </a:r>
            <a:br>
              <a:rPr lang="en-US" sz="5400" b="1" dirty="0"/>
            </a:br>
            <a:r>
              <a:rPr lang="en-US" sz="5400" b="1" dirty="0"/>
              <a:t>Smyrna</a:t>
            </a: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Rev. 2:8-11</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3084945" y="299702"/>
            <a:ext cx="856628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Entering ESP-TSP &amp; L and PBL</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2811247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632311"/>
          </a:xfrm>
          <a:prstGeom prst="rect">
            <a:avLst/>
          </a:prstGeom>
          <a:solidFill>
            <a:srgbClr val="04070C"/>
          </a:solidFill>
          <a:ln w="76200">
            <a:solidFill>
              <a:srgbClr val="0000CC"/>
            </a:solidFill>
          </a:ln>
        </p:spPr>
        <p:txBody>
          <a:bodyPr wrap="square" rtlCol="0">
            <a:spAutoFit/>
          </a:bodyPr>
          <a:lstStyle/>
          <a:p>
            <a:pPr algn="just">
              <a:spcAft>
                <a:spcPts val="1200"/>
              </a:spcAft>
            </a:pPr>
            <a:r>
              <a:rPr lang="en-US" sz="3000" b="1" dirty="0">
                <a:solidFill>
                  <a:schemeClr val="bg1"/>
                </a:solidFill>
                <a:latin typeface="Calibri" panose="020F0502020204030204" pitchFamily="34" charset="0"/>
                <a:cs typeface="Calibri" panose="020F0502020204030204" pitchFamily="34" charset="0"/>
              </a:rPr>
              <a:t>  8  "And to the angel of the church in Smyrna write, 'These things says the First and the Last, who was dead, and came to life: </a:t>
            </a:r>
          </a:p>
          <a:p>
            <a:pPr algn="just">
              <a:spcAft>
                <a:spcPts val="1200"/>
              </a:spcAft>
            </a:pPr>
            <a:r>
              <a:rPr lang="en-US" sz="3000" b="1" dirty="0">
                <a:solidFill>
                  <a:schemeClr val="bg1"/>
                </a:solidFill>
                <a:latin typeface="Calibri" panose="020F0502020204030204" pitchFamily="34" charset="0"/>
                <a:cs typeface="Calibri" panose="020F0502020204030204" pitchFamily="34" charset="0"/>
              </a:rPr>
              <a:t>  9  "I know your works, tribulation, and poverty (but you are rich); and I know the blasphemy of those who say they are Jews and are not, but are a synagogue of Satan. </a:t>
            </a:r>
          </a:p>
          <a:p>
            <a:pPr algn="just"/>
            <a:r>
              <a:rPr lang="en-US" sz="3000" b="1" dirty="0">
                <a:solidFill>
                  <a:schemeClr val="bg1"/>
                </a:solidFill>
                <a:latin typeface="Calibri" panose="020F0502020204030204" pitchFamily="34" charset="0"/>
                <a:cs typeface="Calibri" panose="020F0502020204030204" pitchFamily="34" charset="0"/>
              </a:rPr>
              <a:t>  10  Do not fear any of those things which you are about to suffer. Indeed, the devil is about to throw some of you into prison, that you may be tested, and you will have tribulation ten days. Be faithful until death, and I will give you the crown of life. </a:t>
            </a:r>
          </a:p>
          <a:p>
            <a:pPr algn="just">
              <a:spcAft>
                <a:spcPts val="1200"/>
              </a:spcAft>
            </a:pPr>
            <a:r>
              <a:rPr lang="en-US" sz="3000" b="1" dirty="0">
                <a:solidFill>
                  <a:schemeClr val="bg1"/>
                </a:solidFill>
                <a:latin typeface="Calibri" panose="020F0502020204030204" pitchFamily="34" charset="0"/>
                <a:cs typeface="Calibri" panose="020F0502020204030204" pitchFamily="34" charset="0"/>
              </a:rPr>
              <a:t>  11  "He who has an ear, let him hear what the Spirit says to the churches. He who overcomes shall not be hurt by the second death."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Churches--Smyrna</a:t>
            </a:r>
          </a:p>
        </p:txBody>
      </p:sp>
    </p:spTree>
    <p:extLst>
      <p:ext uri="{BB962C8B-B14F-4D97-AF65-F5344CB8AC3E}">
        <p14:creationId xmlns:p14="http://schemas.microsoft.com/office/powerpoint/2010/main" val="484918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262979"/>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  The churches of Asia</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ESP-TSP and L</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Were there only seven churches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Establishment and growth of churches in Asia</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Present at Pentecost (Acts 2)</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Paul on 2</a:t>
            </a:r>
            <a:r>
              <a:rPr lang="en-US" sz="2400" b="1" baseline="30000" dirty="0">
                <a:solidFill>
                  <a:schemeClr val="bg1"/>
                </a:solidFill>
                <a:latin typeface="Calibri" panose="020F0502020204030204" pitchFamily="34" charset="0"/>
                <a:cs typeface="Calibri" panose="020F0502020204030204" pitchFamily="34" charset="0"/>
              </a:rPr>
              <a:t>nd</a:t>
            </a:r>
            <a:r>
              <a:rPr lang="en-US" sz="2400" b="1" dirty="0">
                <a:solidFill>
                  <a:schemeClr val="bg1"/>
                </a:solidFill>
                <a:latin typeface="Calibri" panose="020F0502020204030204" pitchFamily="34" charset="0"/>
                <a:cs typeface="Calibri" panose="020F0502020204030204" pitchFamily="34" charset="0"/>
              </a:rPr>
              <a:t> and 3</a:t>
            </a:r>
            <a:r>
              <a:rPr lang="en-US" sz="2400" b="1" baseline="30000" dirty="0">
                <a:solidFill>
                  <a:schemeClr val="bg1"/>
                </a:solidFill>
                <a:latin typeface="Calibri" panose="020F0502020204030204" pitchFamily="34" charset="0"/>
                <a:cs typeface="Calibri" panose="020F0502020204030204" pitchFamily="34" charset="0"/>
              </a:rPr>
              <a:t>rd</a:t>
            </a:r>
            <a:r>
              <a:rPr lang="en-US" sz="2400" b="1" dirty="0">
                <a:solidFill>
                  <a:schemeClr val="bg1"/>
                </a:solidFill>
                <a:latin typeface="Calibri" panose="020F0502020204030204" pitchFamily="34" charset="0"/>
                <a:cs typeface="Calibri" panose="020F0502020204030204" pitchFamily="34" charset="0"/>
              </a:rPr>
              <a:t> missionary journeys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Apollos, Aquila, Pricilla, Timothy</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Paul and the seven churches in Asia—at first; then</a:t>
            </a:r>
          </a:p>
          <a:p>
            <a:pPr algn="just">
              <a:spcAft>
                <a:spcPts val="1200"/>
              </a:spcAft>
              <a:buClr>
                <a:schemeClr val="bg1"/>
              </a:buClr>
              <a:tabLst>
                <a:tab pos="461963" algn="l"/>
              </a:tabLst>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tabLst>
                <a:tab pos="461963" algn="l"/>
              </a:tabLst>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Churches--Smyrna</a:t>
            </a:r>
          </a:p>
        </p:txBody>
      </p:sp>
    </p:spTree>
    <p:extLst>
      <p:ext uri="{BB962C8B-B14F-4D97-AF65-F5344CB8AC3E}">
        <p14:creationId xmlns:p14="http://schemas.microsoft.com/office/powerpoint/2010/main" val="286757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55312"/>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The churches of Asia</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Books written to some of the seven churches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Ephesians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Colossians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- 1 Timothy</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Philemon</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- 1 Peter</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- 2 Peter</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Revelation</a:t>
            </a:r>
          </a:p>
          <a:p>
            <a:pPr algn="just">
              <a:spcAft>
                <a:spcPts val="1200"/>
              </a:spcAft>
              <a:buClr>
                <a:schemeClr val="bg1"/>
              </a:buClr>
              <a:tabLst>
                <a:tab pos="461963" algn="l"/>
              </a:tabLst>
            </a:pPr>
            <a:endParaRPr lang="en-US" sz="24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Churches--Smyrna</a:t>
            </a:r>
          </a:p>
        </p:txBody>
      </p:sp>
    </p:spTree>
    <p:extLst>
      <p:ext uri="{BB962C8B-B14F-4D97-AF65-F5344CB8AC3E}">
        <p14:creationId xmlns:p14="http://schemas.microsoft.com/office/powerpoint/2010/main" val="141217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539978"/>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  The churches of Asia</a:t>
            </a:r>
            <a:endParaRPr lang="en-US" sz="24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Books written to some of the seven churches</a:t>
            </a:r>
          </a:p>
          <a:p>
            <a:pPr marL="457200" indent="-457200" algn="just">
              <a:spcAft>
                <a:spcPts val="1200"/>
              </a:spcAft>
              <a:buClr>
                <a:schemeClr val="bg1"/>
              </a:buClr>
              <a:buFont typeface="Arial" panose="020B0604020202020204" pitchFamily="34" charset="0"/>
              <a:buChar char="•"/>
            </a:pPr>
            <a:r>
              <a:rPr lang="en-US" sz="3000" b="1" dirty="0">
                <a:solidFill>
                  <a:srgbClr val="FFFF00"/>
                </a:solidFill>
                <a:latin typeface="Calibri" panose="020F0502020204030204" pitchFamily="34" charset="0"/>
                <a:cs typeface="Calibri" panose="020F0502020204030204" pitchFamily="34" charset="0"/>
              </a:rPr>
              <a:t>Design of each letter to the seven churches</a:t>
            </a:r>
            <a:endParaRPr lang="en-US" sz="2400" b="1" dirty="0">
              <a:solidFill>
                <a:srgbClr val="FFFF00"/>
              </a:solidFill>
              <a:latin typeface="Calibri" panose="020F0502020204030204" pitchFamily="34" charset="0"/>
              <a:cs typeface="Calibri" panose="020F0502020204030204" pitchFamily="34" charset="0"/>
            </a:endParaRP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Description of Jesus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I know your works</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The good; the good and bad; the bad</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Encouragement or warning</a:t>
            </a:r>
          </a:p>
          <a:p>
            <a:pPr algn="just">
              <a:spcAft>
                <a:spcPts val="1200"/>
              </a:spcAft>
              <a:buClr>
                <a:schemeClr val="bg1"/>
              </a:buClr>
              <a:tabLst>
                <a:tab pos="461963" algn="l"/>
              </a:tabLst>
            </a:pPr>
            <a:r>
              <a:rPr lang="en-US" sz="2400" b="1" dirty="0">
                <a:solidFill>
                  <a:schemeClr val="bg1"/>
                </a:solidFill>
                <a:latin typeface="Calibri" panose="020F0502020204030204" pitchFamily="34" charset="0"/>
                <a:cs typeface="Calibri" panose="020F0502020204030204" pitchFamily="34" charset="0"/>
              </a:rPr>
              <a:t>	- The overcoming blessing</a:t>
            </a:r>
          </a:p>
          <a:p>
            <a:pPr algn="just">
              <a:spcAft>
                <a:spcPts val="1200"/>
              </a:spcAft>
              <a:buClr>
                <a:schemeClr val="bg1"/>
              </a:buClr>
              <a:tabLst>
                <a:tab pos="461963" algn="l"/>
              </a:tabLst>
            </a:pPr>
            <a:endParaRPr lang="en-US" sz="24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tabLst>
                <a:tab pos="461963" algn="l"/>
              </a:tabLst>
            </a:pPr>
            <a:endParaRPr lang="en-US" sz="30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Churches--Smyrna</a:t>
            </a:r>
          </a:p>
        </p:txBody>
      </p:sp>
    </p:spTree>
    <p:extLst>
      <p:ext uri="{BB962C8B-B14F-4D97-AF65-F5344CB8AC3E}">
        <p14:creationId xmlns:p14="http://schemas.microsoft.com/office/powerpoint/2010/main" val="2201023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24535"/>
          </a:xfrm>
          <a:prstGeom prst="rect">
            <a:avLst/>
          </a:prstGeom>
          <a:solidFill>
            <a:srgbClr val="04070C"/>
          </a:solidFill>
          <a:ln w="76200">
            <a:solidFill>
              <a:srgbClr val="0000CC"/>
            </a:solidFill>
          </a:ln>
        </p:spPr>
        <p:txBody>
          <a:bodyPr wrap="square" rtlCol="0">
            <a:spAutoFit/>
          </a:bodyPr>
          <a:lstStyle/>
          <a:p>
            <a:pPr algn="just">
              <a:spcAft>
                <a:spcPts val="1200"/>
              </a:spcAft>
              <a:buClr>
                <a:schemeClr val="bg1"/>
              </a:buClr>
            </a:pPr>
            <a:r>
              <a:rPr lang="en-US" sz="3000" b="1" dirty="0">
                <a:solidFill>
                  <a:schemeClr val="bg1"/>
                </a:solidFill>
                <a:latin typeface="Calibri" panose="020F0502020204030204" pitchFamily="34" charset="0"/>
                <a:cs typeface="Calibri" panose="020F0502020204030204" pitchFamily="34" charset="0"/>
              </a:rPr>
              <a:t>  8  "And to </a:t>
            </a:r>
            <a:r>
              <a:rPr lang="en-US" sz="3000" b="1" dirty="0">
                <a:solidFill>
                  <a:srgbClr val="FFFF00"/>
                </a:solidFill>
                <a:latin typeface="Calibri" panose="020F0502020204030204" pitchFamily="34" charset="0"/>
                <a:cs typeface="Calibri" panose="020F0502020204030204" pitchFamily="34" charset="0"/>
              </a:rPr>
              <a:t>the angel of the church </a:t>
            </a:r>
            <a:r>
              <a:rPr lang="en-US" sz="3000" b="1" dirty="0">
                <a:solidFill>
                  <a:schemeClr val="bg1"/>
                </a:solidFill>
                <a:latin typeface="Calibri" panose="020F0502020204030204" pitchFamily="34" charset="0"/>
                <a:cs typeface="Calibri" panose="020F0502020204030204" pitchFamily="34" charset="0"/>
              </a:rPr>
              <a:t>in Smyrna write, </a:t>
            </a:r>
          </a:p>
          <a:p>
            <a:pPr algn="ctr">
              <a:spcAft>
                <a:spcPts val="1200"/>
              </a:spcAft>
              <a:buClr>
                <a:schemeClr val="bg1"/>
              </a:buClr>
            </a:pPr>
            <a:r>
              <a:rPr lang="en-US" sz="3000" b="1" dirty="0">
                <a:solidFill>
                  <a:srgbClr val="FFFF00"/>
                </a:solidFill>
                <a:latin typeface="Calibri" panose="020F0502020204030204" pitchFamily="34" charset="0"/>
                <a:cs typeface="Calibri" panose="020F0502020204030204" pitchFamily="34" charset="0"/>
              </a:rPr>
              <a:t>Description of Jesus</a:t>
            </a:r>
          </a:p>
          <a:p>
            <a:pPr algn="just">
              <a:spcAft>
                <a:spcPts val="1200"/>
              </a:spcAft>
              <a:buClr>
                <a:schemeClr val="bg1"/>
              </a:buClr>
            </a:pPr>
            <a:r>
              <a:rPr lang="en-US" sz="3000" b="1" dirty="0">
                <a:solidFill>
                  <a:schemeClr val="bg1"/>
                </a:solidFill>
                <a:latin typeface="Calibri" panose="020F0502020204030204" pitchFamily="34" charset="0"/>
                <a:cs typeface="Calibri" panose="020F0502020204030204" pitchFamily="34" charset="0"/>
              </a:rPr>
              <a:t>'These things says the </a:t>
            </a:r>
            <a:r>
              <a:rPr lang="en-US" sz="3000" b="1" dirty="0">
                <a:solidFill>
                  <a:srgbClr val="FFFF00"/>
                </a:solidFill>
                <a:latin typeface="Calibri" panose="020F0502020204030204" pitchFamily="34" charset="0"/>
                <a:cs typeface="Calibri" panose="020F0502020204030204" pitchFamily="34" charset="0"/>
              </a:rPr>
              <a:t>First and the Last</a:t>
            </a:r>
            <a:r>
              <a:rPr lang="en-US" sz="3000" b="1" dirty="0">
                <a:solidFill>
                  <a:schemeClr val="bg1"/>
                </a:solidFill>
                <a:latin typeface="Calibri" panose="020F0502020204030204" pitchFamily="34" charset="0"/>
                <a:cs typeface="Calibri" panose="020F0502020204030204" pitchFamily="34" charset="0"/>
              </a:rPr>
              <a:t>, who </a:t>
            </a:r>
            <a:r>
              <a:rPr lang="en-US" sz="3000" b="1" dirty="0">
                <a:solidFill>
                  <a:srgbClr val="FFFF00"/>
                </a:solidFill>
                <a:latin typeface="Calibri" panose="020F0502020204030204" pitchFamily="34" charset="0"/>
                <a:cs typeface="Calibri" panose="020F0502020204030204" pitchFamily="34" charset="0"/>
              </a:rPr>
              <a:t>was dead</a:t>
            </a:r>
            <a:r>
              <a:rPr lang="en-US" sz="3000" b="1" dirty="0">
                <a:solidFill>
                  <a:schemeClr val="bg1"/>
                </a:solidFill>
                <a:latin typeface="Calibri" panose="020F0502020204030204" pitchFamily="34" charset="0"/>
                <a:cs typeface="Calibri" panose="020F0502020204030204" pitchFamily="34" charset="0"/>
              </a:rPr>
              <a:t>, and </a:t>
            </a:r>
            <a:r>
              <a:rPr lang="en-US" sz="3000" b="1" dirty="0">
                <a:solidFill>
                  <a:srgbClr val="FFFF00"/>
                </a:solidFill>
                <a:latin typeface="Calibri" panose="020F0502020204030204" pitchFamily="34" charset="0"/>
                <a:cs typeface="Calibri" panose="020F0502020204030204" pitchFamily="34" charset="0"/>
              </a:rPr>
              <a:t>came to life</a:t>
            </a:r>
            <a:r>
              <a:rPr lang="en-US" sz="3000" b="1" dirty="0">
                <a:solidFill>
                  <a:schemeClr val="bg1"/>
                </a:solidFill>
                <a:latin typeface="Calibri" panose="020F0502020204030204" pitchFamily="34" charset="0"/>
                <a:cs typeface="Calibri" panose="020F0502020204030204" pitchFamily="34" charset="0"/>
              </a:rPr>
              <a:t>: </a:t>
            </a:r>
          </a:p>
          <a:p>
            <a:pPr algn="just">
              <a:spcAft>
                <a:spcPts val="1200"/>
              </a:spcAft>
              <a:buClr>
                <a:schemeClr val="bg1"/>
              </a:buClr>
            </a:pPr>
            <a:endParaRPr lang="en-US" sz="30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30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30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3000" b="1" dirty="0">
              <a:solidFill>
                <a:schemeClr val="bg1"/>
              </a:solidFill>
              <a:latin typeface="Calibri" panose="020F0502020204030204" pitchFamily="34" charset="0"/>
              <a:cs typeface="Calibri" panose="020F0502020204030204" pitchFamily="34" charset="0"/>
            </a:endParaRPr>
          </a:p>
          <a:p>
            <a:pPr algn="just">
              <a:spcAft>
                <a:spcPts val="1200"/>
              </a:spcAft>
              <a:buClr>
                <a:schemeClr val="bg1"/>
              </a:buClr>
            </a:pPr>
            <a:endParaRPr lang="en-US" sz="30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Churches--Smyrna</a:t>
            </a:r>
          </a:p>
        </p:txBody>
      </p:sp>
    </p:spTree>
    <p:extLst>
      <p:ext uri="{BB962C8B-B14F-4D97-AF65-F5344CB8AC3E}">
        <p14:creationId xmlns:p14="http://schemas.microsoft.com/office/powerpoint/2010/main" val="3207541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632311"/>
          </a:xfrm>
          <a:prstGeom prst="rect">
            <a:avLst/>
          </a:prstGeom>
          <a:solidFill>
            <a:srgbClr val="04070C"/>
          </a:solidFill>
          <a:ln w="76200">
            <a:solidFill>
              <a:srgbClr val="0000CC"/>
            </a:solidFill>
          </a:ln>
        </p:spPr>
        <p:txBody>
          <a:bodyPr wrap="square" rtlCol="0">
            <a:spAutoFit/>
          </a:bodyPr>
          <a:lstStyle/>
          <a:p>
            <a:pPr algn="just">
              <a:spcAft>
                <a:spcPts val="1200"/>
              </a:spcAft>
              <a:buClr>
                <a:schemeClr val="bg1"/>
              </a:buClr>
            </a:pPr>
            <a:r>
              <a:rPr lang="en-US" sz="3000" b="1" dirty="0">
                <a:solidFill>
                  <a:schemeClr val="bg1"/>
                </a:solidFill>
                <a:latin typeface="Calibri" panose="020F0502020204030204" pitchFamily="34" charset="0"/>
                <a:cs typeface="Calibri" panose="020F0502020204030204" pitchFamily="34" charset="0"/>
              </a:rPr>
              <a:t>  8  "And to the angel of the church in Smyrna write, 'These things says the First and the Last, who was dead, and came to life:</a:t>
            </a:r>
          </a:p>
          <a:p>
            <a:pPr algn="ctr">
              <a:spcAft>
                <a:spcPts val="1200"/>
              </a:spcAft>
              <a:buClr>
                <a:schemeClr val="bg1"/>
              </a:buClr>
            </a:pPr>
            <a:r>
              <a:rPr lang="en-US" sz="3000" b="1" dirty="0">
                <a:solidFill>
                  <a:srgbClr val="FFFF00"/>
                </a:solidFill>
                <a:latin typeface="Calibri" panose="020F0502020204030204" pitchFamily="34" charset="0"/>
                <a:cs typeface="Calibri" panose="020F0502020204030204" pitchFamily="34" charset="0"/>
              </a:rPr>
              <a:t>I Know Your Works </a:t>
            </a:r>
          </a:p>
          <a:p>
            <a:pPr algn="just">
              <a:spcAft>
                <a:spcPts val="1200"/>
              </a:spcAft>
            </a:pPr>
            <a:r>
              <a:rPr lang="en-US" sz="3000" b="1" dirty="0">
                <a:solidFill>
                  <a:schemeClr val="bg1"/>
                </a:solidFill>
                <a:latin typeface="Calibri" panose="020F0502020204030204" pitchFamily="34" charset="0"/>
                <a:cs typeface="Calibri" panose="020F0502020204030204" pitchFamily="34" charset="0"/>
              </a:rPr>
              <a:t>  9  "I know your </a:t>
            </a:r>
            <a:r>
              <a:rPr lang="en-US" sz="3000" b="1" dirty="0">
                <a:solidFill>
                  <a:srgbClr val="FFFF00"/>
                </a:solidFill>
                <a:latin typeface="Calibri" panose="020F0502020204030204" pitchFamily="34" charset="0"/>
                <a:cs typeface="Calibri" panose="020F0502020204030204" pitchFamily="34" charset="0"/>
              </a:rPr>
              <a:t>works</a:t>
            </a:r>
            <a:r>
              <a:rPr lang="en-US" sz="3000" b="1" dirty="0">
                <a:solidFill>
                  <a:schemeClr val="bg1"/>
                </a:solidFill>
                <a:latin typeface="Calibri" panose="020F0502020204030204" pitchFamily="34" charset="0"/>
                <a:cs typeface="Calibri" panose="020F0502020204030204" pitchFamily="34" charset="0"/>
              </a:rPr>
              <a:t>, </a:t>
            </a:r>
            <a:r>
              <a:rPr lang="en-US" sz="3000" b="1" dirty="0">
                <a:solidFill>
                  <a:srgbClr val="FFFF00"/>
                </a:solidFill>
                <a:latin typeface="Calibri" panose="020F0502020204030204" pitchFamily="34" charset="0"/>
                <a:cs typeface="Calibri" panose="020F0502020204030204" pitchFamily="34" charset="0"/>
              </a:rPr>
              <a:t>tribulation</a:t>
            </a:r>
            <a:r>
              <a:rPr lang="en-US" sz="3000" b="1" dirty="0">
                <a:solidFill>
                  <a:schemeClr val="bg1"/>
                </a:solidFill>
                <a:latin typeface="Calibri" panose="020F0502020204030204" pitchFamily="34" charset="0"/>
                <a:cs typeface="Calibri" panose="020F0502020204030204" pitchFamily="34" charset="0"/>
              </a:rPr>
              <a:t>, and </a:t>
            </a:r>
            <a:r>
              <a:rPr lang="en-US" sz="3000" b="1" dirty="0">
                <a:solidFill>
                  <a:srgbClr val="FFFF00"/>
                </a:solidFill>
                <a:latin typeface="Calibri" panose="020F0502020204030204" pitchFamily="34" charset="0"/>
                <a:cs typeface="Calibri" panose="020F0502020204030204" pitchFamily="34" charset="0"/>
              </a:rPr>
              <a:t>poverty</a:t>
            </a:r>
            <a:r>
              <a:rPr lang="en-US" sz="3000" b="1" dirty="0">
                <a:solidFill>
                  <a:schemeClr val="bg1"/>
                </a:solidFill>
                <a:latin typeface="Calibri" panose="020F0502020204030204" pitchFamily="34" charset="0"/>
                <a:cs typeface="Calibri" panose="020F0502020204030204" pitchFamily="34" charset="0"/>
              </a:rPr>
              <a:t> (but you are rich); and I know </a:t>
            </a:r>
            <a:r>
              <a:rPr lang="en-US" sz="3000" b="1" dirty="0">
                <a:solidFill>
                  <a:srgbClr val="FFFF00"/>
                </a:solidFill>
                <a:latin typeface="Calibri" panose="020F0502020204030204" pitchFamily="34" charset="0"/>
                <a:cs typeface="Calibri" panose="020F0502020204030204" pitchFamily="34" charset="0"/>
              </a:rPr>
              <a:t>the blasphemy of</a:t>
            </a:r>
            <a:r>
              <a:rPr lang="en-US" sz="3000" b="1" dirty="0">
                <a:solidFill>
                  <a:schemeClr val="bg1"/>
                </a:solidFill>
                <a:latin typeface="Calibri" panose="020F0502020204030204" pitchFamily="34" charset="0"/>
                <a:cs typeface="Calibri" panose="020F0502020204030204" pitchFamily="34" charset="0"/>
              </a:rPr>
              <a:t> those who say they are Jews and are not, but are </a:t>
            </a:r>
            <a:r>
              <a:rPr lang="en-US" sz="3000" b="1" dirty="0">
                <a:solidFill>
                  <a:srgbClr val="FFFF00"/>
                </a:solidFill>
                <a:latin typeface="Calibri" panose="020F0502020204030204" pitchFamily="34" charset="0"/>
                <a:cs typeface="Calibri" panose="020F0502020204030204" pitchFamily="34" charset="0"/>
              </a:rPr>
              <a:t>a synagogue of Satan</a:t>
            </a:r>
            <a:r>
              <a:rPr lang="en-US" sz="3000" b="1" dirty="0">
                <a:solidFill>
                  <a:schemeClr val="bg1"/>
                </a:solidFill>
                <a:latin typeface="Calibri" panose="020F0502020204030204" pitchFamily="34" charset="0"/>
                <a:cs typeface="Calibri" panose="020F0502020204030204" pitchFamily="34" charset="0"/>
              </a:rPr>
              <a:t>.</a:t>
            </a:r>
          </a:p>
          <a:p>
            <a:pPr algn="just">
              <a:spcAft>
                <a:spcPts val="1200"/>
              </a:spcAft>
            </a:pPr>
            <a:endParaRPr lang="en-US" sz="3000" b="1" dirty="0">
              <a:solidFill>
                <a:schemeClr val="bg1"/>
              </a:solidFill>
              <a:latin typeface="Calibri" panose="020F0502020204030204" pitchFamily="34" charset="0"/>
              <a:cs typeface="Calibri" panose="020F0502020204030204" pitchFamily="34" charset="0"/>
            </a:endParaRPr>
          </a:p>
          <a:p>
            <a:pPr algn="just">
              <a:spcAft>
                <a:spcPts val="1200"/>
              </a:spcAft>
            </a:pPr>
            <a:endParaRPr lang="en-US" sz="3000" b="1" dirty="0">
              <a:solidFill>
                <a:schemeClr val="bg1"/>
              </a:solidFill>
              <a:latin typeface="Calibri" panose="020F0502020204030204" pitchFamily="34" charset="0"/>
              <a:cs typeface="Calibri" panose="020F0502020204030204" pitchFamily="34" charset="0"/>
            </a:endParaRPr>
          </a:p>
          <a:p>
            <a:pPr algn="just">
              <a:spcAft>
                <a:spcPts val="1200"/>
              </a:spcAft>
            </a:pPr>
            <a:endParaRPr lang="en-US" sz="3000" b="1" dirty="0">
              <a:solidFill>
                <a:schemeClr val="bg1"/>
              </a:solidFill>
              <a:latin typeface="Calibri" panose="020F0502020204030204" pitchFamily="34" charset="0"/>
              <a:cs typeface="Calibri" panose="020F0502020204030204" pitchFamily="34" charset="0"/>
            </a:endParaRPr>
          </a:p>
          <a:p>
            <a:pPr algn="just">
              <a:spcAft>
                <a:spcPts val="1200"/>
              </a:spcAft>
            </a:pPr>
            <a:endParaRPr lang="en-US" sz="30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Churches--Smyrna</a:t>
            </a:r>
          </a:p>
        </p:txBody>
      </p:sp>
    </p:spTree>
    <p:extLst>
      <p:ext uri="{BB962C8B-B14F-4D97-AF65-F5344CB8AC3E}">
        <p14:creationId xmlns:p14="http://schemas.microsoft.com/office/powerpoint/2010/main" val="2162850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170646"/>
          </a:xfrm>
          <a:prstGeom prst="rect">
            <a:avLst/>
          </a:prstGeom>
          <a:solidFill>
            <a:srgbClr val="04070C"/>
          </a:solidFill>
          <a:ln w="76200">
            <a:solidFill>
              <a:srgbClr val="0000CC"/>
            </a:solidFill>
          </a:ln>
        </p:spPr>
        <p:txBody>
          <a:bodyPr wrap="square" rtlCol="0">
            <a:spAutoFit/>
          </a:bodyPr>
          <a:lstStyle/>
          <a:p>
            <a:pPr algn="just">
              <a:spcAft>
                <a:spcPts val="1200"/>
              </a:spcAft>
              <a:buClr>
                <a:schemeClr val="bg1"/>
              </a:buClr>
            </a:pPr>
            <a:r>
              <a:rPr lang="en-US" sz="3000" b="1" dirty="0">
                <a:solidFill>
                  <a:schemeClr val="bg1"/>
                </a:solidFill>
                <a:latin typeface="Calibri" panose="020F0502020204030204" pitchFamily="34" charset="0"/>
                <a:cs typeface="Calibri" panose="020F0502020204030204" pitchFamily="34" charset="0"/>
              </a:rPr>
              <a:t>  8  "And to the angel of the church in Smyrna write, 'These things says the First and the Last, who was dead, and came to life:</a:t>
            </a:r>
          </a:p>
          <a:p>
            <a:pPr algn="just">
              <a:spcAft>
                <a:spcPts val="1200"/>
              </a:spcAft>
              <a:buClr>
                <a:schemeClr val="bg1"/>
              </a:buClr>
            </a:pPr>
            <a:r>
              <a:rPr lang="en-US" sz="3000" b="1" dirty="0">
                <a:solidFill>
                  <a:schemeClr val="bg1"/>
                </a:solidFill>
                <a:latin typeface="Calibri" panose="020F0502020204030204" pitchFamily="34" charset="0"/>
                <a:cs typeface="Calibri" panose="020F0502020204030204" pitchFamily="34" charset="0"/>
              </a:rPr>
              <a:t>9  "I know your works, tribulation, and poverty (but you are rich); and I know the blasphemy of those who say they are Jews and are not, but are a synagogue of Satan. </a:t>
            </a:r>
          </a:p>
          <a:p>
            <a:pPr algn="ctr">
              <a:spcAft>
                <a:spcPts val="1200"/>
              </a:spcAft>
              <a:buClr>
                <a:schemeClr val="bg1"/>
              </a:buClr>
            </a:pPr>
            <a:r>
              <a:rPr lang="en-US" sz="3000" b="1" dirty="0">
                <a:solidFill>
                  <a:srgbClr val="FFFF00"/>
                </a:solidFill>
                <a:latin typeface="Calibri" panose="020F0502020204030204" pitchFamily="34" charset="0"/>
                <a:cs typeface="Calibri" panose="020F0502020204030204" pitchFamily="34" charset="0"/>
              </a:rPr>
              <a:t>Encouragement or Warning</a:t>
            </a:r>
          </a:p>
          <a:p>
            <a:pPr algn="just"/>
            <a:r>
              <a:rPr lang="en-US" sz="3000" b="1" dirty="0">
                <a:solidFill>
                  <a:schemeClr val="bg1"/>
                </a:solidFill>
                <a:latin typeface="Calibri" panose="020F0502020204030204" pitchFamily="34" charset="0"/>
                <a:cs typeface="Calibri" panose="020F0502020204030204" pitchFamily="34" charset="0"/>
              </a:rPr>
              <a:t>  10  </a:t>
            </a:r>
            <a:r>
              <a:rPr lang="en-US" sz="3000" b="1" dirty="0">
                <a:solidFill>
                  <a:srgbClr val="FFFF00"/>
                </a:solidFill>
                <a:latin typeface="Calibri" panose="020F0502020204030204" pitchFamily="34" charset="0"/>
                <a:cs typeface="Calibri" panose="020F0502020204030204" pitchFamily="34" charset="0"/>
              </a:rPr>
              <a:t>Do not fear any of those things</a:t>
            </a:r>
            <a:r>
              <a:rPr lang="en-US" sz="3000" b="1" dirty="0">
                <a:solidFill>
                  <a:schemeClr val="bg1"/>
                </a:solidFill>
                <a:latin typeface="Calibri" panose="020F0502020204030204" pitchFamily="34" charset="0"/>
                <a:cs typeface="Calibri" panose="020F0502020204030204" pitchFamily="34" charset="0"/>
              </a:rPr>
              <a:t> which you are about to suffer. Indeed, </a:t>
            </a:r>
            <a:r>
              <a:rPr lang="en-US" sz="3000" b="1" dirty="0">
                <a:solidFill>
                  <a:srgbClr val="FFFF00"/>
                </a:solidFill>
                <a:latin typeface="Calibri" panose="020F0502020204030204" pitchFamily="34" charset="0"/>
                <a:cs typeface="Calibri" panose="020F0502020204030204" pitchFamily="34" charset="0"/>
              </a:rPr>
              <a:t>the devil is about to throw </a:t>
            </a:r>
            <a:r>
              <a:rPr lang="en-US" sz="3000" b="1" dirty="0">
                <a:solidFill>
                  <a:schemeClr val="bg1"/>
                </a:solidFill>
                <a:latin typeface="Calibri" panose="020F0502020204030204" pitchFamily="34" charset="0"/>
                <a:cs typeface="Calibri" panose="020F0502020204030204" pitchFamily="34" charset="0"/>
              </a:rPr>
              <a:t>some of you into prison, that </a:t>
            </a:r>
            <a:r>
              <a:rPr lang="en-US" sz="3000" b="1" dirty="0">
                <a:solidFill>
                  <a:srgbClr val="FFFF00"/>
                </a:solidFill>
                <a:latin typeface="Calibri" panose="020F0502020204030204" pitchFamily="34" charset="0"/>
                <a:cs typeface="Calibri" panose="020F0502020204030204" pitchFamily="34" charset="0"/>
              </a:rPr>
              <a:t>you may be tested</a:t>
            </a:r>
            <a:r>
              <a:rPr lang="en-US" sz="3000" b="1" dirty="0">
                <a:solidFill>
                  <a:schemeClr val="bg1"/>
                </a:solidFill>
                <a:latin typeface="Calibri" panose="020F0502020204030204" pitchFamily="34" charset="0"/>
                <a:cs typeface="Calibri" panose="020F0502020204030204" pitchFamily="34" charset="0"/>
              </a:rPr>
              <a:t>, and </a:t>
            </a:r>
            <a:r>
              <a:rPr lang="en-US" sz="3000" b="1" dirty="0">
                <a:solidFill>
                  <a:srgbClr val="FFFF00"/>
                </a:solidFill>
                <a:latin typeface="Calibri" panose="020F0502020204030204" pitchFamily="34" charset="0"/>
                <a:cs typeface="Calibri" panose="020F0502020204030204" pitchFamily="34" charset="0"/>
              </a:rPr>
              <a:t>you will have tribulation ten days</a:t>
            </a:r>
            <a:r>
              <a:rPr lang="en-US" sz="3000" b="1" dirty="0">
                <a:solidFill>
                  <a:schemeClr val="bg1"/>
                </a:solidFill>
                <a:latin typeface="Calibri" panose="020F0502020204030204" pitchFamily="34" charset="0"/>
                <a:cs typeface="Calibri" panose="020F0502020204030204" pitchFamily="34" charset="0"/>
              </a:rPr>
              <a:t>. </a:t>
            </a:r>
            <a:r>
              <a:rPr lang="en-US" sz="3000" b="1" dirty="0">
                <a:solidFill>
                  <a:srgbClr val="FFFF00"/>
                </a:solidFill>
                <a:latin typeface="Calibri" panose="020F0502020204030204" pitchFamily="34" charset="0"/>
                <a:cs typeface="Calibri" panose="020F0502020204030204" pitchFamily="34" charset="0"/>
              </a:rPr>
              <a:t>Be faithful </a:t>
            </a:r>
            <a:r>
              <a:rPr lang="en-US" sz="3000" b="1" dirty="0">
                <a:solidFill>
                  <a:schemeClr val="bg1"/>
                </a:solidFill>
                <a:latin typeface="Calibri" panose="020F0502020204030204" pitchFamily="34" charset="0"/>
                <a:cs typeface="Calibri" panose="020F0502020204030204" pitchFamily="34" charset="0"/>
              </a:rPr>
              <a:t>until death, and I will give you the </a:t>
            </a:r>
            <a:r>
              <a:rPr lang="en-US" sz="3000" b="1" dirty="0">
                <a:solidFill>
                  <a:srgbClr val="FFFF00"/>
                </a:solidFill>
                <a:latin typeface="Calibri" panose="020F0502020204030204" pitchFamily="34" charset="0"/>
                <a:cs typeface="Calibri" panose="020F0502020204030204" pitchFamily="34" charset="0"/>
              </a:rPr>
              <a:t>crown of life</a:t>
            </a:r>
            <a:r>
              <a:rPr lang="en-US" sz="3000" b="1" dirty="0">
                <a:solidFill>
                  <a:schemeClr val="bg1"/>
                </a:solidFill>
                <a:latin typeface="Calibri" panose="020F0502020204030204" pitchFamily="34" charset="0"/>
                <a:cs typeface="Calibri" panose="020F0502020204030204" pitchFamily="34" charset="0"/>
              </a:rPr>
              <a:t>.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Churches--Smyrna</a:t>
            </a:r>
          </a:p>
        </p:txBody>
      </p:sp>
    </p:spTree>
    <p:extLst>
      <p:ext uri="{BB962C8B-B14F-4D97-AF65-F5344CB8AC3E}">
        <p14:creationId xmlns:p14="http://schemas.microsoft.com/office/powerpoint/2010/main" val="3847439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601533"/>
          </a:xfrm>
          <a:prstGeom prst="rect">
            <a:avLst/>
          </a:prstGeom>
          <a:solidFill>
            <a:srgbClr val="04070C"/>
          </a:solidFill>
          <a:ln w="76200">
            <a:solidFill>
              <a:srgbClr val="0000CC"/>
            </a:solidFill>
          </a:ln>
        </p:spPr>
        <p:txBody>
          <a:bodyPr wrap="square" rtlCol="0">
            <a:spAutoFit/>
          </a:bodyPr>
          <a:lstStyle/>
          <a:p>
            <a:pPr algn="just">
              <a:spcAft>
                <a:spcPts val="1200"/>
              </a:spcAft>
              <a:buClr>
                <a:schemeClr val="bg1"/>
              </a:buClr>
            </a:pPr>
            <a:r>
              <a:rPr lang="en-US" sz="2800" b="1" dirty="0">
                <a:solidFill>
                  <a:schemeClr val="bg1"/>
                </a:solidFill>
                <a:latin typeface="Calibri" panose="020F0502020204030204" pitchFamily="34" charset="0"/>
                <a:cs typeface="Calibri" panose="020F0502020204030204" pitchFamily="34" charset="0"/>
              </a:rPr>
              <a:t>  8  "And to the angel of the church in Smyrna write, 'These things says the First and the Last, who was dead, and came to life:</a:t>
            </a:r>
          </a:p>
          <a:p>
            <a:pPr algn="just">
              <a:spcAft>
                <a:spcPts val="1200"/>
              </a:spcAft>
              <a:buClr>
                <a:schemeClr val="bg1"/>
              </a:buClr>
            </a:pPr>
            <a:r>
              <a:rPr lang="en-US" sz="2800" b="1" dirty="0">
                <a:solidFill>
                  <a:schemeClr val="bg1"/>
                </a:solidFill>
                <a:latin typeface="Calibri" panose="020F0502020204030204" pitchFamily="34" charset="0"/>
                <a:cs typeface="Calibri" panose="020F0502020204030204" pitchFamily="34" charset="0"/>
              </a:rPr>
              <a:t>9  "I know your works, tribulation, and poverty (but you are rich); and I know the blasphemy of those who say they are Jews and are not, but are a synagogue of Satan. </a:t>
            </a:r>
          </a:p>
          <a:p>
            <a:pPr algn="just">
              <a:buClr>
                <a:schemeClr val="bg1"/>
              </a:buClr>
            </a:pPr>
            <a:r>
              <a:rPr lang="en-US" sz="2800" b="1" dirty="0">
                <a:solidFill>
                  <a:schemeClr val="bg1"/>
                </a:solidFill>
                <a:latin typeface="Calibri" panose="020F0502020204030204" pitchFamily="34" charset="0"/>
                <a:cs typeface="Calibri" panose="020F0502020204030204" pitchFamily="34" charset="0"/>
              </a:rPr>
              <a:t>10  Do not fear any of those things which you are about to suffer. Indeed, the devil is about to throw some of you into prison, that you may be tested, and you will have tribulation ten days. Be faithful until death, and I will give you the crown of life. </a:t>
            </a:r>
          </a:p>
          <a:p>
            <a:pPr algn="ctr">
              <a:buClr>
                <a:schemeClr val="bg1"/>
              </a:buClr>
            </a:pPr>
            <a:r>
              <a:rPr lang="en-US" sz="2800" b="1" dirty="0">
                <a:solidFill>
                  <a:srgbClr val="FFFF00"/>
                </a:solidFill>
                <a:latin typeface="Calibri" panose="020F0502020204030204" pitchFamily="34" charset="0"/>
                <a:cs typeface="Calibri" panose="020F0502020204030204" pitchFamily="34" charset="0"/>
              </a:rPr>
              <a:t>The Overcoming Blessing</a:t>
            </a:r>
          </a:p>
          <a:p>
            <a:pPr algn="just">
              <a:spcAft>
                <a:spcPts val="1200"/>
              </a:spcAft>
            </a:pPr>
            <a:r>
              <a:rPr lang="en-US" sz="30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11  "He who has an ear, let him hear what the Spirit says to the churches. He who overcomes shall </a:t>
            </a:r>
            <a:r>
              <a:rPr lang="en-US" sz="2800" b="1" dirty="0">
                <a:solidFill>
                  <a:srgbClr val="FFFF00"/>
                </a:solidFill>
                <a:latin typeface="Calibri" panose="020F0502020204030204" pitchFamily="34" charset="0"/>
                <a:cs typeface="Calibri" panose="020F0502020204030204" pitchFamily="34" charset="0"/>
              </a:rPr>
              <a:t>not be hurt by the second death</a:t>
            </a:r>
            <a:r>
              <a:rPr lang="en-US" sz="2800" b="1" dirty="0">
                <a:solidFill>
                  <a:schemeClr val="bg1"/>
                </a:solidFill>
                <a:latin typeface="Calibri" panose="020F0502020204030204" pitchFamily="34" charset="0"/>
                <a:cs typeface="Calibri" panose="020F0502020204030204" pitchFamily="34" charset="0"/>
              </a:rPr>
              <a:t>." ‘</a:t>
            </a:r>
            <a:endParaRPr lang="en-US" sz="30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Letters to Seven Churches--Smyrna</a:t>
            </a:r>
          </a:p>
        </p:txBody>
      </p:sp>
    </p:spTree>
    <p:extLst>
      <p:ext uri="{BB962C8B-B14F-4D97-AF65-F5344CB8AC3E}">
        <p14:creationId xmlns:p14="http://schemas.microsoft.com/office/powerpoint/2010/main" val="1183530033"/>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870</Words>
  <Application>Microsoft Office PowerPoint</Application>
  <PresentationFormat>Widescreen</PresentationFormat>
  <Paragraphs>66</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Cambria</vt:lpstr>
      <vt:lpstr>Office Theme</vt:lpstr>
      <vt:lpstr>Letters to the Seven Churches Smyrna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Entering ESP-TSP &amp; L and PBL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478</cp:revision>
  <cp:lastPrinted>2019-10-27T10:46:19Z</cp:lastPrinted>
  <dcterms:modified xsi:type="dcterms:W3CDTF">2020-02-17T01:53:51Z</dcterms:modified>
</cp:coreProperties>
</file>