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273" r:id="rId2"/>
    <p:sldId id="319" r:id="rId3"/>
    <p:sldId id="259" r:id="rId4"/>
    <p:sldId id="406" r:id="rId5"/>
    <p:sldId id="335" r:id="rId6"/>
    <p:sldId id="328" r:id="rId7"/>
    <p:sldId id="334" r:id="rId8"/>
    <p:sldId id="344" r:id="rId9"/>
    <p:sldId id="336" r:id="rId10"/>
    <p:sldId id="333" r:id="rId11"/>
    <p:sldId id="407" r:id="rId12"/>
    <p:sldId id="337" r:id="rId13"/>
    <p:sldId id="263" r:id="rId14"/>
    <p:sldId id="332" r:id="rId15"/>
    <p:sldId id="408" r:id="rId16"/>
    <p:sldId id="359" r:id="rId17"/>
    <p:sldId id="317" r:id="rId18"/>
    <p:sldId id="339" r:id="rId19"/>
    <p:sldId id="396" r:id="rId20"/>
    <p:sldId id="397" r:id="rId21"/>
    <p:sldId id="409" r:id="rId22"/>
    <p:sldId id="394" r:id="rId23"/>
    <p:sldId id="277" r:id="rId24"/>
    <p:sldId id="395" r:id="rId2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7697B"/>
    <a:srgbClr val="009FC3"/>
    <a:srgbClr val="003F5E"/>
    <a:srgbClr val="5080D2"/>
    <a:srgbClr val="19434F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8" autoAdjust="0"/>
    <p:restoredTop sz="86410" autoAdjust="0"/>
  </p:normalViewPr>
  <p:slideViewPr>
    <p:cSldViewPr>
      <p:cViewPr varScale="1">
        <p:scale>
          <a:sx n="95" d="100"/>
          <a:sy n="95" d="100"/>
        </p:scale>
        <p:origin x="72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icture containing weapon, gun&#10;&#10;Description automatically generated">
            <a:extLst>
              <a:ext uri="{FF2B5EF4-FFF2-40B4-BE49-F238E27FC236}">
                <a16:creationId xmlns:a16="http://schemas.microsoft.com/office/drawing/2014/main" id="{A1334325-F692-4509-A8D7-74F05A073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306CD-6720-4101-B077-E3FDA1893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76400"/>
            <a:ext cx="11988800" cy="5638800"/>
          </a:xfrm>
        </p:spPr>
        <p:txBody>
          <a:bodyPr>
            <a:normAutofit/>
          </a:bodyPr>
          <a:lstStyle>
            <a:lvl1pPr>
              <a:defRPr sz="32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defRPr sz="28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26" Type="http://schemas.openxmlformats.org/officeDocument/2006/relationships/image" Target="../media/image28.jpg"/><Relationship Id="rId39" Type="http://schemas.openxmlformats.org/officeDocument/2006/relationships/image" Target="../media/image40.jpeg"/><Relationship Id="rId21" Type="http://schemas.openxmlformats.org/officeDocument/2006/relationships/image" Target="../media/image23.jpg"/><Relationship Id="rId34" Type="http://schemas.openxmlformats.org/officeDocument/2006/relationships/image" Target="../media/image36.jpeg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jpeg"/><Relationship Id="rId55" Type="http://schemas.openxmlformats.org/officeDocument/2006/relationships/image" Target="../media/image56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g"/><Relationship Id="rId29" Type="http://schemas.openxmlformats.org/officeDocument/2006/relationships/image" Target="../media/image31.jpg"/><Relationship Id="rId41" Type="http://schemas.openxmlformats.org/officeDocument/2006/relationships/image" Target="../media/image42.jpeg"/><Relationship Id="rId54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g"/><Relationship Id="rId32" Type="http://schemas.openxmlformats.org/officeDocument/2006/relationships/image" Target="../media/image34.jpg"/><Relationship Id="rId37" Type="http://schemas.openxmlformats.org/officeDocument/2006/relationships/image" Target="../media/image39.png"/><Relationship Id="rId40" Type="http://schemas.openxmlformats.org/officeDocument/2006/relationships/image" Target="../media/image41.emf"/><Relationship Id="rId45" Type="http://schemas.openxmlformats.org/officeDocument/2006/relationships/image" Target="../media/image46.png"/><Relationship Id="rId53" Type="http://schemas.openxmlformats.org/officeDocument/2006/relationships/image" Target="../media/image54.jpg"/><Relationship Id="rId58" Type="http://schemas.openxmlformats.org/officeDocument/2006/relationships/image" Target="../media/image59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0.jpg"/><Relationship Id="rId57" Type="http://schemas.openxmlformats.org/officeDocument/2006/relationships/image" Target="../media/image58.jpeg"/><Relationship Id="rId61" Type="http://schemas.openxmlformats.org/officeDocument/2006/relationships/image" Target="../media/image62.jpe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31" Type="http://schemas.openxmlformats.org/officeDocument/2006/relationships/image" Target="../media/image33.jpg"/><Relationship Id="rId44" Type="http://schemas.openxmlformats.org/officeDocument/2006/relationships/image" Target="../media/image45.png"/><Relationship Id="rId52" Type="http://schemas.openxmlformats.org/officeDocument/2006/relationships/image" Target="../media/image53.jpeg"/><Relationship Id="rId60" Type="http://schemas.openxmlformats.org/officeDocument/2006/relationships/image" Target="../media/image6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g"/><Relationship Id="rId27" Type="http://schemas.openxmlformats.org/officeDocument/2006/relationships/image" Target="../media/image29.jpg"/><Relationship Id="rId30" Type="http://schemas.openxmlformats.org/officeDocument/2006/relationships/image" Target="../media/image32.jpeg"/><Relationship Id="rId35" Type="http://schemas.openxmlformats.org/officeDocument/2006/relationships/image" Target="../media/image37.png"/><Relationship Id="rId43" Type="http://schemas.openxmlformats.org/officeDocument/2006/relationships/image" Target="../media/image44.jpeg"/><Relationship Id="rId48" Type="http://schemas.openxmlformats.org/officeDocument/2006/relationships/image" Target="../media/image49.jpeg"/><Relationship Id="rId56" Type="http://schemas.openxmlformats.org/officeDocument/2006/relationships/image" Target="../media/image57.jpeg"/><Relationship Id="rId8" Type="http://schemas.openxmlformats.org/officeDocument/2006/relationships/image" Target="../media/image10.JPG"/><Relationship Id="rId51" Type="http://schemas.openxmlformats.org/officeDocument/2006/relationships/image" Target="../media/image52.jpg"/><Relationship Id="rId3" Type="http://schemas.openxmlformats.org/officeDocument/2006/relationships/image" Target="../media/image5.jpeg"/><Relationship Id="rId12" Type="http://schemas.openxmlformats.org/officeDocument/2006/relationships/image" Target="../media/image14.jpeg"/><Relationship Id="rId17" Type="http://schemas.openxmlformats.org/officeDocument/2006/relationships/image" Target="../media/image19.jpg"/><Relationship Id="rId25" Type="http://schemas.openxmlformats.org/officeDocument/2006/relationships/image" Target="../media/image27.jpeg"/><Relationship Id="rId33" Type="http://schemas.openxmlformats.org/officeDocument/2006/relationships/image" Target="../media/image35.png"/><Relationship Id="rId38" Type="http://schemas.microsoft.com/office/2007/relationships/hdphoto" Target="../media/hdphoto1.wdp"/><Relationship Id="rId46" Type="http://schemas.openxmlformats.org/officeDocument/2006/relationships/image" Target="../media/image47.png"/><Relationship Id="rId5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9B12467-F565-4BD1-9DD0-C989E72B9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BBF6A7-D65F-4C1E-B751-563DFBA006F9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8E01B8-9C99-4AFC-8A6E-2B227A457B89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A9095D-35B3-4EE0-A14D-BE365DC41AC3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5EA3FA-648E-4BA8-B0D8-B3A39087E50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2F1E61-A39D-49B9-BBB3-5376F31EF4C4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B0D1DC-DD06-47F7-84D0-3275BDD499D3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B83EAA-2231-40D7-A2AF-93CE09825862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5138F6-88EF-4625-B88C-04BE53A9524F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97CE4B-FC84-41C4-9777-91313F259432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D812EF-BD8C-430D-8928-53390C375F42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3F2AC0-8E0D-4F4F-872A-1389D4844480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2E953B-BD57-4C11-99ED-8FF566C7E1B2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6ED32A-90DD-42FF-B8E9-7A50DCC03A06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FEFCC3-E97E-41F5-8766-57052E18567F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57" name="Picture 56" descr="Mission Sunday - without date and sub.jpg">
            <a:extLst>
              <a:ext uri="{FF2B5EF4-FFF2-40B4-BE49-F238E27FC236}">
                <a16:creationId xmlns:a16="http://schemas.microsoft.com/office/drawing/2014/main" id="{81EC6BB5-6A67-4AE2-8BBB-3582DB6A8A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27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newspaper&#10;&#10;Description automatically generated">
            <a:extLst>
              <a:ext uri="{FF2B5EF4-FFF2-40B4-BE49-F238E27FC236}">
                <a16:creationId xmlns:a16="http://schemas.microsoft.com/office/drawing/2014/main" id="{DDA01C0B-EEF1-4668-AC09-929830D77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2" y="170822"/>
            <a:ext cx="4508360" cy="5834348"/>
          </a:xfrm>
          <a:prstGeom prst="rect">
            <a:avLst/>
          </a:prstGeom>
        </p:spPr>
      </p:pic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CB7A38B9-A611-4B81-BE21-1940E0B74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5462211" cy="3475952"/>
          </a:xfrm>
          <a:prstGeom prst="rect">
            <a:avLst/>
          </a:prstGeom>
        </p:spPr>
      </p:pic>
      <p:pic>
        <p:nvPicPr>
          <p:cNvPr id="3" name="Picture 2" descr="A picture containing text, newspaper, table&#10;&#10;Description automatically generated">
            <a:extLst>
              <a:ext uri="{FF2B5EF4-FFF2-40B4-BE49-F238E27FC236}">
                <a16:creationId xmlns:a16="http://schemas.microsoft.com/office/drawing/2014/main" id="{40D73B71-D346-46BC-B172-426CF7C39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979139"/>
            <a:ext cx="5462211" cy="347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C30D-E19B-4A56-9EC7-A8FF17A93A6C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8F7D6E-A988-4C3E-AD66-D7C9AA2D1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575E70-6510-482B-B793-56A6B2147EF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603D6F-D07E-4D3F-AA87-F033F3CEDA98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A9E-4465-496B-87D1-21F797AA886E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732CD3-F074-4A48-976E-E6C11D7524AF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AC0FC8-9EE4-45D3-9962-FC4704E4DDB7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FB18D2-C7A0-4170-A546-7D564C58D7E0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52A1A1-7E79-470F-A46C-A931BAF65C8A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72B59B-7ED4-40A3-81B5-5FEECDFF0129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488E15-2A0B-4BBA-9601-41A0EA6521CC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319BC8-E48F-487E-B55A-E0C8CF315FF9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7348BC-6180-4449-AC3F-F49A0F5F3D0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5E555A-A017-4C87-8B77-6693235DE17B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EBD03E-D56F-4F99-BD88-565934C77FBD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B10B7F-34B0-45F7-9AC8-53D6662956E2}"/>
              </a:ext>
            </a:extLst>
          </p:cNvPr>
          <p:cNvGrpSpPr/>
          <p:nvPr/>
        </p:nvGrpSpPr>
        <p:grpSpPr>
          <a:xfrm>
            <a:off x="266700" y="219669"/>
            <a:ext cx="5143500" cy="2511120"/>
            <a:chOff x="266700" y="219669"/>
            <a:chExt cx="5143500" cy="25111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9FEA12-8C2B-4A3D-928F-5EB0706083E7}"/>
                </a:ext>
              </a:extLst>
            </p:cNvPr>
            <p:cNvSpPr/>
            <p:nvPr/>
          </p:nvSpPr>
          <p:spPr>
            <a:xfrm>
              <a:off x="266700" y="219669"/>
              <a:ext cx="5143500" cy="25111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504A24-F767-4748-9665-AF5EA6B7E77E}"/>
                </a:ext>
              </a:extLst>
            </p:cNvPr>
            <p:cNvSpPr txBox="1"/>
            <p:nvPr/>
          </p:nvSpPr>
          <p:spPr>
            <a:xfrm>
              <a:off x="1247069" y="1445077"/>
              <a:ext cx="35512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69913" algn="l"/>
                </a:tabLst>
              </a:pPr>
              <a:r>
                <a:rPr lang="en-US" sz="2400" dirty="0"/>
                <a:t>To:</a:t>
              </a:r>
              <a:r>
                <a:rPr lang="en-US" sz="2800" b="1" dirty="0"/>
                <a:t>	3 Local Friends of</a:t>
              </a:r>
            </a:p>
            <a:p>
              <a:pPr>
                <a:tabLst>
                  <a:tab pos="569913" algn="l"/>
                </a:tabLst>
              </a:pPr>
              <a:r>
                <a:rPr lang="en-US" sz="2800" b="1" dirty="0"/>
                <a:t>	Every PBL Member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9549799-F8E2-4BCC-BBDC-56E39E4932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79"/>
            <a:stretch/>
          </p:blipFill>
          <p:spPr bwMode="auto">
            <a:xfrm>
              <a:off x="4400261" y="271607"/>
              <a:ext cx="933739" cy="866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115824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$125,400</a:t>
            </a:r>
          </a:p>
          <a:p>
            <a:pPr lvl="1"/>
            <a:r>
              <a:rPr lang="en-US" sz="3200" b="1" dirty="0"/>
              <a:t>One-time assistance for Trinidad School of Preaching</a:t>
            </a:r>
          </a:p>
          <a:p>
            <a:pPr lvl="2"/>
            <a:r>
              <a:rPr lang="en-US" dirty="0"/>
              <a:t>School has been in existence for 50 years</a:t>
            </a:r>
          </a:p>
          <a:p>
            <a:pPr lvl="2"/>
            <a:r>
              <a:rPr lang="en-US" dirty="0"/>
              <a:t>They have trained hundreds of preachers</a:t>
            </a:r>
          </a:p>
          <a:p>
            <a:pPr lvl="2"/>
            <a:r>
              <a:rPr lang="en-US" dirty="0"/>
              <a:t>They have students from all over the Caribbean, including some from Albania</a:t>
            </a:r>
          </a:p>
          <a:p>
            <a:pPr lvl="2"/>
            <a:r>
              <a:rPr lang="en-US" dirty="0"/>
              <a:t>Dominic Dos Santos is the director of the school</a:t>
            </a:r>
          </a:p>
          <a:p>
            <a:pPr lvl="1"/>
            <a:r>
              <a:rPr lang="en-US" sz="3200" b="1" dirty="0"/>
              <a:t>Supporting a student in a School of Preaching </a:t>
            </a:r>
          </a:p>
          <a:p>
            <a:pPr lvl="2"/>
            <a:r>
              <a:rPr lang="en-US" dirty="0"/>
              <a:t>The elders want to help men who are training to preach</a:t>
            </a:r>
          </a:p>
          <a:p>
            <a:pPr lvl="2"/>
            <a:r>
              <a:rPr lang="en-US" dirty="0"/>
              <a:t>They are looking for the right man in a SOP this year to support while in school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$125,400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B16FB9-BD9C-45FE-9F4A-2DE1727CC5A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50ADE07-EFF4-44FD-B8EA-9EA29D40F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067726F-246C-4838-8337-B1741061EDA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1B4BE1-B026-4661-AD5A-FBA3D413DB9D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2F5892-92ED-4F0C-B3F9-3D717614BF31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94A6C7-24DE-486A-B39B-D5BB8F63962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FF2AA3-5FF7-4817-9460-F4484E3AFCA8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9C2684-5EEE-4815-85C4-28C448960BBE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5B1FB2-988B-4ADD-9A39-FCE6F460B35A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81BAFF-0D8B-4645-BEBA-B13B36E93FBE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2706E4-CE2C-481F-B59F-3022F9E5D388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C97A2F-8C81-40E2-A01C-D6DAFE2062E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7E0B00-EF00-447D-A3D8-865030888599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7E97A-D5BA-4C68-B12D-CB6B1F51C87A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CD7C3B3-75B4-4C85-ADC3-EEFFE9A2218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127BDE-E092-467F-853B-376B6A95A483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F720A69B-6700-4FCE-8EBB-4289C67B1A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98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7" grpId="0"/>
      <p:bldP spid="7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19E9D-E734-4501-A89C-7767415B1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84"/>
          <a:stretch/>
        </p:blipFill>
        <p:spPr>
          <a:xfrm>
            <a:off x="3425359" y="3175352"/>
            <a:ext cx="4495800" cy="3688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93F14-CCF6-4CC0-A113-87A403AFF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7" t="22963" r="62916" b="23703"/>
          <a:stretch/>
        </p:blipFill>
        <p:spPr>
          <a:xfrm>
            <a:off x="498385" y="830997"/>
            <a:ext cx="2514600" cy="3291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B0E10-3F00-4919-8FCB-C52988FC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359" y="837272"/>
            <a:ext cx="4499441" cy="31690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9248F0-A038-49DA-87C2-DC51969366E8}"/>
              </a:ext>
            </a:extLst>
          </p:cNvPr>
          <p:cNvSpPr/>
          <p:nvPr/>
        </p:nvSpPr>
        <p:spPr>
          <a:xfrm>
            <a:off x="1780011" y="0"/>
            <a:ext cx="86319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nguiat Bk BT" panose="02030904050306020704" pitchFamily="18" charset="0"/>
              </a:rPr>
              <a:t>Trinidad 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nguiat Bk BT" panose="02030904050306020704" pitchFamily="18" charset="0"/>
              </a:rPr>
              <a:t>School of Preaching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nguiat Bk BT" panose="020309040503060207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3270A-B1A2-460B-86DA-B71109B53B22}"/>
              </a:ext>
            </a:extLst>
          </p:cNvPr>
          <p:cNvSpPr txBox="1"/>
          <p:nvPr/>
        </p:nvSpPr>
        <p:spPr>
          <a:xfrm>
            <a:off x="121025" y="4114800"/>
            <a:ext cx="3198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Dominic Dos Santos</a:t>
            </a:r>
          </a:p>
          <a:p>
            <a:pPr algn="ctr"/>
            <a:r>
              <a:rPr lang="en-US" sz="2800" dirty="0"/>
              <a:t>(Director)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8028-CA9C-4C77-8583-942B86484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64" b="18686"/>
          <a:stretch/>
        </p:blipFill>
        <p:spPr>
          <a:xfrm>
            <a:off x="472387" y="5178178"/>
            <a:ext cx="2356175" cy="16764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7132FD8-38C5-4937-9143-4681A2CD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861540"/>
            <a:ext cx="3860200" cy="27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B11F307-ACB8-4283-A173-E283BFD1A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/>
          <a:stretch/>
        </p:blipFill>
        <p:spPr bwMode="auto">
          <a:xfrm>
            <a:off x="8716850" y="3639693"/>
            <a:ext cx="2733302" cy="32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54497" y="2438401"/>
            <a:ext cx="266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Student</a:t>
            </a:r>
          </a:p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 Preaching School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E2B38B-0516-4E88-B3E0-0B82764BF56E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$125,400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84540F6-0355-40AF-88E3-8AAADFCFB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AB9E076-255F-4266-B7EE-B4CC5BF3A872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68A7E2-4993-4B53-859B-5C33DB38141A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2D0843-11AD-4662-8D81-F0FA29DAE782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50E426-0998-409C-B9BB-88DC47CDA38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954808-996F-4DBA-9FA6-C49E95AC6E9C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0FCD12-0B86-4556-AF9D-1FC3C75AE69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621458-E5C5-4F5F-A829-A2EDBAF64D17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B3F2FF-878C-44B9-BC0A-D87C0893733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842646-2E02-436D-8E8A-C7EEE8F7B029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FFD2BC-D7A8-478F-8701-41452565054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DDE67E-CF60-4741-BD1C-70988FCE1D6C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552326-677A-4203-BE5A-8C96601B1657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6B7072-0BD7-4DE2-8163-4F47306AD0E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990600"/>
            <a:ext cx="111252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$137,900</a:t>
            </a:r>
          </a:p>
          <a:p>
            <a:pPr lvl="1"/>
            <a:r>
              <a:rPr lang="en-US" b="1" dirty="0"/>
              <a:t>“In Search of the Lord’s Way” TV Program</a:t>
            </a:r>
          </a:p>
          <a:p>
            <a:pPr lvl="2"/>
            <a:r>
              <a:rPr lang="en-US" sz="2800" dirty="0"/>
              <a:t>Provide additional support, over what we can do in first level</a:t>
            </a:r>
          </a:p>
          <a:p>
            <a:pPr lvl="2"/>
            <a:r>
              <a:rPr lang="en-US" sz="2800" dirty="0"/>
              <a:t>It’s worth it </a:t>
            </a:r>
          </a:p>
          <a:p>
            <a:pPr lvl="2"/>
            <a:r>
              <a:rPr lang="en-US" sz="2800" dirty="0"/>
              <a:t>Costs $9,000 per day for Search to operate </a:t>
            </a:r>
          </a:p>
          <a:p>
            <a:pPr lvl="1"/>
            <a:r>
              <a:rPr lang="en-US" b="1" dirty="0"/>
              <a:t>Assist Truth for Today World Missions</a:t>
            </a:r>
          </a:p>
          <a:p>
            <a:pPr lvl="2"/>
            <a:r>
              <a:rPr lang="en-US" dirty="0"/>
              <a:t>A work overseen by Eddie </a:t>
            </a:r>
            <a:r>
              <a:rPr lang="en-US" dirty="0" err="1"/>
              <a:t>Cloer</a:t>
            </a:r>
            <a:r>
              <a:rPr lang="en-US" dirty="0"/>
              <a:t> in Searcy, Arkansas</a:t>
            </a:r>
          </a:p>
          <a:p>
            <a:pPr lvl="2"/>
            <a:r>
              <a:rPr lang="en-US" dirty="0"/>
              <a:t>TFT sends Bible study materials to 32,000 preachers around world every month</a:t>
            </a:r>
          </a:p>
          <a:p>
            <a:pPr lvl="2"/>
            <a:r>
              <a:rPr lang="en-US" dirty="0"/>
              <a:t>These are done in 14 different languages</a:t>
            </a:r>
          </a:p>
          <a:p>
            <a:pPr lvl="2"/>
            <a:r>
              <a:rPr lang="en-US" dirty="0"/>
              <a:t>Started online courses for these preachers in several different languages</a:t>
            </a:r>
          </a:p>
        </p:txBody>
      </p:sp>
    </p:spTree>
    <p:extLst>
      <p:ext uri="{BB962C8B-B14F-4D97-AF65-F5344CB8AC3E}">
        <p14:creationId xmlns:p14="http://schemas.microsoft.com/office/powerpoint/2010/main" val="236005480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$137,900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254497" y="2438401"/>
            <a:ext cx="2785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Student</a:t>
            </a:r>
          </a:p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 Preaching School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$125,400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F71C4-7F21-4270-BF72-170587DCE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72" y="0"/>
            <a:ext cx="109326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D540D7-48EB-4CFF-B714-C723E6382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29200"/>
            <a:ext cx="3265309" cy="791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73E18-B1F4-4234-9765-13C6F44AE8BE}"/>
              </a:ext>
            </a:extLst>
          </p:cNvPr>
          <p:cNvSpPr txBox="1"/>
          <p:nvPr/>
        </p:nvSpPr>
        <p:spPr>
          <a:xfrm>
            <a:off x="1371600" y="5791200"/>
            <a:ext cx="296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9"/>
                </a:solidFill>
              </a:rPr>
              <a:t>Station Map</a:t>
            </a:r>
          </a:p>
        </p:txBody>
      </p:sp>
    </p:spTree>
    <p:extLst>
      <p:ext uri="{BB962C8B-B14F-4D97-AF65-F5344CB8AC3E}">
        <p14:creationId xmlns:p14="http://schemas.microsoft.com/office/powerpoint/2010/main" val="215250005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64352" y="3612802"/>
            <a:ext cx="70198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26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$137,900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254497" y="2438401"/>
            <a:ext cx="265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Student</a:t>
            </a:r>
          </a:p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 Preaching School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$125,400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“Truth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Today”</a:t>
            </a:r>
          </a:p>
        </p:txBody>
      </p:sp>
    </p:spTree>
    <p:extLst>
      <p:ext uri="{BB962C8B-B14F-4D97-AF65-F5344CB8AC3E}">
        <p14:creationId xmlns:p14="http://schemas.microsoft.com/office/powerpoint/2010/main" val="2368735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2161F3-FC73-4C1E-80C6-9A3D7828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3" b="30267"/>
          <a:stretch/>
        </p:blipFill>
        <p:spPr bwMode="auto">
          <a:xfrm>
            <a:off x="1828800" y="72615"/>
            <a:ext cx="8305800" cy="15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1 person, smiling, standing">
            <a:extLst>
              <a:ext uri="{FF2B5EF4-FFF2-40B4-BE49-F238E27FC236}">
                <a16:creationId xmlns:a16="http://schemas.microsoft.com/office/drawing/2014/main" id="{CD307C62-26E0-441D-9DE3-EAC0D5BC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5" y="1676400"/>
            <a:ext cx="1526705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may contain: 1 person, standing">
            <a:extLst>
              <a:ext uri="{FF2B5EF4-FFF2-40B4-BE49-F238E27FC236}">
                <a16:creationId xmlns:a16="http://schemas.microsoft.com/office/drawing/2014/main" id="{5775F057-62F8-46BD-BDA4-921A1B7A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37" y="1676400"/>
            <a:ext cx="2035606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may contain: 1 person, sitting">
            <a:extLst>
              <a:ext uri="{FF2B5EF4-FFF2-40B4-BE49-F238E27FC236}">
                <a16:creationId xmlns:a16="http://schemas.microsoft.com/office/drawing/2014/main" id="{DDFA4CCC-0512-458F-A239-21C4492A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12" y="1676400"/>
            <a:ext cx="2022412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may contain: 5 people, people smiling">
            <a:extLst>
              <a:ext uri="{FF2B5EF4-FFF2-40B4-BE49-F238E27FC236}">
                <a16:creationId xmlns:a16="http://schemas.microsoft.com/office/drawing/2014/main" id="{6C2BE10F-0C67-4F88-B1D5-DB00EBA5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37" y="1688548"/>
            <a:ext cx="3602657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may contain: 1 person, smiling">
            <a:extLst>
              <a:ext uri="{FF2B5EF4-FFF2-40B4-BE49-F238E27FC236}">
                <a16:creationId xmlns:a16="http://schemas.microsoft.com/office/drawing/2014/main" id="{8CBC8D4D-BA85-4E9D-9B9F-8F85DECE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94" y="1688549"/>
            <a:ext cx="2026494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o photo description available.">
            <a:extLst>
              <a:ext uri="{FF2B5EF4-FFF2-40B4-BE49-F238E27FC236}">
                <a16:creationId xmlns:a16="http://schemas.microsoft.com/office/drawing/2014/main" id="{1FCEF088-9764-4FE0-8451-DD21A586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4496202"/>
            <a:ext cx="2924628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No photo description available.">
            <a:extLst>
              <a:ext uri="{FF2B5EF4-FFF2-40B4-BE49-F238E27FC236}">
                <a16:creationId xmlns:a16="http://schemas.microsoft.com/office/drawing/2014/main" id="{FFD4B5EE-66BB-463E-AAE9-B04472D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737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o photo description available.">
            <a:extLst>
              <a:ext uri="{FF2B5EF4-FFF2-40B4-BE49-F238E27FC236}">
                <a16:creationId xmlns:a16="http://schemas.microsoft.com/office/drawing/2014/main" id="{28F1F20F-50A2-4CC1-80BB-8966F2E4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26" y="4496203"/>
            <a:ext cx="2742974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o photo description available.">
            <a:extLst>
              <a:ext uri="{FF2B5EF4-FFF2-40B4-BE49-F238E27FC236}">
                <a16:creationId xmlns:a16="http://schemas.microsoft.com/office/drawing/2014/main" id="{2B3A2897-32B2-40F7-9618-C3C0CB89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99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“Truth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Today”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54497" y="2438401"/>
            <a:ext cx="2660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Student</a:t>
            </a:r>
          </a:p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 Preaching School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</a:p>
        </p:txBody>
      </p:sp>
      <p:pic>
        <p:nvPicPr>
          <p:cNvPr id="44" name="Picture 43" descr="Mission Sunday - without date and sub.jpg">
            <a:extLst>
              <a:ext uri="{FF2B5EF4-FFF2-40B4-BE49-F238E27FC236}">
                <a16:creationId xmlns:a16="http://schemas.microsoft.com/office/drawing/2014/main" id="{19E1326C-F71E-4550-A289-F19DB6CD60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4AE76D7-AF3D-4EAD-ACA0-608E001F7DEE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$137,900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C19763-B23F-4738-9DEF-09BEA151021E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$125,400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CCCDE6-9C37-4E7D-8B06-2ABE6F0417C3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17EC5D1-7EC1-43D0-86FC-01DEA2B5D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0944D9E-F20B-48F0-82AC-DB0FAB9401C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CD1B01-10AE-4064-A155-38C03C8A1129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14D1F-A70F-4B65-A153-0B1CED8133A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41F823-5A8D-4444-B377-727DC6797C8E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B51FF4-9068-4ECE-8787-E8BC16B2BCC9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5D5B5C-F058-4984-9190-BDED6DAF63A8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A7E9C7-693D-4928-A03E-3026E6C2116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518972-D5C6-43DF-9CFE-D912F3A301C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D04659-426F-4660-B10C-914ACE48CE28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11A4BA-9E4B-4867-B8C3-BFECE0A2EA14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8E386F-9043-44B7-AF3F-768ECEC63B1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99D9DF-078B-4E8D-846D-189D02E87254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8F0C72-F318-4523-A347-5EEC3D05DB3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1B957B-F0A5-4F2B-8EA2-149A08E79A85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0B1E85-8520-4983-B7AF-407D4FE51DCE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9B7EE4-C776-4952-BAC5-BF73290ADEB3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32364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1508" y="-4165"/>
            <a:ext cx="477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Mission Sunday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28237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90800" y="3123827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5000" y="3428628"/>
            <a:ext cx="845820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/>
              <a:t>	John 8:24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/>
              <a:t>	Acts 2:38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/>
              <a:t>	Romans 10:9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/>
              <a:t>	Mark 16:16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/>
              <a:t>	Revelation 2:10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542115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Souls!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6856" y="1425245"/>
            <a:ext cx="1736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96856" y="712740"/>
            <a:ext cx="3642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The Gospel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6400" y="845141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8600" y="1548826"/>
            <a:ext cx="1088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is to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6857" y="2126160"/>
            <a:ext cx="2390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Saved?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0918" y="2249741"/>
            <a:ext cx="1986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Are you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248401" y="1524001"/>
            <a:ext cx="152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“Truth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Today”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501896" y="15240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54497" y="2438401"/>
            <a:ext cx="2660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Student</a:t>
            </a:r>
          </a:p>
          <a:p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 Preaching School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248401" y="3276601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Friends &amp; Visitors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895601" y="32766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Movers’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Mailings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</a:p>
        </p:txBody>
      </p:sp>
      <p:pic>
        <p:nvPicPr>
          <p:cNvPr id="44" name="Picture 43" descr="Mission Sunday - without date and sub.jpg">
            <a:extLst>
              <a:ext uri="{FF2B5EF4-FFF2-40B4-BE49-F238E27FC236}">
                <a16:creationId xmlns:a16="http://schemas.microsoft.com/office/drawing/2014/main" id="{19E1326C-F71E-4550-A289-F19DB6CD60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4AE76D7-AF3D-4EAD-ACA0-608E001F7DEE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$137,900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C19763-B23F-4738-9DEF-09BEA151021E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$125,400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CCCDE6-9C37-4E7D-8B06-2ABE6F0417C3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$115,800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17EC5D1-7EC1-43D0-86FC-01DEA2B5D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0944D9E-F20B-48F0-82AC-DB0FAB9401C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CD1B01-10AE-4064-A155-38C03C8A1129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14D1F-A70F-4B65-A153-0B1CED8133A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41F823-5A8D-4444-B377-727DC6797C8E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B51FF4-9068-4ECE-8787-E8BC16B2BCC9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5D5B5C-F058-4984-9190-BDED6DAF63A8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A7E9C7-693D-4928-A03E-3026E6C2116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518972-D5C6-43DF-9CFE-D912F3A301C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D04659-426F-4660-B10C-914ACE48CE28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11A4BA-9E4B-4867-B8C3-BFECE0A2EA14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8E386F-9043-44B7-AF3F-768ECEC63B1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99D9DF-078B-4E8D-846D-189D02E87254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8F0C72-F318-4523-A347-5EEC3D05DB3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1B957B-F0A5-4F2B-8EA2-149A08E79A85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0B1E85-8520-4983-B7AF-407D4FE51DCE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9B7EE4-C776-4952-BAC5-BF73290ADEB3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614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38200"/>
            <a:ext cx="121920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Must have </a:t>
            </a:r>
            <a:r>
              <a:rPr lang="en-US" b="1" dirty="0"/>
              <a:t>$88,800</a:t>
            </a:r>
            <a:r>
              <a:rPr lang="en-US" dirty="0"/>
              <a:t> to cover our base/committed works</a:t>
            </a:r>
          </a:p>
          <a:p>
            <a:r>
              <a:rPr lang="en-US" b="1" dirty="0" err="1"/>
              <a:t>Nnanna</a:t>
            </a:r>
            <a:r>
              <a:rPr lang="en-US" b="1" dirty="0"/>
              <a:t> </a:t>
            </a:r>
            <a:r>
              <a:rPr lang="en-US" b="1" dirty="0" err="1"/>
              <a:t>Aforji</a:t>
            </a:r>
            <a:r>
              <a:rPr lang="en-US" b="1" dirty="0"/>
              <a:t> </a:t>
            </a:r>
            <a:r>
              <a:rPr lang="en-US" dirty="0"/>
              <a:t>(Nigeria) – supported him since 1994</a:t>
            </a:r>
          </a:p>
          <a:p>
            <a:r>
              <a:rPr lang="en-US" b="1" dirty="0" err="1"/>
              <a:t>Tamuka</a:t>
            </a:r>
            <a:r>
              <a:rPr lang="en-US" b="1" dirty="0"/>
              <a:t> </a:t>
            </a:r>
            <a:r>
              <a:rPr lang="en-US" b="1" dirty="0" err="1"/>
              <a:t>Arunashe</a:t>
            </a:r>
            <a:r>
              <a:rPr lang="en-US" b="1" dirty="0"/>
              <a:t> </a:t>
            </a:r>
            <a:r>
              <a:rPr lang="en-US" dirty="0"/>
              <a:t>(Zimbabwe) – since 1994 (horrible inflation; basic necessities not available; political</a:t>
            </a:r>
          </a:p>
          <a:p>
            <a:r>
              <a:rPr lang="en-US" b="1" dirty="0"/>
              <a:t>Robert Martin  </a:t>
            </a:r>
            <a:r>
              <a:rPr lang="en-US" dirty="0"/>
              <a:t>(Pacific) – since 1989</a:t>
            </a:r>
          </a:p>
          <a:p>
            <a:r>
              <a:rPr lang="en-US" b="1" dirty="0"/>
              <a:t>Joey Treat </a:t>
            </a:r>
            <a:r>
              <a:rPr lang="en-US" dirty="0"/>
              <a:t>(Guam) – since 2004 – moved to Guam in 2019 to begin working with three congregations</a:t>
            </a:r>
          </a:p>
          <a:p>
            <a:r>
              <a:rPr lang="en-US" b="1" dirty="0"/>
              <a:t>Wayne Parker </a:t>
            </a:r>
            <a:r>
              <a:rPr lang="en-US" dirty="0"/>
              <a:t>(Pacific) – began supporting 2017 (in Pohnpei)</a:t>
            </a:r>
            <a:endParaRPr lang="en-US" u="sng" dirty="0"/>
          </a:p>
          <a:p>
            <a:r>
              <a:rPr lang="en-US" b="1" dirty="0"/>
              <a:t>Mauricio </a:t>
            </a:r>
            <a:r>
              <a:rPr lang="en-US" b="1" dirty="0" err="1"/>
              <a:t>Yegros</a:t>
            </a:r>
            <a:r>
              <a:rPr lang="en-US" b="1" dirty="0"/>
              <a:t> </a:t>
            </a:r>
            <a:r>
              <a:rPr lang="en-US" dirty="0"/>
              <a:t>(Hispanics in Coral Springs) – since May 2013</a:t>
            </a:r>
          </a:p>
          <a:p>
            <a:r>
              <a:rPr lang="en-US" b="1" dirty="0" err="1"/>
              <a:t>Tavaro</a:t>
            </a:r>
            <a:r>
              <a:rPr lang="en-US" b="1" dirty="0"/>
              <a:t> Hanna </a:t>
            </a:r>
            <a:r>
              <a:rPr lang="en-US" dirty="0"/>
              <a:t>(Eight Mile Rock, Grand Bahama) – since 2017</a:t>
            </a:r>
          </a:p>
          <a:p>
            <a:r>
              <a:rPr lang="en-US" b="1" dirty="0"/>
              <a:t>Robert C. Lupo </a:t>
            </a:r>
            <a:r>
              <a:rPr lang="en-US" dirty="0"/>
              <a:t>(Sneedville, TN)</a:t>
            </a:r>
          </a:p>
          <a:p>
            <a:r>
              <a:rPr lang="en-US" b="1" dirty="0"/>
              <a:t>Apologetics Press   </a:t>
            </a:r>
            <a:r>
              <a:rPr lang="en-US" dirty="0"/>
              <a:t>– since 1986 (oversight since 2004)</a:t>
            </a:r>
          </a:p>
          <a:p>
            <a:pPr lvl="1"/>
            <a:r>
              <a:rPr lang="en-US" dirty="0"/>
              <a:t>Website, new publications, “Defending the Faith Study Bible,” speaking around the country, etc.</a:t>
            </a:r>
          </a:p>
          <a:p>
            <a:r>
              <a:rPr lang="en-US" b="1" dirty="0"/>
              <a:t>Sr. High &amp; Adult Summer Mission Trip </a:t>
            </a:r>
          </a:p>
          <a:p>
            <a:pPr lvl="1"/>
            <a:r>
              <a:rPr lang="en-US" dirty="0"/>
              <a:t>Combining Sr. High w/ adults – limited # adults can go, must complete application – see Josh</a:t>
            </a:r>
          </a:p>
          <a:p>
            <a:r>
              <a:rPr lang="en-US" b="1" dirty="0"/>
              <a:t>Josh Blackmer to Easter Island </a:t>
            </a:r>
            <a:r>
              <a:rPr lang="en-US" dirty="0"/>
              <a:t>– TWO trips in 2020</a:t>
            </a:r>
          </a:p>
          <a:p>
            <a:r>
              <a:rPr lang="en-US" b="1" i="1" dirty="0"/>
              <a:t>House to House/Heart to Heart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Monthly publication to Approx. 3300 homes each month</a:t>
            </a:r>
          </a:p>
          <a:p>
            <a:pPr lvl="1"/>
            <a:r>
              <a:rPr lang="en-US" dirty="0"/>
              <a:t>Routes will rotate each month on a quarterly basis, each home receiving 4 issues in the year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23E41CA-84E3-4CCC-A769-841114B8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2438400"/>
            <a:ext cx="4428171" cy="2920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3258777" y="2656537"/>
            <a:ext cx="3867173" cy="235250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D5DE9DD-BE7B-416E-A865-FCDA52C1D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6"/>
          <a:stretch/>
        </p:blipFill>
        <p:spPr>
          <a:xfrm>
            <a:off x="-12777" y="2724596"/>
            <a:ext cx="3696347" cy="22844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D309EBE-D481-463F-B034-31D823C83B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73075FE-D10C-49B3-A787-B56055FAE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32" y="26005"/>
            <a:ext cx="4248384" cy="318628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81E5E66-3C2E-480E-BDFC-FA19DC5C5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25" name="Picture 3" descr="HPIM4194.JPG">
            <a:extLst>
              <a:ext uri="{FF2B5EF4-FFF2-40B4-BE49-F238E27FC236}">
                <a16:creationId xmlns:a16="http://schemas.microsoft.com/office/drawing/2014/main" id="{8DA1B17E-4169-47B8-8238-9554BB27A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53C524-4531-437B-A19F-B70149D32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27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FC8C9523-562F-4C7C-9550-18C4D0EA7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28" name="Picture 27" descr="DAN_5249.jpg">
            <a:extLst>
              <a:ext uri="{FF2B5EF4-FFF2-40B4-BE49-F238E27FC236}">
                <a16:creationId xmlns:a16="http://schemas.microsoft.com/office/drawing/2014/main" id="{DF5D713E-4A0B-4432-A892-A616D70777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29" name="Picture 6" descr="HPIM1846">
            <a:extLst>
              <a:ext uri="{FF2B5EF4-FFF2-40B4-BE49-F238E27FC236}">
                <a16:creationId xmlns:a16="http://schemas.microsoft.com/office/drawing/2014/main" id="{1EA408B2-3B61-4C1C-9922-B3284E30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519CE-AF77-4AE7-A5B4-8E3A320DE2B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3859" r="5402"/>
          <a:stretch/>
        </p:blipFill>
        <p:spPr>
          <a:xfrm>
            <a:off x="5634" y="0"/>
            <a:ext cx="4012689" cy="3349737"/>
          </a:xfrm>
          <a:prstGeom prst="rect">
            <a:avLst/>
          </a:prstGeom>
        </p:spPr>
      </p:pic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355120-D398-4AD8-8E41-04158D762E3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10489"/>
          <a:stretch/>
        </p:blipFill>
        <p:spPr>
          <a:xfrm>
            <a:off x="5577" y="2320129"/>
            <a:ext cx="4407349" cy="2688909"/>
          </a:xfrm>
          <a:prstGeom prst="rect">
            <a:avLst/>
          </a:prstGeom>
        </p:spPr>
      </p:pic>
      <p:pic>
        <p:nvPicPr>
          <p:cNvPr id="22" name="Picture 21" descr="A group of people sitting in a car posing for the camera&#10;&#10;Description automatically generated">
            <a:extLst>
              <a:ext uri="{FF2B5EF4-FFF2-40B4-BE49-F238E27FC236}">
                <a16:creationId xmlns:a16="http://schemas.microsoft.com/office/drawing/2014/main" id="{86401872-2ED4-4C03-A224-AB21A95018C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/>
          <a:stretch/>
        </p:blipFill>
        <p:spPr>
          <a:xfrm>
            <a:off x="4011157" y="0"/>
            <a:ext cx="3902377" cy="2537241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E1C450-C07B-4BCF-8D47-64F687AF3E9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481" r="12219"/>
          <a:stretch/>
        </p:blipFill>
        <p:spPr>
          <a:xfrm>
            <a:off x="6943536" y="1759296"/>
            <a:ext cx="5258369" cy="3261360"/>
          </a:xfrm>
          <a:prstGeom prst="rect">
            <a:avLst/>
          </a:prstGeom>
        </p:spPr>
      </p:pic>
      <p:pic>
        <p:nvPicPr>
          <p:cNvPr id="30" name="Picture 29" descr="A person and person swimming in the water&#10;&#10;Description automatically generated">
            <a:extLst>
              <a:ext uri="{FF2B5EF4-FFF2-40B4-BE49-F238E27FC236}">
                <a16:creationId xmlns:a16="http://schemas.microsoft.com/office/drawing/2014/main" id="{15EB3E13-22C9-45C0-B789-E2A802B09DE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10165" r="21048" b="12510"/>
          <a:stretch/>
        </p:blipFill>
        <p:spPr>
          <a:xfrm>
            <a:off x="4385360" y="2440093"/>
            <a:ext cx="2756430" cy="26065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2C9BAD0-A8C9-4023-8E45-57C6125ED49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192363" y="1883664"/>
            <a:ext cx="4962171" cy="312049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4ED206C-8721-4B6B-B636-AAD557D1445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24973"/>
          <a:stretch/>
        </p:blipFill>
        <p:spPr>
          <a:xfrm>
            <a:off x="-20543" y="0"/>
            <a:ext cx="4209741" cy="2688295"/>
          </a:xfrm>
          <a:prstGeom prst="rect">
            <a:avLst/>
          </a:prstGeom>
        </p:spPr>
      </p:pic>
      <p:pic>
        <p:nvPicPr>
          <p:cNvPr id="94" name="Picture 2" descr="Image may contain: 6 people, people standing, mountain, outdoor and nature">
            <a:extLst>
              <a:ext uri="{FF2B5EF4-FFF2-40B4-BE49-F238E27FC236}">
                <a16:creationId xmlns:a16="http://schemas.microsoft.com/office/drawing/2014/main" id="{C301CF2F-B7DF-4CCF-A5FC-BB3C0CDF5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22610" r="12606" b="8530"/>
          <a:stretch/>
        </p:blipFill>
        <p:spPr bwMode="auto">
          <a:xfrm>
            <a:off x="4191000" y="0"/>
            <a:ext cx="3944895" cy="2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C31367D-70F2-4A48-BF47-113FE9635DD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-14939" y="2659153"/>
            <a:ext cx="5265107" cy="234988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0C37C0-7894-46BE-A7C8-DCE45B3CD47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10116319" y="1650041"/>
            <a:ext cx="2100588" cy="33528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9A38F3-2827-42FB-8F73-35DFEFEC38A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34147"/>
          <a:stretch/>
        </p:blipFill>
        <p:spPr>
          <a:xfrm>
            <a:off x="9098763" y="1737606"/>
            <a:ext cx="3098321" cy="327158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0BA0880-55F0-4B3A-987E-111047BB3E0C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5435" b="7246"/>
          <a:stretch/>
        </p:blipFill>
        <p:spPr>
          <a:xfrm>
            <a:off x="4941075" y="1734769"/>
            <a:ext cx="4672937" cy="327642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7E4E2A9-4E63-427E-86AD-4D78A80073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6" y="2215044"/>
            <a:ext cx="4997494" cy="281109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E097E87-BC9D-4509-A45C-CC10E85AA809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3" b="10859"/>
          <a:stretch/>
        </p:blipFill>
        <p:spPr>
          <a:xfrm>
            <a:off x="3795003" y="-21665"/>
            <a:ext cx="2631378" cy="222643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6DAB89A-2E73-43F8-AF47-4B8D0D3C061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4047" r="4275" b="8175"/>
          <a:stretch/>
        </p:blipFill>
        <p:spPr>
          <a:xfrm>
            <a:off x="-12267" y="-25880"/>
            <a:ext cx="3805055" cy="285303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4D51948-AC77-4E2B-AE06-0B833420B5B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35974" y="0"/>
            <a:ext cx="3848100" cy="2200275"/>
          </a:xfrm>
          <a:prstGeom prst="rect">
            <a:avLst/>
          </a:prstGeom>
        </p:spPr>
      </p:pic>
      <p:pic>
        <p:nvPicPr>
          <p:cNvPr id="112" name="Picture 3" descr="Hanna New Year.jpg">
            <a:extLst>
              <a:ext uri="{FF2B5EF4-FFF2-40B4-BE49-F238E27FC236}">
                <a16:creationId xmlns:a16="http://schemas.microsoft.com/office/drawing/2014/main" id="{9B02437E-052E-4D46-9292-8EBE9DD2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2818939" cy="50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34BB2EB-19ED-4065-B935-08D43CF0750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718669" y="0"/>
            <a:ext cx="2937310" cy="397539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FC114A4-93E7-400B-BC92-5FC88999D07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833733" y="2203256"/>
            <a:ext cx="4942562" cy="283293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13E9D9D-0747-4B3E-B8DB-906887D9AA5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2157" r="8212"/>
          <a:stretch/>
        </p:blipFill>
        <p:spPr>
          <a:xfrm>
            <a:off x="7771218" y="2187552"/>
            <a:ext cx="4420782" cy="2859080"/>
          </a:xfrm>
          <a:prstGeom prst="rect">
            <a:avLst/>
          </a:prstGeom>
        </p:spPr>
      </p:pic>
      <p:pic>
        <p:nvPicPr>
          <p:cNvPr id="117" name="Picture 4" descr="Elders of the Morristown chruch of Christ Presenting Signed Deed to RC Lupo">
            <a:extLst>
              <a:ext uri="{FF2B5EF4-FFF2-40B4-BE49-F238E27FC236}">
                <a16:creationId xmlns:a16="http://schemas.microsoft.com/office/drawing/2014/main" id="{163C26A3-4098-4C5C-AAD9-215F2CFDF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1" r="24166" b="35016"/>
          <a:stretch/>
        </p:blipFill>
        <p:spPr bwMode="auto">
          <a:xfrm>
            <a:off x="8535685" y="1928099"/>
            <a:ext cx="3657427" cy="31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A53023D-863E-4BC1-AEEA-AD5ABB7BA05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17019" y="0"/>
            <a:ext cx="4338023" cy="3241631"/>
          </a:xfrm>
          <a:prstGeom prst="rect">
            <a:avLst/>
          </a:prstGeom>
        </p:spPr>
      </p:pic>
      <p:pic>
        <p:nvPicPr>
          <p:cNvPr id="116" name="Picture 2" descr="Image may contain: 2 people, people smiling, closeup">
            <a:extLst>
              <a:ext uri="{FF2B5EF4-FFF2-40B4-BE49-F238E27FC236}">
                <a16:creationId xmlns:a16="http://schemas.microsoft.com/office/drawing/2014/main" id="{EAC464E6-F531-4D3A-BDCB-F14721B39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2554"/>
          <a:stretch/>
        </p:blipFill>
        <p:spPr bwMode="auto">
          <a:xfrm>
            <a:off x="0" y="0"/>
            <a:ext cx="4514638" cy="42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1BC6FE1F-FE19-4AF6-98DA-2A8D8A89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/>
          <a:srcRect l="8333" t="8667" r="49167" b="81333"/>
          <a:stretch>
            <a:fillRect/>
          </a:stretch>
        </p:blipFill>
        <p:spPr bwMode="auto">
          <a:xfrm>
            <a:off x="-20487" y="-7216"/>
            <a:ext cx="9222241" cy="1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C4490D-00B2-4C24-AD50-E8F77705B74D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1349987"/>
            <a:ext cx="5546702" cy="3674690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FB275B3-68F7-4936-A9A0-417219470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728217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4FF50886-D88E-49DB-8C21-E3C4BEA4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55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id="{9C6811D2-0EDB-47F3-848A-28D5F4FE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19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D3178445-41FB-4A7D-BE01-278013B28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061725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5674059-479B-413E-BF88-1CFA812C19F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16" y="1683276"/>
            <a:ext cx="2218186" cy="3328416"/>
          </a:xfrm>
          <a:prstGeom prst="rect">
            <a:avLst/>
          </a:prstGeom>
        </p:spPr>
      </p:pic>
      <p:pic>
        <p:nvPicPr>
          <p:cNvPr id="7" name="Picture 6" descr="A person sitting in a room&#10;&#10;Description automatically generated">
            <a:extLst>
              <a:ext uri="{FF2B5EF4-FFF2-40B4-BE49-F238E27FC236}">
                <a16:creationId xmlns:a16="http://schemas.microsoft.com/office/drawing/2014/main" id="{40DA1976-92AE-4033-9CE9-258B4DFC8DE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40366"/>
          <a:stretch/>
        </p:blipFill>
        <p:spPr>
          <a:xfrm>
            <a:off x="4409293" y="20534"/>
            <a:ext cx="3363107" cy="4972237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6EEF59D-652F-4017-81D9-E13B2A888237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65" y="1686461"/>
            <a:ext cx="4433186" cy="3325714"/>
          </a:xfrm>
          <a:prstGeom prst="rect">
            <a:avLst/>
          </a:prstGeom>
        </p:spPr>
      </p:pic>
      <p:pic>
        <p:nvPicPr>
          <p:cNvPr id="12" name="Picture 11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BE62EEC6-F123-4C67-BE03-37ADC1539020}"/>
              </a:ext>
            </a:extLst>
          </p:cNvPr>
          <p:cNvPicPr>
            <a:picLocks noChangeAspect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5" r="6577"/>
          <a:stretch/>
        </p:blipFill>
        <p:spPr>
          <a:xfrm>
            <a:off x="0" y="2489215"/>
            <a:ext cx="4851191" cy="2489001"/>
          </a:xfrm>
          <a:prstGeom prst="rect">
            <a:avLst/>
          </a:prstGeom>
        </p:spPr>
      </p:pic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BFC8172-9A34-4476-AC24-628075E0EF13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14430"/>
          <a:stretch/>
        </p:blipFill>
        <p:spPr>
          <a:xfrm>
            <a:off x="0" y="1635"/>
            <a:ext cx="4852010" cy="2996535"/>
          </a:xfrm>
          <a:prstGeom prst="rect">
            <a:avLst/>
          </a:prstGeom>
        </p:spPr>
      </p:pic>
      <p:pic>
        <p:nvPicPr>
          <p:cNvPr id="15" name="Picture 1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05F43E2-EB90-4633-9503-BE3EE63DFAAA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3827"/>
          <a:stretch/>
        </p:blipFill>
        <p:spPr>
          <a:xfrm>
            <a:off x="1" y="0"/>
            <a:ext cx="4373040" cy="3025698"/>
          </a:xfrm>
          <a:prstGeom prst="rect">
            <a:avLst/>
          </a:prstGeom>
        </p:spPr>
      </p:pic>
      <p:pic>
        <p:nvPicPr>
          <p:cNvPr id="17" name="Picture 16" descr="A person standing next to a stone wall&#10;&#10;Description automatically generated">
            <a:extLst>
              <a:ext uri="{FF2B5EF4-FFF2-40B4-BE49-F238E27FC236}">
                <a16:creationId xmlns:a16="http://schemas.microsoft.com/office/drawing/2014/main" id="{AE5DBBFF-3CF8-4591-85D0-5E18D1A78F65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r="24709"/>
          <a:stretch/>
        </p:blipFill>
        <p:spPr>
          <a:xfrm>
            <a:off x="4044076" y="10571"/>
            <a:ext cx="4891453" cy="3954517"/>
          </a:xfrm>
          <a:prstGeom prst="rect">
            <a:avLst/>
          </a:prstGeom>
        </p:spPr>
      </p:pic>
      <p:pic>
        <p:nvPicPr>
          <p:cNvPr id="20" name="Picture 19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438A2F7F-8C14-4A61-ACB8-9A3BCD1E7025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79" y="1660128"/>
            <a:ext cx="4467980" cy="3351816"/>
          </a:xfrm>
          <a:prstGeom prst="rect">
            <a:avLst/>
          </a:prstGeom>
        </p:spPr>
      </p:pic>
      <p:pic>
        <p:nvPicPr>
          <p:cNvPr id="23" name="Picture 2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227FBC1-34A9-4519-B4E4-3530E3B2F129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1" y="2727618"/>
            <a:ext cx="4661779" cy="2265654"/>
          </a:xfrm>
          <a:prstGeom prst="rect">
            <a:avLst/>
          </a:prstGeom>
        </p:spPr>
      </p:pic>
      <p:pic>
        <p:nvPicPr>
          <p:cNvPr id="79" name="Picture 5" descr="L:\Evangelism\H2H-H2H\HTH info slide.jpg">
            <a:extLst>
              <a:ext uri="{FF2B5EF4-FFF2-40B4-BE49-F238E27FC236}">
                <a16:creationId xmlns:a16="http://schemas.microsoft.com/office/drawing/2014/main" id="{892A0BD6-D27F-46D2-8628-7D3FAAB6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80" name="Picture 4" descr="L:\Evangelism\H2H-H2H\HTH_Masthead.jpg">
            <a:extLst>
              <a:ext uri="{FF2B5EF4-FFF2-40B4-BE49-F238E27FC236}">
                <a16:creationId xmlns:a16="http://schemas.microsoft.com/office/drawing/2014/main" id="{3785A637-A1BA-49D9-A1AA-5A010814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81" name="Picture 3" descr="L:\Office\Xerox_Scans\David\DOC157.XSM\00000001.JPG">
            <a:extLst>
              <a:ext uri="{FF2B5EF4-FFF2-40B4-BE49-F238E27FC236}">
                <a16:creationId xmlns:a16="http://schemas.microsoft.com/office/drawing/2014/main" id="{204CE9CD-6071-41EC-A4C4-E61992CB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" name="Picture 4" descr="L:\Office\Xerox_Scans\David\DOC158.XSM\00000001.JPG">
            <a:extLst>
              <a:ext uri="{FF2B5EF4-FFF2-40B4-BE49-F238E27FC236}">
                <a16:creationId xmlns:a16="http://schemas.microsoft.com/office/drawing/2014/main" id="{B20A71D6-1DE0-4A4C-918E-1C97DD2C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3" name="Picture 3" descr="L:\Office\Xerox_Scans\David\DOC157.XSM\00000001.JPG">
            <a:extLst>
              <a:ext uri="{FF2B5EF4-FFF2-40B4-BE49-F238E27FC236}">
                <a16:creationId xmlns:a16="http://schemas.microsoft.com/office/drawing/2014/main" id="{9A70D80D-C18A-4705-A8D4-86F25F0F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4" name="Picture 2" descr="L:\Office\Xerox_Scans\David\DOC156.XSM\00000001.JPG">
            <a:extLst>
              <a:ext uri="{FF2B5EF4-FFF2-40B4-BE49-F238E27FC236}">
                <a16:creationId xmlns:a16="http://schemas.microsoft.com/office/drawing/2014/main" id="{597A711A-6A1D-41C1-8B2B-74E54904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5" name="Picture 2" descr="L:\Office\Xerox_Scans\David\DOC156.XSM\00000001.JPG">
            <a:extLst>
              <a:ext uri="{FF2B5EF4-FFF2-40B4-BE49-F238E27FC236}">
                <a16:creationId xmlns:a16="http://schemas.microsoft.com/office/drawing/2014/main" id="{D2E5CAEB-2513-4B45-9C76-BAADE3F5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6" name="Picture 4" descr="L:\Office\Xerox_Scans\David\DOC158.XSM\00000001.JPG">
            <a:extLst>
              <a:ext uri="{FF2B5EF4-FFF2-40B4-BE49-F238E27FC236}">
                <a16:creationId xmlns:a16="http://schemas.microsoft.com/office/drawing/2014/main" id="{B5B3614F-E083-4B8F-8750-1C762A4F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B995B20-0D9B-4B1F-9D8F-A2C6453D177E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3,300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 month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Rotating Routes</a:t>
            </a:r>
          </a:p>
        </p:txBody>
      </p:sp>
    </p:spTree>
    <p:extLst>
      <p:ext uri="{BB962C8B-B14F-4D97-AF65-F5344CB8AC3E}">
        <p14:creationId xmlns:p14="http://schemas.microsoft.com/office/powerpoint/2010/main" val="4379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0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5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00"/>
                            </p:stCondLst>
                            <p:childTnLst>
                              <p:par>
                                <p:cTn id="3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5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000"/>
                            </p:stCondLst>
                            <p:childTnLst>
                              <p:par>
                                <p:cTn id="3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500"/>
                            </p:stCondLst>
                            <p:childTnLst>
                              <p:par>
                                <p:cTn id="3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500"/>
                            </p:stCondLst>
                            <p:childTnLst>
                              <p:par>
                                <p:cTn id="4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500"/>
                            </p:stCondLst>
                            <p:childTnLst>
                              <p:par>
                                <p:cTn id="4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000"/>
                            </p:stCondLst>
                            <p:childTnLst>
                              <p:par>
                                <p:cTn id="4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2500"/>
                            </p:stCondLst>
                            <p:childTnLst>
                              <p:par>
                                <p:cTn id="4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00"/>
                            </p:stCondLst>
                            <p:childTnLst>
                              <p:par>
                                <p:cTn id="4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500"/>
                            </p:stCondLst>
                            <p:childTnLst>
                              <p:par>
                                <p:cTn id="4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4000"/>
                            </p:stCondLst>
                            <p:childTnLst>
                              <p:par>
                                <p:cTn id="4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5000"/>
                            </p:stCondLst>
                            <p:childTnLst>
                              <p:par>
                                <p:cTn id="4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125" grpId="0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990600"/>
            <a:ext cx="9144000" cy="5867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we give </a:t>
            </a:r>
            <a:r>
              <a:rPr lang="en-US" b="1" dirty="0"/>
              <a:t>$101,800</a:t>
            </a:r>
          </a:p>
          <a:p>
            <a:pPr lvl="1"/>
            <a:r>
              <a:rPr lang="en-US" b="1" dirty="0"/>
              <a:t>Bibles for Easter Island</a:t>
            </a:r>
          </a:p>
          <a:p>
            <a:pPr lvl="2"/>
            <a:r>
              <a:rPr lang="en-US" sz="2800" dirty="0"/>
              <a:t>Population: 7,750</a:t>
            </a:r>
          </a:p>
          <a:p>
            <a:pPr lvl="2"/>
            <a:r>
              <a:rPr lang="en-US" sz="2800" dirty="0"/>
              <a:t>Stores that sell Bibles: 0</a:t>
            </a:r>
          </a:p>
          <a:p>
            <a:pPr lvl="2"/>
            <a:r>
              <a:rPr lang="en-US" sz="2800" dirty="0"/>
              <a:t>Josh has taken 500 Bibles in the last 4 years</a:t>
            </a:r>
          </a:p>
          <a:p>
            <a:pPr lvl="1"/>
            <a:r>
              <a:rPr lang="en-US" b="1" dirty="0"/>
              <a:t>Special Requests for Mission Trips</a:t>
            </a:r>
            <a:r>
              <a:rPr lang="en-US" dirty="0"/>
              <a:t> </a:t>
            </a:r>
          </a:p>
          <a:p>
            <a:pPr lvl="2"/>
            <a:r>
              <a:rPr lang="en-US" sz="2800" dirty="0"/>
              <a:t>From college students and others</a:t>
            </a:r>
            <a:endParaRPr lang="en-US" sz="2800" b="1" dirty="0"/>
          </a:p>
          <a:p>
            <a:pPr lvl="1"/>
            <a:r>
              <a:rPr lang="en-US" b="1" dirty="0"/>
              <a:t>“In Search of the Lord’s Way” TV Program</a:t>
            </a:r>
          </a:p>
          <a:p>
            <a:pPr lvl="2"/>
            <a:r>
              <a:rPr lang="en-US" sz="2800" dirty="0"/>
              <a:t>Provide some financial support in 2020</a:t>
            </a:r>
          </a:p>
          <a:p>
            <a:pPr lvl="2"/>
            <a:r>
              <a:rPr lang="en-US" sz="2800" dirty="0"/>
              <a:t>Phil Sanders</a:t>
            </a:r>
          </a:p>
          <a:p>
            <a:pPr lvl="2"/>
            <a:r>
              <a:rPr lang="en-US" sz="2800" dirty="0"/>
              <a:t>WGN on Sunday mornings at 7:00 a.m.</a:t>
            </a:r>
          </a:p>
          <a:p>
            <a:pPr lvl="2"/>
            <a:r>
              <a:rPr lang="en-US" sz="2800" dirty="0"/>
              <a:t>Statistics:  On the air since 1980</a:t>
            </a:r>
          </a:p>
          <a:p>
            <a:pPr lvl="2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91026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D8D33AB-BD2E-46F3-8EBA-29AAFFA56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758C87F-9C1F-421F-A350-2A3D8363B49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A4A090-CEC5-4861-AE26-9BA420F673D7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A794BB-E84D-4076-95A3-2DC658A08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DB0658-59BB-4563-9CAC-86CCEB343C4C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4EE0FCB-0E47-4087-B6CD-8CB63C4F8A4B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1ED3B2E-7ACE-4DFC-ABDD-5FFA6BEB16EA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896F5D4-48DD-4CFB-8261-85AABE4184B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C74557-5B79-4571-945C-448719A12A7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994BFB-305F-4F18-A264-CE583E689267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ED4321-2DEF-4A83-AB5F-48B561ADDF4B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A9B8EE-BE83-4F44-A654-91A050A7343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DA325D8-798A-474A-AEAF-133E235609E5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31DF7BB-2354-47EB-BA31-243F726055B9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05" y="-18836"/>
            <a:ext cx="6586143" cy="493960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61211" y="124124"/>
            <a:ext cx="6091989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Population:  7,750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Stores that sell Bibles:  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taken by Josh so far:  500</a:t>
            </a: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3FF563-97DB-471A-95F3-0D6D6C0BA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A0F1F4-16E7-4ACC-A11F-CC7F692C0423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B9CBB5-13E9-4776-BF6C-4DF72A9158A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A147AA-0391-49A5-9B4E-603F595E465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966809-B99A-48C9-9795-F1F78E59374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AFF4B-76C5-452F-9473-DBCAFAA337B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6A6F7A-A7A8-4BD1-92B4-96602241C73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82C404-D187-47E9-9000-C05AAF4A7A69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755A8A-5897-45C5-834B-3271FA76349D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$88,800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E48ACD-DE90-4FD2-93E0-9B53A4E4440A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D54EDA-F68A-48F9-85F9-7C9DC614309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2D4089-A7D3-479F-8D2B-BDBAEEA07D4D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297053-368D-4F4A-BA4C-458958FEF450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D5A970-66E9-4594-B7E8-E753E738FB5B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C11B93-41EA-4661-A9B6-28BA66B61FB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$101,800</a:t>
            </a:r>
          </a:p>
        </p:txBody>
      </p:sp>
      <p:pic>
        <p:nvPicPr>
          <p:cNvPr id="52" name="Picture 51" descr="Mission Sunday - without date and sub.jpg">
            <a:extLst>
              <a:ext uri="{FF2B5EF4-FFF2-40B4-BE49-F238E27FC236}">
                <a16:creationId xmlns:a16="http://schemas.microsoft.com/office/drawing/2014/main" id="{D57EDB93-EB91-4F56-BEF7-4C9DB5D3E2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95904"/>
            <a:ext cx="3333557" cy="18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253981" y="2946595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980" y="623902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63500">
                    <a:schemeClr val="bg1"/>
                  </a:glow>
                </a:effectLst>
              </a:rPr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857" y="4332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1" y="5931211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Reaching 100 million of 118 million homes in America every week</a:t>
            </a: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990600"/>
            <a:ext cx="11430000" cy="5867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we give </a:t>
            </a:r>
            <a:r>
              <a:rPr lang="en-US" b="1" dirty="0"/>
              <a:t>$115,800</a:t>
            </a:r>
          </a:p>
          <a:p>
            <a:pPr lvl="1"/>
            <a:r>
              <a:rPr lang="en-US" b="1" dirty="0"/>
              <a:t>New Movers’ Mailings</a:t>
            </a:r>
          </a:p>
          <a:p>
            <a:pPr lvl="2"/>
            <a:r>
              <a:rPr lang="en-US" dirty="0"/>
              <a:t>People are moving all of the time = time of transition = prime opportunity </a:t>
            </a:r>
          </a:p>
          <a:p>
            <a:pPr lvl="2"/>
            <a:r>
              <a:rPr lang="en-US" dirty="0"/>
              <a:t>House to House monitors new movers – has special info to mail to them</a:t>
            </a:r>
          </a:p>
          <a:p>
            <a:pPr lvl="2"/>
            <a:r>
              <a:rPr lang="en-US" dirty="0"/>
              <a:t>First, send special edition of H2H.  2 weeks later, send postcard “from us”</a:t>
            </a:r>
          </a:p>
          <a:p>
            <a:pPr lvl="2"/>
            <a:r>
              <a:rPr lang="en-US" dirty="0"/>
              <a:t>Several thousand moved to new addresses around PBL last year</a:t>
            </a:r>
          </a:p>
          <a:p>
            <a:pPr lvl="2"/>
            <a:r>
              <a:rPr lang="en-US" dirty="0"/>
              <a:t>We’re going to have H2H mail info to new movers in 33403, 33404, 33410, 33418</a:t>
            </a:r>
          </a:p>
          <a:p>
            <a:pPr lvl="1"/>
            <a:r>
              <a:rPr lang="en-US" b="1" dirty="0"/>
              <a:t>Mail </a:t>
            </a:r>
            <a:r>
              <a:rPr lang="en-US" b="1" i="1" dirty="0"/>
              <a:t>House to House/Heart to Heart</a:t>
            </a:r>
            <a:r>
              <a:rPr lang="en-US" b="1" dirty="0"/>
              <a:t> to Friends &amp; Visitors</a:t>
            </a:r>
          </a:p>
          <a:p>
            <a:pPr lvl="2"/>
            <a:r>
              <a:rPr lang="en-US" dirty="0"/>
              <a:t>How would you like 3 of your local friends to receive H2H for the rest of 2020?</a:t>
            </a:r>
          </a:p>
          <a:p>
            <a:pPr lvl="2"/>
            <a:r>
              <a:rPr lang="en-US" dirty="0"/>
              <a:t>Each PBL member will be able to submit names/addresses of 3 local friends</a:t>
            </a:r>
          </a:p>
          <a:p>
            <a:pPr lvl="2"/>
            <a:r>
              <a:rPr lang="en-US" dirty="0"/>
              <a:t>We will order extra copies, have special envelopes and labels for them</a:t>
            </a:r>
          </a:p>
          <a:p>
            <a:pPr lvl="2"/>
            <a:r>
              <a:rPr lang="en-US" dirty="0"/>
              <a:t>Also, we can send H2H to every local visitor that we have in 2020</a:t>
            </a:r>
          </a:p>
          <a:p>
            <a:pPr lvl="2"/>
            <a:r>
              <a:rPr lang="en-US" dirty="0"/>
              <a:t>We will send it to them for the whole year</a:t>
            </a:r>
          </a:p>
        </p:txBody>
      </p:sp>
    </p:spTree>
    <p:extLst>
      <p:ext uri="{BB962C8B-B14F-4D97-AF65-F5344CB8AC3E}">
        <p14:creationId xmlns:p14="http://schemas.microsoft.com/office/powerpoint/2010/main" val="113374733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7553</TotalTime>
  <Words>2010</Words>
  <Application>Microsoft Office PowerPoint</Application>
  <PresentationFormat>Widescreen</PresentationFormat>
  <Paragraphs>357</Paragraphs>
  <Slides>24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Benguiat Bk BT</vt:lpstr>
      <vt:lpstr>Calibri</vt:lpstr>
      <vt:lpstr>Copperplate Gothic Bold</vt:lpstr>
      <vt:lpstr>Lucida Calligraphy</vt:lpstr>
      <vt:lpstr>4_Office Theme</vt:lpstr>
      <vt:lpstr>PowerPoint Presentation</vt:lpstr>
      <vt:lpstr>PowerPoint Presentation</vt:lpstr>
      <vt:lpstr>This will NOT be projected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 Sproule</cp:lastModifiedBy>
  <cp:revision>359</cp:revision>
  <cp:lastPrinted>2020-01-19T13:36:58Z</cp:lastPrinted>
  <dcterms:created xsi:type="dcterms:W3CDTF">2012-01-19T13:03:15Z</dcterms:created>
  <dcterms:modified xsi:type="dcterms:W3CDTF">2020-01-19T13:37:53Z</dcterms:modified>
</cp:coreProperties>
</file>