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proule" initials="DS" lastIdx="1" clrIdx="0">
    <p:extLst>
      <p:ext uri="{19B8F6BF-5375-455C-9EA6-DF929625EA0E}">
        <p15:presenceInfo xmlns:p15="http://schemas.microsoft.com/office/powerpoint/2012/main" userId="S::david@pblcoc.org::c8dad340-932d-4df5-ab3a-be7029586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54"/>
    <a:srgbClr val="2780D4"/>
    <a:srgbClr val="00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98CB-BF4B-4FA6-AE58-ED9640DCA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C02E0-AFED-4B58-88BF-F42040FBD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DC30-AE09-4EE9-8F70-ED9680F4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0B03-012D-4F2B-884A-6A566689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9DC6-1C7C-4282-8DCF-568A7388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weapon, gun&#10;&#10;Description automatically generated">
            <a:extLst>
              <a:ext uri="{FF2B5EF4-FFF2-40B4-BE49-F238E27FC236}">
                <a16:creationId xmlns:a16="http://schemas.microsoft.com/office/drawing/2014/main" id="{D610D9F9-488A-498B-BA7E-2ED62657E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7717-85A9-47A3-907C-506EBBF6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EF09E-8BB7-4FB7-AED2-3BFEE9C9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9EDB7-DB46-4EFC-B3E2-D2A1AC26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1CD5A-8E70-494F-9DE9-158E937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5DE54-5EAB-49AC-B27A-0C007E96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E6AB-C1A0-4FA6-BA61-292674AB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66CBE-F989-4A2A-9178-6395D96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8487-16E2-4F0E-A6ED-B91CAD9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F7F8-9687-4D42-83A4-386A47D1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7EA5A-A5CF-451C-87B6-58A1D642C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4DE7-598E-4EB5-9D0C-AC26E64C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5B67A-7B84-48B8-BBE7-5BAB87D0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963FE-00D4-4A6F-ABE6-F7785F1E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C683-CC7C-49A1-B617-CD1A5E82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7DE9C-C537-4DC4-8974-5EF4E85D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B39E9-FB75-4948-89D6-6E9841B63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462EF-3316-4F80-98C7-1D85DE49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4318-22C3-4933-BCFD-FF006CB4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9D8B7-1319-4128-A034-E1DF69A4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4CA4-CF5B-4D29-A239-20466CC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9C00C-15E0-4F54-9BB0-296A2FB9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0E59-EE64-43BC-9FAD-11345D53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64122-621A-4BEE-9D5F-477BF4C7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7BDF-83D9-4810-9262-CB6C1539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994A3-089F-4CEF-9226-74CFF614C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7AD72-B299-4F8C-A3F3-ED46F19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6516-0187-436F-A37C-26D37499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69C23-784B-4B7F-A4A3-55A160CE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F95E-8BCB-449A-A695-01D553AA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5571E86-CDF7-4979-8798-3BAF24AF9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89464"/>
            <a:ext cx="11664350" cy="5168536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A95EEA4-24AA-4DE1-B910-C4674DB9D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602378"/>
            <a:ext cx="11816833" cy="5255622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5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C97C58-1551-4CE6-9925-BF11A98EB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602377"/>
            <a:ext cx="11814048" cy="5255623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1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483DBA5-2593-4280-9A00-4D4885258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600200"/>
            <a:ext cx="11816833" cy="5257800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9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BA9738-72C5-47DA-83D3-9C470B6C2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11808124" cy="5029199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8C85-F788-4E08-93EE-12E9A83E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16CAB-7166-4FE8-ACC8-C248434C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19BA-9570-4DA9-A623-7F56799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4AA5-D2C2-4E7F-B7FA-6131E2C6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B617-21AA-4040-9DD3-64DFB5F7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6021-486A-408E-9709-EA83508A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7E5-BD9E-4835-8976-0004DB4C8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E7526-CCA1-4518-B0BA-9AF5F66A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C063F-ADF7-48BE-916A-0E3AB3BF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0ACC8-669B-4981-B7CF-D21D5821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0CC6-478F-40C1-8257-A82C3B33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0C89-3241-443F-81DA-C16F1EC2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AD8B-2D9C-42B5-A9F8-A4825B43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6E055-1F3B-4A91-B9A1-16AE627D1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8C8FD-689E-45DB-AC73-228AF0DF8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D984C-0051-42A4-BB92-62C93D4E2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73813-4E59-4456-9855-9DE2AEE4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8FE25-9469-47AC-9C4B-77410132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2D0AC-6C63-451B-B365-B43DA24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A8B01-1000-4976-AB89-89A8CE7D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20EB-6D5E-4C5E-A24A-2A2A1C2E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B980-BD5A-4575-8BFE-C1B7B9CB2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40DD-0F2F-473F-956E-41ABFFCC00A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6D383-83AD-422D-8D11-FC7E8DACE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7AF3-123F-48D9-8837-DA5B312A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6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6D369A4-D6D6-4E73-9BDF-8EBD457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52" y="2531908"/>
            <a:ext cx="6040705" cy="409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Supporting:</a:t>
            </a: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Dozens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Mission Trips to</a:t>
            </a:r>
            <a:endParaRPr lang="en-US" sz="43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35+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  <a:endParaRPr lang="en-US" sz="43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6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  <a:endParaRPr lang="en-US" sz="17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93F4C46-A66F-4A76-BDA4-2666256797AD}"/>
              </a:ext>
            </a:extLst>
          </p:cNvPr>
          <p:cNvSpPr txBox="1">
            <a:spLocks/>
          </p:cNvSpPr>
          <p:nvPr/>
        </p:nvSpPr>
        <p:spPr>
          <a:xfrm>
            <a:off x="6394900" y="2197608"/>
            <a:ext cx="5663148" cy="4660392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American </a:t>
            </a:r>
            <a:b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Samoa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Argentina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Bahamas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Brazil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China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Dominican Republic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Easter Island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El Salvador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Fiji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Ghana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Guatemala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Guyana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Haiti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Honduras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India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Israel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Jamaica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Kiribati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Mexico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Guinea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Zealand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Nicaragua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Nigeria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Palau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Paraguay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Peru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Russia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South Africa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Sri Lanka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Tanzania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Thailand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Tonga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Trinidad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Tuvalu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Vanuatu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Venezuela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Western Samoa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Zambia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Etc.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EBB69A-1655-4C81-B1E9-7B7EB7EFEF4B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B5E4C9-1FB1-4848-8F3E-87156F09445A}"/>
              </a:ext>
            </a:extLst>
          </p:cNvPr>
          <p:cNvSpPr txBox="1">
            <a:spLocks/>
          </p:cNvSpPr>
          <p:nvPr/>
        </p:nvSpPr>
        <p:spPr>
          <a:xfrm>
            <a:off x="296091" y="1565790"/>
            <a:ext cx="11816833" cy="532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tried to plant seeds by supporting various mission trips </a:t>
            </a:r>
          </a:p>
        </p:txBody>
      </p:sp>
    </p:spTree>
    <p:extLst>
      <p:ext uri="{BB962C8B-B14F-4D97-AF65-F5344CB8AC3E}">
        <p14:creationId xmlns:p14="http://schemas.microsoft.com/office/powerpoint/2010/main" val="116675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600200"/>
            <a:ext cx="11895909" cy="5257800"/>
          </a:xfrm>
        </p:spPr>
        <p:txBody>
          <a:bodyPr/>
          <a:lstStyle/>
          <a:p>
            <a:r>
              <a:rPr lang="en-US" dirty="0"/>
              <a:t>Other things we tried in 2019, in an effort to plant more seeds:</a:t>
            </a:r>
          </a:p>
          <a:p>
            <a:pPr lvl="1"/>
            <a:r>
              <a:rPr lang="en-US" dirty="0"/>
              <a:t>Sent group of teens and adults on mission trip to Paraguay</a:t>
            </a:r>
          </a:p>
          <a:p>
            <a:pPr lvl="1"/>
            <a:r>
              <a:rPr lang="en-US" dirty="0"/>
              <a:t>Added Robert Lupo in Sneedville, Tennessee to our monthly support </a:t>
            </a:r>
          </a:p>
          <a:p>
            <a:pPr lvl="1"/>
            <a:r>
              <a:rPr lang="en-US" dirty="0"/>
              <a:t>Sent evangelism resources to five local congregations: Clewiston, Okeechobee (English and Spanish congregations), Jog Road, Third Street </a:t>
            </a:r>
          </a:p>
          <a:p>
            <a:pPr lvl="1"/>
            <a:r>
              <a:rPr lang="en-US" dirty="0"/>
              <a:t>Helped Joey Treat and family move to Guam to start a new work</a:t>
            </a:r>
          </a:p>
          <a:p>
            <a:pPr lvl="1"/>
            <a:r>
              <a:rPr lang="en-US" dirty="0"/>
              <a:t>Sent extra support to “In Search of the Lord’s Way” &amp; Christian Courier</a:t>
            </a:r>
          </a:p>
          <a:p>
            <a:pPr lvl="1"/>
            <a:r>
              <a:rPr lang="en-US" dirty="0"/>
              <a:t>Sent funds for special projects to Robert Martin, Joey Treat &amp; Wayne Parker</a:t>
            </a:r>
          </a:p>
          <a:p>
            <a:pPr lvl="1"/>
            <a:r>
              <a:rPr lang="en-US" dirty="0"/>
              <a:t>Set aside money to advertise on electronic I-95 billboard in Feb/Mar 2020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562770-76D8-4C31-B9F0-4C0610E218E7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3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Apologetics Press (since 1986, partnering since 2004)</a:t>
            </a:r>
          </a:p>
          <a:p>
            <a:pPr lvl="1"/>
            <a:r>
              <a:rPr lang="en-US" dirty="0"/>
              <a:t>Professional Staff: Dave Miller, Jeff Miller, Eric Lyons, Kyle Butt</a:t>
            </a:r>
          </a:p>
          <a:p>
            <a:pPr lvl="2"/>
            <a:r>
              <a:rPr lang="en-US" dirty="0"/>
              <a:t>Speak around the country and the globe (more than 100 places annually)</a:t>
            </a:r>
          </a:p>
          <a:p>
            <a:pPr lvl="1"/>
            <a:r>
              <a:rPr lang="en-US" dirty="0"/>
              <a:t>Tremendously Talented Support Staff</a:t>
            </a:r>
          </a:p>
          <a:p>
            <a:pPr lvl="1"/>
            <a:r>
              <a:rPr lang="en-US" dirty="0"/>
              <a:t>Publications</a:t>
            </a:r>
          </a:p>
          <a:p>
            <a:pPr lvl="2"/>
            <a:r>
              <a:rPr lang="en-US" dirty="0"/>
              <a:t>Monthly journals: </a:t>
            </a:r>
            <a:r>
              <a:rPr lang="en-US" i="1" dirty="0"/>
              <a:t>Reason &amp; Revelation </a:t>
            </a:r>
            <a:r>
              <a:rPr lang="en-US" dirty="0"/>
              <a:t>and </a:t>
            </a:r>
            <a:r>
              <a:rPr lang="en-US" i="1" dirty="0"/>
              <a:t>Discovery (for Kids)</a:t>
            </a:r>
          </a:p>
          <a:p>
            <a:pPr lvl="2"/>
            <a:r>
              <a:rPr lang="en-US" dirty="0"/>
              <a:t>Books, Tracts, Videos, eBooks, Curriculum, VBS Materials, Study Courses, etc.</a:t>
            </a:r>
          </a:p>
          <a:p>
            <a:pPr lvl="1"/>
            <a:r>
              <a:rPr lang="en-US" dirty="0"/>
              <a:t>Website (www.ApologeticsPress.org)</a:t>
            </a:r>
          </a:p>
          <a:p>
            <a:pPr lvl="2"/>
            <a:r>
              <a:rPr lang="en-US" dirty="0"/>
              <a:t>Millions and millions of page hits from 230+ countries around the world</a:t>
            </a:r>
          </a:p>
          <a:p>
            <a:pPr lvl="1"/>
            <a:r>
              <a:rPr lang="en-US" dirty="0"/>
              <a:t>We were able to send extra funds to help them in 2019!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5F0A22-7D61-4C6B-B3A6-E8AF9A45CE90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5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600200"/>
            <a:ext cx="11895909" cy="5257800"/>
          </a:xfrm>
        </p:spPr>
        <p:txBody>
          <a:bodyPr>
            <a:normAutofit/>
          </a:bodyPr>
          <a:lstStyle/>
          <a:p>
            <a:r>
              <a:rPr lang="en-US" dirty="0"/>
              <a:t>Taking the Gospel to Easter Island</a:t>
            </a:r>
          </a:p>
          <a:p>
            <a:pPr lvl="1"/>
            <a:r>
              <a:rPr lang="en-US" dirty="0"/>
              <a:t>Josh and Robert Martin made first trip in November 2010</a:t>
            </a:r>
          </a:p>
          <a:p>
            <a:pPr lvl="1"/>
            <a:r>
              <a:rPr lang="en-US" dirty="0"/>
              <a:t>Josh has made 15 additional trips to the island</a:t>
            </a:r>
          </a:p>
          <a:p>
            <a:pPr lvl="1"/>
            <a:r>
              <a:rPr lang="en-US" dirty="0"/>
              <a:t>Four souls have been converted and are growing (</a:t>
            </a:r>
            <a:r>
              <a:rPr lang="en-US" dirty="0" err="1"/>
              <a:t>Piki</a:t>
            </a:r>
            <a:r>
              <a:rPr lang="en-US" dirty="0"/>
              <a:t>, Uri, Andrea &amp; Anita)</a:t>
            </a:r>
          </a:p>
          <a:p>
            <a:pPr lvl="1"/>
            <a:r>
              <a:rPr lang="en-US" dirty="0"/>
              <a:t>Josh started taking Bibles in 2016 (more than 500 Bibles so far)</a:t>
            </a:r>
          </a:p>
          <a:p>
            <a:pPr lvl="1"/>
            <a:r>
              <a:rPr lang="en-US" dirty="0"/>
              <a:t>In 2019:</a:t>
            </a:r>
          </a:p>
          <a:p>
            <a:pPr marL="914400" lvl="2"/>
            <a:r>
              <a:rPr lang="en-US" dirty="0"/>
              <a:t>Uri baptized his fiancé, Andrea, and they got married</a:t>
            </a:r>
          </a:p>
          <a:p>
            <a:pPr marL="914400" lvl="2"/>
            <a:r>
              <a:rPr lang="en-US" dirty="0"/>
              <a:t>Josh made two additional trips, making more contacts for Bible studies</a:t>
            </a:r>
          </a:p>
          <a:p>
            <a:pPr marL="914400" lvl="2"/>
            <a:r>
              <a:rPr lang="en-US" dirty="0"/>
              <a:t>Josh continues to work to strengthen and mature the members</a:t>
            </a:r>
          </a:p>
          <a:p>
            <a:pPr marL="914400" lvl="2"/>
            <a:r>
              <a:rPr lang="en-US" dirty="0"/>
              <a:t>Funds have been set aside to perhaps one day have a full-time missionary there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C0D5A6-577F-4152-A042-D1A1D22DBFD9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59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351B-E03D-4A65-9627-0C97DF8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3669"/>
            <a:ext cx="11808124" cy="5264331"/>
          </a:xfrm>
        </p:spPr>
        <p:txBody>
          <a:bodyPr>
            <a:normAutofit/>
          </a:bodyPr>
          <a:lstStyle/>
          <a:p>
            <a:r>
              <a:rPr lang="en-US" dirty="0"/>
              <a:t>Every mission work that PBL has done</a:t>
            </a:r>
            <a:br>
              <a:rPr lang="en-US" dirty="0"/>
            </a:br>
            <a:r>
              <a:rPr lang="en-US" dirty="0"/>
              <a:t>IS A MISSION WORK THAT GOD HAS DONE THROUGH PBL!</a:t>
            </a:r>
          </a:p>
          <a:p>
            <a:r>
              <a:rPr lang="en-US" dirty="0"/>
              <a:t>Solomon reminded the Jews what God had done in keeping His promises</a:t>
            </a:r>
          </a:p>
          <a:p>
            <a:r>
              <a:rPr lang="en-US" dirty="0"/>
              <a:t> We have been </a:t>
            </a:r>
            <a:r>
              <a:rPr lang="en-US"/>
              <a:t>reminded today what </a:t>
            </a:r>
            <a:r>
              <a:rPr lang="en-US" dirty="0"/>
              <a:t>God has done in our midst—His eyes and His Spirit are here</a:t>
            </a:r>
          </a:p>
          <a:p>
            <a:r>
              <a:rPr lang="en-US" dirty="0"/>
              <a:t>The Jews left that worship filled with Joy from that time of worship</a:t>
            </a:r>
          </a:p>
          <a:p>
            <a:r>
              <a:rPr lang="en-US" dirty="0"/>
              <a:t>Let us leave today with hearts filled with Joy and Thanksgiving for what He has done</a:t>
            </a:r>
          </a:p>
          <a:p>
            <a:r>
              <a:rPr lang="en-US" dirty="0"/>
              <a:t>Next week we will look at the exciting challenges before us in 2020</a:t>
            </a:r>
          </a:p>
        </p:txBody>
      </p:sp>
    </p:spTree>
    <p:extLst>
      <p:ext uri="{BB962C8B-B14F-4D97-AF65-F5344CB8AC3E}">
        <p14:creationId xmlns:p14="http://schemas.microsoft.com/office/powerpoint/2010/main" val="279049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7786-2F0C-4AE2-BBB3-5E22EA8E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1793966"/>
            <a:ext cx="10001431" cy="506403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5000"/>
              </a:lnSpc>
            </a:pPr>
            <a:r>
              <a:rPr lang="en-US" sz="3600" dirty="0"/>
              <a:t>Believe					John 3:16</a:t>
            </a:r>
          </a:p>
          <a:p>
            <a:pPr marL="571500" indent="-571500">
              <a:lnSpc>
                <a:spcPct val="125000"/>
              </a:lnSpc>
            </a:pPr>
            <a:r>
              <a:rPr lang="en-US" sz="3600" dirty="0"/>
              <a:t>Repent					Acts 17:30</a:t>
            </a:r>
          </a:p>
          <a:p>
            <a:pPr marL="571500" indent="-571500">
              <a:lnSpc>
                <a:spcPct val="125000"/>
              </a:lnSpc>
            </a:pPr>
            <a:r>
              <a:rPr lang="en-US" sz="3600" dirty="0"/>
              <a:t>Confess Faith				Rom. 10:10</a:t>
            </a:r>
          </a:p>
          <a:p>
            <a:pPr marL="571500" indent="-571500">
              <a:lnSpc>
                <a:spcPct val="125000"/>
              </a:lnSpc>
            </a:pPr>
            <a:r>
              <a:rPr lang="en-US" sz="3600" dirty="0"/>
              <a:t>Be Baptized Into Him			Gal. 3:27</a:t>
            </a:r>
          </a:p>
          <a:p>
            <a:pPr marL="571500" indent="-571500" algn="ctr">
              <a:lnSpc>
                <a:spcPct val="125000"/>
              </a:lnSpc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Added to His church, His body, His kingdom </a:t>
            </a:r>
          </a:p>
          <a:p>
            <a:pPr marL="571500" indent="-571500">
              <a:lnSpc>
                <a:spcPct val="125000"/>
              </a:lnSpc>
            </a:pPr>
            <a:r>
              <a:rPr lang="en-US" sz="3600" dirty="0"/>
              <a:t>Be Faithful until death		Rev. 2:10</a:t>
            </a:r>
          </a:p>
        </p:txBody>
      </p:sp>
    </p:spTree>
    <p:extLst>
      <p:ext uri="{BB962C8B-B14F-4D97-AF65-F5344CB8AC3E}">
        <p14:creationId xmlns:p14="http://schemas.microsoft.com/office/powerpoint/2010/main" val="3776075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E310C-7A7F-4EA5-89B1-1F536D0A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planned the temple</a:t>
            </a:r>
          </a:p>
          <a:p>
            <a:pPr lvl="1"/>
            <a:r>
              <a:rPr lang="en-US" dirty="0"/>
              <a:t>God used many people to build the temple</a:t>
            </a:r>
          </a:p>
          <a:p>
            <a:pPr lvl="1"/>
            <a:r>
              <a:rPr lang="en-US" dirty="0"/>
              <a:t>God’s eyes were over the temple</a:t>
            </a:r>
          </a:p>
          <a:p>
            <a:pPr lvl="1"/>
            <a:r>
              <a:rPr lang="en-US" dirty="0"/>
              <a:t>God’s Spirit was in the temple</a:t>
            </a:r>
          </a:p>
          <a:p>
            <a:pPr lvl="1"/>
            <a:r>
              <a:rPr lang="en-US" dirty="0"/>
              <a:t>God’s people rejoiced to be part of the temple</a:t>
            </a:r>
          </a:p>
          <a:p>
            <a:r>
              <a:rPr lang="en-US" dirty="0"/>
              <a:t>God planned the church</a:t>
            </a:r>
          </a:p>
          <a:p>
            <a:pPr lvl="1"/>
            <a:r>
              <a:rPr lang="en-US" dirty="0"/>
              <a:t>God used many people to build the church</a:t>
            </a:r>
          </a:p>
          <a:p>
            <a:pPr lvl="1"/>
            <a:r>
              <a:rPr lang="en-US" dirty="0"/>
              <a:t>God’s eyes are over the church, over Palm Beach Lakes</a:t>
            </a:r>
          </a:p>
          <a:p>
            <a:pPr lvl="1"/>
            <a:r>
              <a:rPr lang="en-US" dirty="0"/>
              <a:t>God’s Spirit is here at Palm Beach Lakes</a:t>
            </a:r>
          </a:p>
          <a:p>
            <a:pPr lvl="1"/>
            <a:r>
              <a:rPr lang="en-US" dirty="0"/>
              <a:t>God’s people, Rejoice you are the temple!</a:t>
            </a:r>
          </a:p>
        </p:txBody>
      </p:sp>
    </p:spTree>
    <p:extLst>
      <p:ext uri="{BB962C8B-B14F-4D97-AF65-F5344CB8AC3E}">
        <p14:creationId xmlns:p14="http://schemas.microsoft.com/office/powerpoint/2010/main" val="2494487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C94CD6-4F8E-4ECB-8F95-0835280F4B74}"/>
              </a:ext>
            </a:extLst>
          </p:cNvPr>
          <p:cNvSpPr/>
          <p:nvPr/>
        </p:nvSpPr>
        <p:spPr>
          <a:xfrm>
            <a:off x="1512627" y="5387182"/>
            <a:ext cx="8839279" cy="12095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300" b="1" cap="none" spc="0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Every dollar given on Mission Sunday</a:t>
            </a:r>
          </a:p>
          <a:p>
            <a:pPr algn="ctr">
              <a:lnSpc>
                <a:spcPct val="110000"/>
              </a:lnSpc>
            </a:pPr>
            <a:r>
              <a:rPr lang="en-US" sz="3300" b="1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goes toward mission work.</a:t>
            </a:r>
            <a:endParaRPr lang="en-US" sz="3300" b="1" cap="none" spc="0" dirty="0">
              <a:ln w="1016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glow rad="25400">
                  <a:schemeClr val="bg1"/>
                </a:glow>
                <a:outerShdw blurRad="38100" dist="38100" dir="2700000" algn="tl" rotWithShape="0">
                  <a:schemeClr val="bg1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0C5A-F84A-4196-A9D9-266F0E3E2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8" y="1441938"/>
            <a:ext cx="9587723" cy="3813544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8231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8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3A23AD-5762-4D32-8A69-84C90B247A25}"/>
              </a:ext>
            </a:extLst>
          </p:cNvPr>
          <p:cNvSpPr txBox="1"/>
          <p:nvPr/>
        </p:nvSpPr>
        <p:spPr>
          <a:xfrm>
            <a:off x="1842157" y="4813132"/>
            <a:ext cx="8926285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tabLst>
                <a:tab pos="4403725" algn="l"/>
                <a:tab pos="5948363" algn="l"/>
              </a:tabLst>
            </a:pPr>
            <a:r>
              <a:rPr lang="en-US" sz="32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Average Contribution Each Year	</a:t>
            </a:r>
            <a:r>
              <a:rPr lang="en-US" sz="40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$133,412.48</a:t>
            </a:r>
          </a:p>
          <a:p>
            <a:pPr>
              <a:tabLst>
                <a:tab pos="4403725" algn="l"/>
                <a:tab pos="5948363" algn="l"/>
              </a:tabLst>
            </a:pPr>
            <a:r>
              <a:rPr lang="en-US" sz="32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Average Weekly Contribution</a:t>
            </a:r>
            <a:r>
              <a:rPr lang="en-US" sz="3200" b="1" dirty="0">
                <a:solidFill>
                  <a:prstClr val="black"/>
                </a:solidFill>
                <a:effectLst>
                  <a:glow rad="25400">
                    <a:prstClr val="white"/>
                  </a:glow>
                  <a:outerShdw blurRad="50800" dist="50800" dir="2700000" algn="ctr" rotWithShape="0">
                    <a:prstClr val="white"/>
                  </a:outerShdw>
                </a:effectLst>
              </a:rPr>
              <a:t>	</a:t>
            </a:r>
            <a:r>
              <a:rPr lang="en-US" sz="4000" b="1" dirty="0">
                <a:solidFill>
                  <a:prstClr val="black"/>
                </a:solidFill>
                <a:effectLst>
                  <a:glow rad="25400">
                    <a:prstClr val="white"/>
                  </a:glow>
                  <a:outerShdw blurRad="50800" dist="50800" dir="2700000" algn="ctr" rotWithShape="0">
                    <a:prstClr val="white"/>
                  </a:outerShdw>
                </a:effectLst>
              </a:rPr>
              <a:t>$  13,784.28</a:t>
            </a:r>
            <a:endParaRPr lang="en-US" sz="3200" b="1" dirty="0">
              <a:effectLst>
                <a:glow rad="254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ECC43-510D-4654-8332-4A23E5F0DC70}"/>
              </a:ext>
            </a:extLst>
          </p:cNvPr>
          <p:cNvSpPr/>
          <p:nvPr/>
        </p:nvSpPr>
        <p:spPr>
          <a:xfrm>
            <a:off x="4219335" y="3737315"/>
            <a:ext cx="4037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>
                <a:ln w="11430">
                  <a:solidFill>
                    <a:srgbClr val="277FD6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opperplate Gothic Bold" pitchFamily="34" charset="0"/>
              </a:rPr>
              <a:t>2004 - 2019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2F49F-B93C-4558-B478-E7AD70118BF5}"/>
              </a:ext>
            </a:extLst>
          </p:cNvPr>
          <p:cNvSpPr/>
          <p:nvPr/>
        </p:nvSpPr>
        <p:spPr>
          <a:xfrm>
            <a:off x="6429414" y="2022609"/>
            <a:ext cx="472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5400" b="1" cap="small" dirty="0">
                <a:ln w="11430"/>
                <a:solidFill>
                  <a:srgbClr val="005A9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Copperplate Gothic Bold" pitchFamily="34" charset="0"/>
              </a:rPr>
              <a:t>16 Years of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BC180-2D77-4E57-A498-D4060098E58A}"/>
              </a:ext>
            </a:extLst>
          </p:cNvPr>
          <p:cNvSpPr/>
          <p:nvPr/>
        </p:nvSpPr>
        <p:spPr>
          <a:xfrm>
            <a:off x="6305300" y="2784609"/>
            <a:ext cx="4976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2780D4"/>
                </a:solidFill>
                <a:effectLst>
                  <a:glow rad="127000">
                    <a:schemeClr val="bg1"/>
                  </a:glow>
                </a:effectLst>
                <a:latin typeface="Lucida Calligraphy" pitchFamily="66" charset="0"/>
              </a:rPr>
              <a:t>Sacrificial Giving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FE9D1-D5DE-4A3A-A8BC-189709AE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3" y="1867321"/>
            <a:ext cx="4874865" cy="1938991"/>
          </a:xfrm>
          <a:prstGeom prst="rect">
            <a:avLst/>
          </a:prstGeom>
          <a:effectLst>
            <a:glow rad="127000">
              <a:schemeClr val="bg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3232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tried to plant seeds throughout the county</a:t>
            </a:r>
          </a:p>
          <a:p>
            <a:pPr lvl="1"/>
            <a:r>
              <a:rPr lang="en-US" dirty="0"/>
              <a:t>Through radio (2002-2007)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potential reach of 2,000,000</a:t>
            </a:r>
          </a:p>
          <a:p>
            <a:pPr lvl="1"/>
            <a:r>
              <a:rPr lang="en-US" dirty="0"/>
              <a:t>Through television </a:t>
            </a:r>
          </a:p>
          <a:p>
            <a:pPr lvl="2"/>
            <a:r>
              <a:rPr lang="en-US" dirty="0"/>
              <a:t>A 30-minute program (2005)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potential reach of 300,000</a:t>
            </a:r>
            <a:endParaRPr lang="en-US" dirty="0"/>
          </a:p>
          <a:p>
            <a:pPr lvl="2"/>
            <a:r>
              <a:rPr lang="en-US" dirty="0"/>
              <a:t>30-second spot ads (2006-2007)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potential reach of 300,000</a:t>
            </a:r>
            <a:endParaRPr lang="en-US" dirty="0"/>
          </a:p>
          <a:p>
            <a:pPr lvl="1"/>
            <a:r>
              <a:rPr lang="en-US" dirty="0"/>
              <a:t>Through mailouts</a:t>
            </a:r>
          </a:p>
          <a:p>
            <a:pPr lvl="2"/>
            <a:r>
              <a:rPr lang="en-US" i="1" dirty="0"/>
              <a:t>House to House/Heart to Heart </a:t>
            </a:r>
            <a:r>
              <a:rPr lang="en-US" dirty="0"/>
              <a:t>(since 2004)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over 1.1 million copies sent out</a:t>
            </a:r>
            <a:endParaRPr lang="en-US" dirty="0"/>
          </a:p>
          <a:p>
            <a:pPr lvl="2"/>
            <a:r>
              <a:rPr lang="en-US" i="1" dirty="0"/>
              <a:t>House to House/Heart to Heart </a:t>
            </a:r>
            <a:r>
              <a:rPr lang="en-US" dirty="0"/>
              <a:t>to Belle Glade (2016)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32,000 copies sent out</a:t>
            </a:r>
            <a:endParaRPr lang="en-US" dirty="0"/>
          </a:p>
          <a:p>
            <a:pPr lvl="2"/>
            <a:r>
              <a:rPr lang="en-US" dirty="0"/>
              <a:t>“Plan of Salvation” Mailout (2007)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50,000 sent out</a:t>
            </a:r>
            <a:endParaRPr lang="en-US" dirty="0"/>
          </a:p>
          <a:p>
            <a:pPr lvl="2"/>
            <a:r>
              <a:rPr lang="en-US" dirty="0"/>
              <a:t>Second Sunday invitations (2018)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40,000 sent out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E1583-F9E1-43EE-9D8E-3CF4EA8147D0}"/>
              </a:ext>
            </a:extLst>
          </p:cNvPr>
          <p:cNvCxnSpPr>
            <a:cxnSpLocks/>
          </p:cNvCxnSpPr>
          <p:nvPr/>
        </p:nvCxnSpPr>
        <p:spPr>
          <a:xfrm>
            <a:off x="7872549" y="1384382"/>
            <a:ext cx="34311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55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602378"/>
            <a:ext cx="11895909" cy="5255622"/>
          </a:xfrm>
        </p:spPr>
        <p:txBody>
          <a:bodyPr>
            <a:normAutofit/>
          </a:bodyPr>
          <a:lstStyle/>
          <a:p>
            <a:r>
              <a:rPr lang="en-US" dirty="0"/>
              <a:t>We have tried to plant seeds throughout the county</a:t>
            </a:r>
          </a:p>
          <a:p>
            <a:pPr lvl="1"/>
            <a:r>
              <a:rPr lang="en-US" dirty="0"/>
              <a:t>Through personal distribution </a:t>
            </a:r>
          </a:p>
          <a:p>
            <a:pPr lvl="2"/>
            <a:r>
              <a:rPr lang="en-US" dirty="0"/>
              <a:t>Various Bible tracts &amp; DVDs (2011-present)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thousands of copies</a:t>
            </a:r>
            <a:endParaRPr lang="en-US" dirty="0"/>
          </a:p>
          <a:p>
            <a:pPr lvl="2"/>
            <a:r>
              <a:rPr lang="en-US" dirty="0"/>
              <a:t>Pocket-sized New Testaments, with plan of salvation (2012-present)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2,000+ copies</a:t>
            </a:r>
            <a:endParaRPr lang="en-US" dirty="0"/>
          </a:p>
          <a:p>
            <a:pPr lvl="2"/>
            <a:r>
              <a:rPr lang="en-US" dirty="0"/>
              <a:t>ESV Bibles, with study helps (2017-present)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2,000+ copies</a:t>
            </a:r>
          </a:p>
          <a:p>
            <a:pPr lvl="2"/>
            <a:r>
              <a:rPr lang="en-US" dirty="0"/>
              <a:t>Second Sunday invitations (2018)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over 10,000 cards</a:t>
            </a:r>
            <a:endParaRPr lang="en-US" i="1" dirty="0"/>
          </a:p>
          <a:p>
            <a:pPr lvl="2"/>
            <a:r>
              <a:rPr lang="en-US" i="1" dirty="0"/>
              <a:t>Discovery </a:t>
            </a:r>
            <a:r>
              <a:rPr lang="en-US" dirty="0"/>
              <a:t>magazine (2019)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3,600+ copies</a:t>
            </a:r>
          </a:p>
          <a:p>
            <a:pPr lvl="1"/>
            <a:r>
              <a:rPr lang="en-US" dirty="0"/>
              <a:t>Through banners on our building (2009-present)</a:t>
            </a:r>
          </a:p>
          <a:p>
            <a:pPr lvl="1"/>
            <a:r>
              <a:rPr lang="en-US" dirty="0"/>
              <a:t>Through car magnets/plates (2011-present)</a:t>
            </a:r>
          </a:p>
          <a:p>
            <a:pPr lvl="1"/>
            <a:r>
              <a:rPr lang="en-US" dirty="0"/>
              <a:t>By assisting the Spanish congregation (2003-present)</a:t>
            </a:r>
            <a:endParaRPr lang="en-US" sz="2600" dirty="0"/>
          </a:p>
          <a:p>
            <a:pPr lvl="1"/>
            <a:r>
              <a:rPr lang="en-US" dirty="0"/>
              <a:t>By assisting the Jog Road congregation (2017) 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C01C50-0E75-4E82-9776-5D508F77974F}"/>
              </a:ext>
            </a:extLst>
          </p:cNvPr>
          <p:cNvCxnSpPr>
            <a:cxnSpLocks/>
          </p:cNvCxnSpPr>
          <p:nvPr/>
        </p:nvCxnSpPr>
        <p:spPr>
          <a:xfrm>
            <a:off x="7872549" y="1384382"/>
            <a:ext cx="34311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5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tried to plant seeds where we could around the country </a:t>
            </a:r>
          </a:p>
          <a:p>
            <a:pPr lvl="1"/>
            <a:r>
              <a:rPr lang="en-US" dirty="0"/>
              <a:t>Assisting 17 congregations in 11 states (with our Sr. High Mission Trips)</a:t>
            </a:r>
          </a:p>
          <a:p>
            <a:pPr lvl="1"/>
            <a:r>
              <a:rPr lang="en-US" dirty="0"/>
              <a:t>Supporting “In Search of the Lord’s Way,” a national TV program hosted by Phil Sanders every Sunday morning (7:00 a.m. on WGN)</a:t>
            </a:r>
          </a:p>
          <a:p>
            <a:pPr lvl="1"/>
            <a:r>
              <a:rPr lang="en-US" dirty="0"/>
              <a:t>Supporting students in Schools of Preaching</a:t>
            </a:r>
          </a:p>
          <a:p>
            <a:pPr lvl="2"/>
            <a:r>
              <a:rPr lang="en-US" dirty="0"/>
              <a:t>Troy Spradlin, </a:t>
            </a:r>
            <a:r>
              <a:rPr lang="en-US" dirty="0" err="1"/>
              <a:t>Tavaro</a:t>
            </a:r>
            <a:r>
              <a:rPr lang="en-US" dirty="0"/>
              <a:t> Hanna, Brad Shelt</a:t>
            </a:r>
          </a:p>
          <a:p>
            <a:pPr lvl="1"/>
            <a:r>
              <a:rPr lang="en-US" dirty="0"/>
              <a:t>Assisting Apologetics Press with funds for their Study Bible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E0632-709B-4B3F-90CA-A224DF39AA2D}"/>
              </a:ext>
            </a:extLst>
          </p:cNvPr>
          <p:cNvCxnSpPr>
            <a:cxnSpLocks/>
          </p:cNvCxnSpPr>
          <p:nvPr/>
        </p:nvCxnSpPr>
        <p:spPr>
          <a:xfrm>
            <a:off x="8064137" y="1380744"/>
            <a:ext cx="34106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257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tried to plant seeds thru various works around the world </a:t>
            </a:r>
          </a:p>
          <a:p>
            <a:pPr lvl="1"/>
            <a:r>
              <a:rPr lang="en-US" dirty="0"/>
              <a:t>Installing HD Video Equipment for high-quality teaching resources online</a:t>
            </a:r>
          </a:p>
          <a:p>
            <a:pPr lvl="1"/>
            <a:r>
              <a:rPr lang="en-US" dirty="0"/>
              <a:t>Supporting Christian Courier – an online and print teaching resource</a:t>
            </a:r>
          </a:p>
          <a:p>
            <a:pPr lvl="1"/>
            <a:r>
              <a:rPr lang="en-US" dirty="0"/>
              <a:t>Supporting students in the Trinidad Schools of Preaching</a:t>
            </a:r>
          </a:p>
          <a:p>
            <a:pPr lvl="1"/>
            <a:r>
              <a:rPr lang="en-US" dirty="0"/>
              <a:t>Assisting two smaller congregations in Paraguay</a:t>
            </a:r>
          </a:p>
          <a:p>
            <a:pPr lvl="1"/>
            <a:r>
              <a:rPr lang="en-US" dirty="0"/>
              <a:t>Sending tracts to Puerto Rico</a:t>
            </a:r>
          </a:p>
          <a:p>
            <a:pPr lvl="1"/>
            <a:r>
              <a:rPr lang="en-US" dirty="0"/>
              <a:t>Assisting a missionary in Cuba</a:t>
            </a:r>
          </a:p>
          <a:p>
            <a:pPr lvl="1"/>
            <a:r>
              <a:rPr lang="en-US" dirty="0"/>
              <a:t>Sending a mission team to Freeport, Grand Bahama (pre-hurricane)</a:t>
            </a:r>
          </a:p>
          <a:p>
            <a:pPr lvl="1"/>
            <a:r>
              <a:rPr lang="en-US" dirty="0"/>
              <a:t>Supporting Truth for Today – assisting preachers around the world with teaching resources in various languages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E0632-709B-4B3F-90CA-A224DF39AA2D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32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6D369A4-D6D6-4E73-9BDF-8EBD457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2595154"/>
            <a:ext cx="6357259" cy="426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Supporting: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15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Full-Time Missionaries in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26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4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4047D7-1FD4-4111-9B07-1CE091D819AA}"/>
              </a:ext>
            </a:extLst>
          </p:cNvPr>
          <p:cNvSpPr txBox="1">
            <a:spLocks/>
          </p:cNvSpPr>
          <p:nvPr/>
        </p:nvSpPr>
        <p:spPr>
          <a:xfrm>
            <a:off x="6682238" y="2127703"/>
            <a:ext cx="4186106" cy="490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Nnanna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Aforji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(Nigeria)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Tamuka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Arunashe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(Zimbabwe)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Blackmer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Chris Fry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Tavaro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Hanna (Bahamas)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Junot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Joseph (Miami)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Ray Leonard (South Africa)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Robert Martin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Wayne Parker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Jason Quashie (Bahamas)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Scott Shanahan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Surendra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Singh (Trinidad)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Troy Spradlin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Joey Treat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Mauricio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Yegros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(Miami)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A7965A-F5F0-4852-956E-EB3FF90EEC58}"/>
              </a:ext>
            </a:extLst>
          </p:cNvPr>
          <p:cNvCxnSpPr>
            <a:cxnSpLocks/>
          </p:cNvCxnSpPr>
          <p:nvPr/>
        </p:nvCxnSpPr>
        <p:spPr>
          <a:xfrm>
            <a:off x="8151223" y="1380744"/>
            <a:ext cx="3297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721F13-A743-4957-9888-C444B8B695B6}"/>
              </a:ext>
            </a:extLst>
          </p:cNvPr>
          <p:cNvSpPr txBox="1">
            <a:spLocks/>
          </p:cNvSpPr>
          <p:nvPr/>
        </p:nvSpPr>
        <p:spPr>
          <a:xfrm>
            <a:off x="296091" y="1565790"/>
            <a:ext cx="11816833" cy="532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69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tried to plant seeds by supporting missionaries </a:t>
            </a:r>
          </a:p>
        </p:txBody>
      </p:sp>
    </p:spTree>
    <p:extLst>
      <p:ext uri="{BB962C8B-B14F-4D97-AF65-F5344CB8AC3E}">
        <p14:creationId xmlns:p14="http://schemas.microsoft.com/office/powerpoint/2010/main" val="30358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1126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Copperplate Gothic Bold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44</cp:revision>
  <cp:lastPrinted>2020-01-10T19:11:08Z</cp:lastPrinted>
  <dcterms:created xsi:type="dcterms:W3CDTF">2019-01-10T19:03:07Z</dcterms:created>
  <dcterms:modified xsi:type="dcterms:W3CDTF">2020-01-12T13:38:25Z</dcterms:modified>
</cp:coreProperties>
</file>