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12DF-A8A8-9586-59A5-48B5F9A4E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58716-F5E9-3106-F12F-297E39C54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3FB56-505F-8382-FE1C-AE44441A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00B8F-57DD-50BC-6CC8-ABCD6C34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EAF5F-B393-170B-A41C-6975A151B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hand holding a bridge with people walking&#10;&#10;Description automatically generated">
            <a:extLst>
              <a:ext uri="{FF2B5EF4-FFF2-40B4-BE49-F238E27FC236}">
                <a16:creationId xmlns:a16="http://schemas.microsoft.com/office/drawing/2014/main" id="{CF52B843-D7EB-4847-1978-083E4EDE4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2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6FDC-6818-3112-8F14-1E9349EE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1EC0FA-6AB8-3DB7-869A-CBBD3D50D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D460D-67FA-8288-92D1-6B813FDBF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A4638-620F-9052-DB60-FC164CE09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1DBA3-DDCE-1BB6-2970-B4F5BD67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5E731-97DE-0FEA-0188-DC626FAF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72C5-76A6-2BF4-9B44-68714791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AEC763-4919-38D7-0A67-8F0C73B55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4B5E4-EE05-408C-4A0F-E6C507104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ADDE8-4AF9-508A-B7BC-4F33E817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F286C-D762-A334-D4CB-EF077E652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3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D50315-33C5-3F56-E96A-CCDC80F1F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F2BD9D-8FAC-42BF-25AE-B4D5A9D50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2F862-E8BB-A3B0-751F-DFE9812AC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5FDF4-3955-7E12-9B25-72B4F06D8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925D1-A7C2-A14D-5996-6878A47E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4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C6EA2-C1F1-E69A-CB4A-25197ACE9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238" y="1825624"/>
            <a:ext cx="10396150" cy="5032375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white rectangular frame with red and blue text&#10;&#10;Description automatically generated">
            <a:extLst>
              <a:ext uri="{FF2B5EF4-FFF2-40B4-BE49-F238E27FC236}">
                <a16:creationId xmlns:a16="http://schemas.microsoft.com/office/drawing/2014/main" id="{82442B54-267D-30E9-60B7-3AC00BCD4C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1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red and blue text&#10;&#10;Description automatically generated">
            <a:extLst>
              <a:ext uri="{FF2B5EF4-FFF2-40B4-BE49-F238E27FC236}">
                <a16:creationId xmlns:a16="http://schemas.microsoft.com/office/drawing/2014/main" id="{12EBF92F-05F3-916A-AC12-04FFD469E6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C6EA2-C1F1-E69A-CB4A-25197ACE9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688758"/>
            <a:ext cx="11228172" cy="5169242"/>
          </a:xfrm>
        </p:spPr>
        <p:txBody>
          <a:bodyPr>
            <a:normAutofit/>
          </a:bodyPr>
          <a:lstStyle>
            <a:lvl1pPr marL="346075" indent="-346075">
              <a:defRPr sz="3200" b="1"/>
            </a:lvl1pPr>
            <a:lvl2pPr marL="914400" indent="-344488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44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F8EFA-F6DA-7FA7-9A29-7EF169372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902FE-F09E-F281-A845-302F333EA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27A3D-93D8-4434-5A8B-66A46ADD9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AB52D-D89F-8B9D-5FC7-7BCD6B553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EDD6E-39FC-DB95-C44D-53028684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3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DD682-B127-B534-9904-3921AC73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44E5E-14D1-5A0A-E24B-04E4C932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848C1-37FB-5EAA-B4D9-90D5BA931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9EF17-3E50-CCCB-79FD-97B879DA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07B72-904A-A9F5-F845-DD4C4B9B5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919D8-348B-D9C7-F428-4E81AB94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3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5751-1E2E-8EED-7700-32652D89E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C66ED-D5F3-C300-2BBE-2666546D1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5E412-566A-D9D3-CD4E-DB6A589E0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28CFD-68D9-D6DD-A1F5-C98CE74B5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24202-C2D5-94C9-99A6-F1ECBD69C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84D890-5D09-3D42-F45C-1ACC900E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D0A14C-FE67-8547-51AA-AE662051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64C288-2C22-81CC-98E6-19B68838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8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7BEB-722B-F589-F15F-4290C36D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F57347-2A2E-04F0-24F2-5213C979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94702-4DCC-02B9-EAFA-DF87DE35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87823-C54B-7F84-8914-B0EAEC4F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0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AF4C4D-7B75-D3CB-8CA2-43870697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260315-773A-4202-6C6C-C6AF5C6B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DA3B7-683F-2032-2C93-CF4F6466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23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AF90E-6A25-5E38-0FAA-04D4C1D7F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F21A4-3745-6E85-8F70-C4239754D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AA6EA7-F2FF-8C54-1BE3-7C33CE459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3C99DC-6E17-9708-D6F2-B93970D6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4FE1-4847-4C10-B56B-4CA64CBDAF42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E58FC-C35F-DB0C-9005-9331E12F6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7972A-DCCF-7046-C6C3-AF3ABBDB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4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6C42F4-C4FD-98A8-3AF9-A0BA7B97F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578BA-4440-14AE-BACC-1A21C93E8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75CE6-B921-A463-BD2A-BE9EBB2E5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4FE1-4847-4C10-B56B-4CA64CBDAF42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53D4C-6A8D-BE13-E03D-39BBBAE6A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8978F-9B30-A669-DC89-2944B30DF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F3BEC-E18E-45CB-9CF6-3AE73AF19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53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screen with red and white text&#10;&#10;Description automatically generated">
            <a:extLst>
              <a:ext uri="{FF2B5EF4-FFF2-40B4-BE49-F238E27FC236}">
                <a16:creationId xmlns:a16="http://schemas.microsoft.com/office/drawing/2014/main" id="{89FED956-A249-D12B-BAC9-1AB451EB4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47C084-7AAB-3BF1-06D5-20CA61C51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2075688"/>
            <a:ext cx="10748812" cy="4782313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dirty="0"/>
              <a:t>“the distinction between right and wrong or good and bad behavior”</a:t>
            </a:r>
          </a:p>
          <a:p>
            <a:pPr>
              <a:spcBef>
                <a:spcPts val="500"/>
              </a:spcBef>
            </a:pPr>
            <a:r>
              <a:rPr lang="en-US" dirty="0"/>
              <a:t>The morality of the Bible involves actions and behaviors identified as right or wrong by the Bible</a:t>
            </a:r>
          </a:p>
          <a:p>
            <a:pPr>
              <a:spcBef>
                <a:spcPts val="500"/>
              </a:spcBef>
            </a:pPr>
            <a:r>
              <a:rPr lang="en-US" dirty="0"/>
              <a:t>There is no other viable code of morality than the Bible!</a:t>
            </a:r>
          </a:p>
        </p:txBody>
      </p:sp>
      <p:pic>
        <p:nvPicPr>
          <p:cNvPr id="6" name="Picture 5" descr="A black background with blue and red text&#10;&#10;Description automatically generated">
            <a:extLst>
              <a:ext uri="{FF2B5EF4-FFF2-40B4-BE49-F238E27FC236}">
                <a16:creationId xmlns:a16="http://schemas.microsoft.com/office/drawing/2014/main" id="{A7C38A05-E77E-46FD-0E0F-9CA5A531B5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8" b="70668"/>
          <a:stretch/>
        </p:blipFill>
        <p:spPr>
          <a:xfrm>
            <a:off x="504" y="1453896"/>
            <a:ext cx="12190992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screen with red and white text&#10;&#10;Description automatically generated">
            <a:extLst>
              <a:ext uri="{FF2B5EF4-FFF2-40B4-BE49-F238E27FC236}">
                <a16:creationId xmlns:a16="http://schemas.microsoft.com/office/drawing/2014/main" id="{89FED956-A249-D12B-BAC9-1AB451EB4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47C084-7AAB-3BF1-06D5-20CA61C51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2642615"/>
            <a:ext cx="10739668" cy="4215385"/>
          </a:xfrm>
        </p:spPr>
        <p:txBody>
          <a:bodyPr>
            <a:normAutofit lnSpcReduction="10000"/>
          </a:bodyPr>
          <a:lstStyle/>
          <a:p>
            <a:pPr>
              <a:spcBef>
                <a:spcPts val="500"/>
              </a:spcBef>
            </a:pPr>
            <a:r>
              <a:rPr lang="en-US" dirty="0"/>
              <a:t>The eternal, all-knowing, all-powerful God created all mankind (Psa. 90:2; 100:3; Acts 17:24-26)</a:t>
            </a:r>
          </a:p>
          <a:p>
            <a:pPr>
              <a:spcBef>
                <a:spcPts val="500"/>
              </a:spcBef>
            </a:pPr>
            <a:r>
              <a:rPr lang="en-US" dirty="0"/>
              <a:t>The one and only God (i.e., the moral Lawgiver) established His standard of right and wrong, which is according to His nature </a:t>
            </a:r>
          </a:p>
          <a:p>
            <a:pPr lvl="1"/>
            <a:r>
              <a:rPr lang="en-US" dirty="0"/>
              <a:t>“The Lord is righteous” (10 times in Scripture)</a:t>
            </a:r>
          </a:p>
          <a:p>
            <a:pPr lvl="1"/>
            <a:r>
              <a:rPr lang="en-US"/>
              <a:t>“The </a:t>
            </a:r>
            <a:r>
              <a:rPr lang="en-US" dirty="0"/>
              <a:t>Lord is righteous in all His ways” (Psa. 145:17)</a:t>
            </a:r>
          </a:p>
          <a:p>
            <a:pPr lvl="1"/>
            <a:r>
              <a:rPr lang="en-US" dirty="0"/>
              <a:t>“The ways of the Lord are right” (Hos. 14:9)</a:t>
            </a:r>
          </a:p>
          <a:p>
            <a:pPr lvl="1"/>
            <a:r>
              <a:rPr lang="en-US" dirty="0"/>
              <a:t>“The word of the Lord is right” (Psa. 33:4; 19:7; 119:75, 128)</a:t>
            </a:r>
          </a:p>
          <a:p>
            <a:pPr>
              <a:spcBef>
                <a:spcPts val="500"/>
              </a:spcBef>
            </a:pPr>
            <a:r>
              <a:rPr lang="en-US" dirty="0"/>
              <a:t>God gave Scripture to show what is right to all people (2 Tim. 3:16-17)</a:t>
            </a:r>
          </a:p>
          <a:p>
            <a:pPr lvl="1"/>
            <a:r>
              <a:rPr lang="en-US" dirty="0"/>
              <a:t>“I am the LORD your God” (Ex. 20:1-2)</a:t>
            </a:r>
          </a:p>
          <a:p>
            <a:pPr lvl="1"/>
            <a:r>
              <a:rPr lang="en-US" dirty="0"/>
              <a:t>“But I say to you” (Matt. 5:22, 28, 32, 34, 44)</a:t>
            </a:r>
          </a:p>
        </p:txBody>
      </p:sp>
      <p:pic>
        <p:nvPicPr>
          <p:cNvPr id="6" name="Picture 5" descr="A black background with blue and red text&#10;&#10;Description automatically generated">
            <a:extLst>
              <a:ext uri="{FF2B5EF4-FFF2-40B4-BE49-F238E27FC236}">
                <a16:creationId xmlns:a16="http://schemas.microsoft.com/office/drawing/2014/main" id="{A7C38A05-E77E-46FD-0E0F-9CA5A531B5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8" b="70668"/>
          <a:stretch/>
        </p:blipFill>
        <p:spPr>
          <a:xfrm>
            <a:off x="504" y="1453896"/>
            <a:ext cx="12190992" cy="557784"/>
          </a:xfrm>
          <a:prstGeom prst="rect">
            <a:avLst/>
          </a:prstGeom>
        </p:spPr>
      </p:pic>
      <p:pic>
        <p:nvPicPr>
          <p:cNvPr id="5" name="Picture 4" descr="A black background with blue and red text&#10;&#10;Description automatically generated">
            <a:extLst>
              <a:ext uri="{FF2B5EF4-FFF2-40B4-BE49-F238E27FC236}">
                <a16:creationId xmlns:a16="http://schemas.microsoft.com/office/drawing/2014/main" id="{FE3624E1-DE88-5758-12A9-4A37C89C6C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2" b="62534"/>
          <a:stretch/>
        </p:blipFill>
        <p:spPr>
          <a:xfrm>
            <a:off x="504" y="2011680"/>
            <a:ext cx="12190992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57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screen with red and white text&#10;&#10;Description automatically generated">
            <a:extLst>
              <a:ext uri="{FF2B5EF4-FFF2-40B4-BE49-F238E27FC236}">
                <a16:creationId xmlns:a16="http://schemas.microsoft.com/office/drawing/2014/main" id="{89FED956-A249-D12B-BAC9-1AB451EB4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47C084-7AAB-3BF1-06D5-20CA61C51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3127248"/>
            <a:ext cx="10739668" cy="3730753"/>
          </a:xfrm>
        </p:spPr>
        <p:txBody>
          <a:bodyPr>
            <a:normAutofit lnSpcReduction="10000"/>
          </a:bodyPr>
          <a:lstStyle/>
          <a:p>
            <a:pPr>
              <a:spcBef>
                <a:spcPts val="500"/>
              </a:spcBef>
            </a:pPr>
            <a:r>
              <a:rPr lang="en-US" dirty="0"/>
              <a:t>“Right” in the eyes of man is NOT “Right” in the eyes of God</a:t>
            </a:r>
          </a:p>
          <a:p>
            <a:pPr lvl="1"/>
            <a:r>
              <a:rPr lang="en-US" dirty="0"/>
              <a:t>There is danger in doing “whatever is right in [your] own eyes” </a:t>
            </a:r>
            <a:br>
              <a:rPr lang="en-US" dirty="0"/>
            </a:br>
            <a:r>
              <a:rPr lang="en-US" dirty="0"/>
              <a:t>(Deut. 12:8; cf. Prov. 21:2; 12:15; 14:12)</a:t>
            </a:r>
          </a:p>
          <a:p>
            <a:pPr lvl="1"/>
            <a:r>
              <a:rPr lang="en-US" dirty="0"/>
              <a:t>Majority opinion of man is not “right” in God’s eyes </a:t>
            </a:r>
            <a:br>
              <a:rPr lang="en-US" dirty="0"/>
            </a:br>
            <a:r>
              <a:rPr lang="en-US" dirty="0"/>
              <a:t>(Gen. 3:6; 6:5-7; Num. 13-14; 1 Kgs. 18:19-40; Dan. 3:1-7; Luke 23:13-25)</a:t>
            </a:r>
          </a:p>
          <a:p>
            <a:pPr lvl="1"/>
            <a:r>
              <a:rPr lang="en-US" dirty="0"/>
              <a:t>Morality is NOT determined by popular vote!</a:t>
            </a:r>
          </a:p>
          <a:p>
            <a:pPr>
              <a:spcBef>
                <a:spcPts val="500"/>
              </a:spcBef>
            </a:pPr>
            <a:r>
              <a:rPr lang="en-US" dirty="0"/>
              <a:t>It is NEVER “right in the sight of God to listen to [man] more than to God” (Acts 4:19)</a:t>
            </a:r>
          </a:p>
          <a:p>
            <a:pPr>
              <a:spcBef>
                <a:spcPts val="500"/>
              </a:spcBef>
            </a:pPr>
            <a:r>
              <a:rPr lang="en-US" dirty="0"/>
              <a:t>It is ALWAYS right to “do what is right in the sight of God” </a:t>
            </a:r>
            <a:br>
              <a:rPr lang="en-US" dirty="0"/>
            </a:br>
            <a:r>
              <a:rPr lang="en-US" dirty="0"/>
              <a:t>(Deut. 6:18; 12:25; 13:18; 21:9) </a:t>
            </a:r>
          </a:p>
        </p:txBody>
      </p:sp>
      <p:pic>
        <p:nvPicPr>
          <p:cNvPr id="6" name="Picture 5" descr="A black background with blue and red text&#10;&#10;Description automatically generated">
            <a:extLst>
              <a:ext uri="{FF2B5EF4-FFF2-40B4-BE49-F238E27FC236}">
                <a16:creationId xmlns:a16="http://schemas.microsoft.com/office/drawing/2014/main" id="{A7C38A05-E77E-46FD-0E0F-9CA5A531B5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8" b="70668"/>
          <a:stretch/>
        </p:blipFill>
        <p:spPr>
          <a:xfrm>
            <a:off x="504" y="1453896"/>
            <a:ext cx="12190992" cy="557784"/>
          </a:xfrm>
          <a:prstGeom prst="rect">
            <a:avLst/>
          </a:prstGeom>
        </p:spPr>
      </p:pic>
      <p:pic>
        <p:nvPicPr>
          <p:cNvPr id="5" name="Picture 4" descr="A black background with blue and red text&#10;&#10;Description automatically generated">
            <a:extLst>
              <a:ext uri="{FF2B5EF4-FFF2-40B4-BE49-F238E27FC236}">
                <a16:creationId xmlns:a16="http://schemas.microsoft.com/office/drawing/2014/main" id="{FE3624E1-DE88-5758-12A9-4A37C89C6C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2" b="62534"/>
          <a:stretch/>
        </p:blipFill>
        <p:spPr>
          <a:xfrm>
            <a:off x="504" y="2011680"/>
            <a:ext cx="12190992" cy="557784"/>
          </a:xfrm>
          <a:prstGeom prst="rect">
            <a:avLst/>
          </a:prstGeom>
        </p:spPr>
      </p:pic>
      <p:pic>
        <p:nvPicPr>
          <p:cNvPr id="7" name="Picture 6" descr="A black background with blue and red text&#10;&#10;Description automatically generated">
            <a:extLst>
              <a:ext uri="{FF2B5EF4-FFF2-40B4-BE49-F238E27FC236}">
                <a16:creationId xmlns:a16="http://schemas.microsoft.com/office/drawing/2014/main" id="{B9D127E1-6400-638E-9988-D5798D910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6" b="54400"/>
          <a:stretch/>
        </p:blipFill>
        <p:spPr>
          <a:xfrm>
            <a:off x="504" y="2569464"/>
            <a:ext cx="12190992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95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screen with red and white text&#10;&#10;Description automatically generated">
            <a:extLst>
              <a:ext uri="{FF2B5EF4-FFF2-40B4-BE49-F238E27FC236}">
                <a16:creationId xmlns:a16="http://schemas.microsoft.com/office/drawing/2014/main" id="{89FED956-A249-D12B-BAC9-1AB451EB4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47C084-7AAB-3BF1-06D5-20CA61C51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3685032"/>
            <a:ext cx="11002776" cy="3172969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dirty="0"/>
              <a:t>God does NOT change (Mal. 3:6; Heb. 13:8)</a:t>
            </a:r>
          </a:p>
          <a:p>
            <a:pPr>
              <a:spcBef>
                <a:spcPts val="500"/>
              </a:spcBef>
            </a:pPr>
            <a:r>
              <a:rPr lang="en-US" dirty="0"/>
              <a:t>God’s truth does NOT change (Psa. 119:89, 152)</a:t>
            </a:r>
          </a:p>
          <a:p>
            <a:pPr>
              <a:spcBef>
                <a:spcPts val="500"/>
              </a:spcBef>
            </a:pPr>
            <a:r>
              <a:rPr lang="en-US" dirty="0"/>
              <a:t>God’s code of right &amp; wrong does NOT change (Psa. 119:142, 144, 160)</a:t>
            </a:r>
          </a:p>
          <a:p>
            <a:pPr>
              <a:spcBef>
                <a:spcPts val="500"/>
              </a:spcBef>
            </a:pPr>
            <a:r>
              <a:rPr lang="en-US" dirty="0"/>
              <a:t>Thus, we must NOT change it one iota </a:t>
            </a:r>
            <a:br>
              <a:rPr lang="en-US" dirty="0"/>
            </a:br>
            <a:r>
              <a:rPr lang="en-US" dirty="0"/>
              <a:t>(Rev. 22:18-19; Gal. 1:6-9; Deut. 4:2; 12:32)</a:t>
            </a:r>
          </a:p>
        </p:txBody>
      </p:sp>
      <p:pic>
        <p:nvPicPr>
          <p:cNvPr id="6" name="Picture 5" descr="A black background with blue and red text&#10;&#10;Description automatically generated">
            <a:extLst>
              <a:ext uri="{FF2B5EF4-FFF2-40B4-BE49-F238E27FC236}">
                <a16:creationId xmlns:a16="http://schemas.microsoft.com/office/drawing/2014/main" id="{A7C38A05-E77E-46FD-0E0F-9CA5A531B5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8" b="70668"/>
          <a:stretch/>
        </p:blipFill>
        <p:spPr>
          <a:xfrm>
            <a:off x="504" y="1453896"/>
            <a:ext cx="12190992" cy="557784"/>
          </a:xfrm>
          <a:prstGeom prst="rect">
            <a:avLst/>
          </a:prstGeom>
        </p:spPr>
      </p:pic>
      <p:pic>
        <p:nvPicPr>
          <p:cNvPr id="5" name="Picture 4" descr="A black background with blue and red text&#10;&#10;Description automatically generated">
            <a:extLst>
              <a:ext uri="{FF2B5EF4-FFF2-40B4-BE49-F238E27FC236}">
                <a16:creationId xmlns:a16="http://schemas.microsoft.com/office/drawing/2014/main" id="{FE3624E1-DE88-5758-12A9-4A37C89C6C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2" b="62534"/>
          <a:stretch/>
        </p:blipFill>
        <p:spPr>
          <a:xfrm>
            <a:off x="504" y="2011680"/>
            <a:ext cx="12190992" cy="557784"/>
          </a:xfrm>
          <a:prstGeom prst="rect">
            <a:avLst/>
          </a:prstGeom>
        </p:spPr>
      </p:pic>
      <p:pic>
        <p:nvPicPr>
          <p:cNvPr id="7" name="Picture 6" descr="A black background with blue and red text&#10;&#10;Description automatically generated">
            <a:extLst>
              <a:ext uri="{FF2B5EF4-FFF2-40B4-BE49-F238E27FC236}">
                <a16:creationId xmlns:a16="http://schemas.microsoft.com/office/drawing/2014/main" id="{B9D127E1-6400-638E-9988-D5798D910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6" b="54400"/>
          <a:stretch/>
        </p:blipFill>
        <p:spPr>
          <a:xfrm>
            <a:off x="504" y="2569464"/>
            <a:ext cx="12190992" cy="557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8423F8-2520-10E3-B223-3867F8567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00" b="46266"/>
          <a:stretch/>
        </p:blipFill>
        <p:spPr>
          <a:xfrm>
            <a:off x="504" y="3127248"/>
            <a:ext cx="12190992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4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screen with red and white text&#10;&#10;Description automatically generated">
            <a:extLst>
              <a:ext uri="{FF2B5EF4-FFF2-40B4-BE49-F238E27FC236}">
                <a16:creationId xmlns:a16="http://schemas.microsoft.com/office/drawing/2014/main" id="{89FED956-A249-D12B-BAC9-1AB451EB4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47C084-7AAB-3BF1-06D5-20CA61C51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4206240"/>
            <a:ext cx="10993632" cy="2651761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500"/>
              </a:spcBef>
            </a:pPr>
            <a:r>
              <a:rPr lang="en-US" dirty="0"/>
              <a:t>Do not be ashamed (2 Tim. 1:8, 12; 119:46) </a:t>
            </a:r>
          </a:p>
          <a:p>
            <a:pPr>
              <a:spcBef>
                <a:spcPts val="500"/>
              </a:spcBef>
            </a:pPr>
            <a:r>
              <a:rPr lang="en-US" dirty="0"/>
              <a:t>Be willing to suffer shame or reproach (or worse) for God’s morality (2 Tim. 1:8, 12)</a:t>
            </a:r>
            <a:endParaRPr lang="en-US" sz="4000" dirty="0"/>
          </a:p>
          <a:p>
            <a:pPr>
              <a:spcBef>
                <a:spcPts val="500"/>
              </a:spcBef>
            </a:pPr>
            <a:r>
              <a:rPr lang="en-US" dirty="0"/>
              <a:t>Be holy, as you have been called to do (2 Tim. 1:9)	</a:t>
            </a:r>
            <a:endParaRPr lang="en-US" sz="4000" dirty="0"/>
          </a:p>
          <a:p>
            <a:pPr>
              <a:spcBef>
                <a:spcPts val="500"/>
              </a:spcBef>
            </a:pPr>
            <a:r>
              <a:rPr lang="en-US" dirty="0"/>
              <a:t>Know that God’s purpose and standards are eternal (2 Tim. 1:9, 12)</a:t>
            </a:r>
            <a:endParaRPr lang="en-US" sz="4000" dirty="0"/>
          </a:p>
          <a:p>
            <a:pPr>
              <a:spcBef>
                <a:spcPts val="500"/>
              </a:spcBef>
            </a:pPr>
            <a:r>
              <a:rPr lang="en-US" dirty="0"/>
              <a:t>Be confident in God and in His Bible truth and morality (2 Tim. 1:12)</a:t>
            </a:r>
            <a:endParaRPr lang="en-US" sz="4000" dirty="0"/>
          </a:p>
          <a:p>
            <a:pPr>
              <a:spcBef>
                <a:spcPts val="500"/>
              </a:spcBef>
            </a:pPr>
            <a:r>
              <a:rPr lang="en-US" dirty="0"/>
              <a:t>Cling diligently to the enduring standard of God’s Word (2 Tim. 1:13)</a:t>
            </a:r>
            <a:endParaRPr lang="en-US" sz="4000" dirty="0"/>
          </a:p>
          <a:p>
            <a:pPr>
              <a:spcBef>
                <a:spcPts val="500"/>
              </a:spcBef>
            </a:pPr>
            <a:r>
              <a:rPr lang="en-US" dirty="0"/>
              <a:t>Guard God’s truth and morality in unashamed defense (2 Tim. 1:14)</a:t>
            </a:r>
            <a:endParaRPr lang="en-US" sz="4000" dirty="0"/>
          </a:p>
          <a:p>
            <a:pPr>
              <a:spcBef>
                <a:spcPts val="500"/>
              </a:spcBef>
            </a:pPr>
            <a:r>
              <a:rPr lang="en-US" dirty="0"/>
              <a:t>Remember all that matters is being “saved” and eternal “life” (2 Tim. 1:9-10)</a:t>
            </a:r>
            <a:endParaRPr lang="en-US" sz="4000" dirty="0"/>
          </a:p>
        </p:txBody>
      </p:sp>
      <p:pic>
        <p:nvPicPr>
          <p:cNvPr id="6" name="Picture 5" descr="A black background with blue and red text&#10;&#10;Description automatically generated">
            <a:extLst>
              <a:ext uri="{FF2B5EF4-FFF2-40B4-BE49-F238E27FC236}">
                <a16:creationId xmlns:a16="http://schemas.microsoft.com/office/drawing/2014/main" id="{A7C38A05-E77E-46FD-0E0F-9CA5A531B5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8" b="70668"/>
          <a:stretch/>
        </p:blipFill>
        <p:spPr>
          <a:xfrm>
            <a:off x="504" y="1453896"/>
            <a:ext cx="12190992" cy="557784"/>
          </a:xfrm>
          <a:prstGeom prst="rect">
            <a:avLst/>
          </a:prstGeom>
        </p:spPr>
      </p:pic>
      <p:pic>
        <p:nvPicPr>
          <p:cNvPr id="5" name="Picture 4" descr="A black background with blue and red text&#10;&#10;Description automatically generated">
            <a:extLst>
              <a:ext uri="{FF2B5EF4-FFF2-40B4-BE49-F238E27FC236}">
                <a16:creationId xmlns:a16="http://schemas.microsoft.com/office/drawing/2014/main" id="{FE3624E1-DE88-5758-12A9-4A37C89C6C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2" b="62534"/>
          <a:stretch/>
        </p:blipFill>
        <p:spPr>
          <a:xfrm>
            <a:off x="504" y="2011680"/>
            <a:ext cx="12190992" cy="557784"/>
          </a:xfrm>
          <a:prstGeom prst="rect">
            <a:avLst/>
          </a:prstGeom>
        </p:spPr>
      </p:pic>
      <p:pic>
        <p:nvPicPr>
          <p:cNvPr id="7" name="Picture 6" descr="A black background with blue and red text&#10;&#10;Description automatically generated">
            <a:extLst>
              <a:ext uri="{FF2B5EF4-FFF2-40B4-BE49-F238E27FC236}">
                <a16:creationId xmlns:a16="http://schemas.microsoft.com/office/drawing/2014/main" id="{B9D127E1-6400-638E-9988-D5798D910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6" b="54400"/>
          <a:stretch/>
        </p:blipFill>
        <p:spPr>
          <a:xfrm>
            <a:off x="504" y="2569464"/>
            <a:ext cx="12190992" cy="557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8423F8-2520-10E3-B223-3867F8567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00" b="46266"/>
          <a:stretch/>
        </p:blipFill>
        <p:spPr>
          <a:xfrm>
            <a:off x="504" y="3127248"/>
            <a:ext cx="12190992" cy="557784"/>
          </a:xfrm>
          <a:prstGeom prst="rect">
            <a:avLst/>
          </a:prstGeom>
        </p:spPr>
      </p:pic>
      <p:pic>
        <p:nvPicPr>
          <p:cNvPr id="10" name="Picture 9" descr="A black background with blue and red text&#10;&#10;Description automatically generated">
            <a:extLst>
              <a:ext uri="{FF2B5EF4-FFF2-40B4-BE49-F238E27FC236}">
                <a16:creationId xmlns:a16="http://schemas.microsoft.com/office/drawing/2014/main" id="{CD59BA8E-C15B-FC96-EA14-122E7C3A2B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4" b="38132"/>
          <a:stretch/>
        </p:blipFill>
        <p:spPr>
          <a:xfrm>
            <a:off x="504" y="3685032"/>
            <a:ext cx="12190992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0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47C084-7AAB-3BF1-06D5-20CA61C51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63" indent="-347663">
              <a:lnSpc>
                <a:spcPct val="100000"/>
              </a:lnSpc>
            </a:pPr>
            <a:r>
              <a:rPr lang="en-US" sz="3200" dirty="0"/>
              <a:t>Believe Jesus is the Son of God – John 3:16</a:t>
            </a:r>
          </a:p>
          <a:p>
            <a:pPr marL="347663" indent="-347663">
              <a:lnSpc>
                <a:spcPct val="100000"/>
              </a:lnSpc>
            </a:pPr>
            <a:r>
              <a:rPr lang="en-US" dirty="0"/>
              <a:t>Repent of your sins and turn toward God – Luke 13:3</a:t>
            </a:r>
          </a:p>
          <a:p>
            <a:pPr marL="347663" indent="-347663">
              <a:lnSpc>
                <a:spcPct val="100000"/>
              </a:lnSpc>
            </a:pPr>
            <a:r>
              <a:rPr lang="en-US" sz="3200" dirty="0"/>
              <a:t>Confess your faith in Jesus Christ – </a:t>
            </a:r>
            <a:r>
              <a:rPr lang="en-US" sz="3200"/>
              <a:t>Romans 10:9</a:t>
            </a:r>
            <a:endParaRPr lang="en-US" sz="3200" dirty="0"/>
          </a:p>
          <a:p>
            <a:pPr marL="347663" indent="-347663">
              <a:lnSpc>
                <a:spcPct val="100000"/>
              </a:lnSpc>
            </a:pPr>
            <a:r>
              <a:rPr lang="en-US" dirty="0"/>
              <a:t>Be immersed into Christ – Acts 22:16</a:t>
            </a:r>
          </a:p>
          <a:p>
            <a:pPr marL="915988" lvl="1" indent="-347663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marL="915988" lvl="1" indent="-347663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marL="915988" lvl="1" indent="-347663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 marL="347663" indent="-347663">
              <a:lnSpc>
                <a:spcPct val="100000"/>
              </a:lnSpc>
            </a:pPr>
            <a:r>
              <a:rPr lang="en-US" dirty="0"/>
              <a:t>Walk faithfully with the Lord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364327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626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2024-06-08T22:29:54Z</dcterms:created>
  <dcterms:modified xsi:type="dcterms:W3CDTF">2024-10-20T12:32:22Z</dcterms:modified>
</cp:coreProperties>
</file>