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80"/>
  </p:normalViewPr>
  <p:slideViewPr>
    <p:cSldViewPr snapToGrid="0" snapToObjects="1">
      <p:cViewPr varScale="1">
        <p:scale>
          <a:sx n="92" d="100"/>
          <a:sy n="92" d="100"/>
        </p:scale>
        <p:origin x="1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53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8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5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9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4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5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8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8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4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BE25D-F1F6-C94E-970A-53C34769D035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FE7E2-B752-754A-B6FC-1FE7757A1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7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708AC-6772-1A43-AC07-0D785C38F2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Will Our Children Remain Faithful?</a:t>
            </a:r>
          </a:p>
        </p:txBody>
      </p:sp>
      <p:sp useBgFill="1">
        <p:nvSpPr>
          <p:cNvPr id="3" name="Subtitle 2">
            <a:extLst>
              <a:ext uri="{FF2B5EF4-FFF2-40B4-BE49-F238E27FC236}">
                <a16:creationId xmlns:a16="http://schemas.microsoft.com/office/drawing/2014/main" id="{D9D9AAA4-3C26-884C-8C50-0B78FFB38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509962"/>
            <a:ext cx="6858000" cy="1159019"/>
          </a:xfrm>
        </p:spPr>
        <p:txBody>
          <a:bodyPr>
            <a:normAutofit fontScale="92500" lnSpcReduction="10000"/>
          </a:bodyPr>
          <a:lstStyle/>
          <a:p>
            <a:endParaRPr lang="en-US" sz="4000" b="1" dirty="0"/>
          </a:p>
          <a:p>
            <a:r>
              <a:rPr lang="en-US" sz="4000" b="1" dirty="0"/>
              <a:t>Proverbs 22:1-6</a:t>
            </a:r>
          </a:p>
        </p:txBody>
      </p:sp>
    </p:spTree>
    <p:extLst>
      <p:ext uri="{BB962C8B-B14F-4D97-AF65-F5344CB8AC3E}">
        <p14:creationId xmlns:p14="http://schemas.microsoft.com/office/powerpoint/2010/main" val="295220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E6538-96EF-4941-B3CC-F4E14A57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>
                <a:latin typeface="Cambria" panose="020405030504060302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Young Adults Aren’t Sticking with Church</a:t>
            </a:r>
            <a:r>
              <a:rPr lang="ja-JP" altLang="en-US" b="1">
                <a:latin typeface="Cambria" panose="02040503050406030204" pitchFamily="18" charset="0"/>
                <a:ea typeface="ＭＳ Ｐゴシック" panose="020B0600070205080204" pitchFamily="34" charset="-128"/>
              </a:rPr>
              <a:t>”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15732-9DA7-8D4B-A53A-C5E21FECB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14" y="1839480"/>
            <a:ext cx="78867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endParaRPr lang="en-US" altLang="ja-JP" b="1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ja-JP" altLang="en-US" sz="4100" b="1">
                <a:latin typeface="Cambria" panose="020405030504060302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 sz="41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Seven in 10 Protestants ages 18 to 30 – both evangelical and mainline – who went to church regularly in high school said they quit attending by age 23. And 34% of those said they had not returned, even sporadically by age 30. That means almost </a:t>
            </a:r>
            <a:r>
              <a:rPr lang="en-US" altLang="ja-JP" sz="4100" b="1">
                <a:latin typeface="Cambria" panose="02040503050406030204" pitchFamily="18" charset="0"/>
                <a:ea typeface="ＭＳ Ｐゴシック" panose="020B0600070205080204" pitchFamily="34" charset="-128"/>
              </a:rPr>
              <a:t>three out of </a:t>
            </a:r>
            <a:r>
              <a:rPr lang="en-US" altLang="ja-JP" sz="41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four Protestant young people have left the church.</a:t>
            </a:r>
            <a:r>
              <a:rPr lang="ja-JP" altLang="en-US" sz="4100" b="1">
                <a:latin typeface="Cambria" panose="02040503050406030204" pitchFamily="18" charset="0"/>
                <a:ea typeface="ＭＳ Ｐゴシック" panose="020B0600070205080204" pitchFamily="34" charset="-128"/>
              </a:rPr>
              <a:t>”</a:t>
            </a:r>
            <a:endParaRPr lang="en-US" altLang="ja-JP" sz="4100" b="1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endParaRPr lang="en-US" altLang="ja-JP" sz="4100" b="1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41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Cathy Lynn Grossman, “Young Adults aren’t Sticking with Church,” 2007 </a:t>
            </a:r>
            <a:r>
              <a:rPr lang="en-US" altLang="ja-JP" sz="4100" b="1" dirty="0" err="1">
                <a:latin typeface="Cambria" panose="02040503050406030204" pitchFamily="18" charset="0"/>
                <a:ea typeface="ＭＳ Ｐゴシック" panose="020B0600070205080204" pitchFamily="34" charset="-128"/>
              </a:rPr>
              <a:t>LifeWay</a:t>
            </a:r>
            <a:r>
              <a:rPr lang="en-US" altLang="ja-JP" sz="41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 Research, Nashville, TN in USA Today.</a:t>
            </a:r>
            <a:endParaRPr lang="en-US" altLang="ja-JP" sz="3800" b="1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3800" b="1" dirty="0">
                <a:ea typeface="ＭＳ Ｐゴシック" panose="020B0600070205080204" pitchFamily="34" charset="-128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63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8D0B-3D15-C24B-8AB5-ED920B8E7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72835"/>
            <a:ext cx="7886700" cy="138545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Cambria" panose="02040503050406030204" pitchFamily="18" charset="0"/>
              </a:rPr>
              <a:t>I. Theoretical Principles </a:t>
            </a:r>
            <a:br>
              <a:rPr lang="en-US" b="1" dirty="0">
                <a:latin typeface="Cambria" panose="02040503050406030204" pitchFamily="18" charset="0"/>
              </a:rPr>
            </a:br>
            <a:r>
              <a:rPr lang="en-US" b="1" dirty="0">
                <a:latin typeface="Cambria" panose="02040503050406030204" pitchFamily="18" charset="0"/>
              </a:rPr>
              <a:t>	(Eph. 6:1-4)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E2137-D2BB-114E-9189-8AD247C47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798617"/>
            <a:ext cx="7886700" cy="337834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000" b="1" dirty="0">
                <a:latin typeface="Cambria" panose="02040503050406030204" pitchFamily="18" charset="0"/>
              </a:rPr>
              <a:t>Children Obey your Parents</a:t>
            </a:r>
          </a:p>
          <a:p>
            <a:pPr marL="514350" indent="-514350">
              <a:buAutoNum type="arabicPeriod"/>
            </a:pPr>
            <a:r>
              <a:rPr lang="en-US" sz="4000" b="1" dirty="0">
                <a:latin typeface="Cambria" panose="02040503050406030204" pitchFamily="18" charset="0"/>
              </a:rPr>
              <a:t>Parents Obey the Lord</a:t>
            </a:r>
          </a:p>
          <a:p>
            <a:pPr marL="514350" indent="-514350">
              <a:buAutoNum type="arabicPeriod"/>
            </a:pPr>
            <a:r>
              <a:rPr lang="en-US" sz="4000" b="1" dirty="0">
                <a:latin typeface="Cambria" panose="02040503050406030204" pitchFamily="18" charset="0"/>
              </a:rPr>
              <a:t>Children Honor your Parents</a:t>
            </a:r>
          </a:p>
          <a:p>
            <a:pPr marL="514350" indent="-514350">
              <a:buAutoNum type="arabicPeriod"/>
            </a:pPr>
            <a:r>
              <a:rPr lang="en-US" sz="4000" b="1" dirty="0">
                <a:latin typeface="Cambria" panose="02040503050406030204" pitchFamily="18" charset="0"/>
              </a:rPr>
              <a:t>Parents Live Honorably </a:t>
            </a:r>
          </a:p>
        </p:txBody>
      </p:sp>
    </p:spTree>
    <p:extLst>
      <p:ext uri="{BB962C8B-B14F-4D97-AF65-F5344CB8AC3E}">
        <p14:creationId xmlns:p14="http://schemas.microsoft.com/office/powerpoint/2010/main" val="7026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983AC-A064-3D4A-BEA1-9DDE5B78E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mbria" panose="02040503050406030204" pitchFamily="18" charset="0"/>
              </a:rPr>
              <a:t>II. Practical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C97E3-6EA7-8643-91A2-745A297B8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058150" cy="484865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b="1" dirty="0">
                <a:latin typeface="Cambria" panose="02040503050406030204" pitchFamily="18" charset="0"/>
              </a:rPr>
              <a:t>Doubts are Normal (John 20:19-25, 26-29)</a:t>
            </a:r>
          </a:p>
          <a:p>
            <a:pPr marL="514350" indent="-514350">
              <a:buAutoNum type="arabicPeriod"/>
            </a:pPr>
            <a:r>
              <a:rPr lang="en-US" b="1" dirty="0">
                <a:latin typeface="Cambria" panose="02040503050406030204" pitchFamily="18" charset="0"/>
              </a:rPr>
              <a:t>Keep Lines of Communication Open (Jam. 1:19; 1 Pet. 3:15)</a:t>
            </a:r>
          </a:p>
          <a:p>
            <a:pPr marL="514350" indent="-514350">
              <a:buAutoNum type="arabicPeriod"/>
            </a:pPr>
            <a:r>
              <a:rPr lang="en-US" b="1" dirty="0">
                <a:latin typeface="Cambria" panose="02040503050406030204" pitchFamily="18" charset="0"/>
              </a:rPr>
              <a:t>Don’t Give In, Give Up, or Give Out (John 8:31-32; 1 Cor. </a:t>
            </a:r>
            <a:r>
              <a:rPr lang="en-US" b="1">
                <a:latin typeface="Cambria" panose="02040503050406030204" pitchFamily="18" charset="0"/>
              </a:rPr>
              <a:t>11:1)</a:t>
            </a:r>
            <a:endParaRPr lang="en-US" b="1" dirty="0">
              <a:latin typeface="Cambria" panose="02040503050406030204" pitchFamily="18" charset="0"/>
            </a:endParaRPr>
          </a:p>
          <a:p>
            <a:pPr marL="514350" indent="-514350">
              <a:buAutoNum type="arabicPeriod"/>
            </a:pPr>
            <a:r>
              <a:rPr lang="en-US" b="1" dirty="0">
                <a:latin typeface="Cambria" panose="02040503050406030204" pitchFamily="18" charset="0"/>
              </a:rPr>
              <a:t>Don’t be Afraid to Ask for Help (Prov. 12:15)</a:t>
            </a:r>
          </a:p>
          <a:p>
            <a:pPr marL="514350" indent="-514350">
              <a:buAutoNum type="arabicPeriod"/>
            </a:pPr>
            <a:r>
              <a:rPr lang="en-US" b="1" dirty="0">
                <a:latin typeface="Cambria" panose="02040503050406030204" pitchFamily="18" charset="0"/>
              </a:rPr>
              <a:t>The Person they Marry does Matter (1 Cor. 15:33; Matt. 6:33)</a:t>
            </a:r>
          </a:p>
          <a:p>
            <a:pPr marL="514350" indent="-514350">
              <a:buAutoNum type="arabicPeriod"/>
            </a:pPr>
            <a:r>
              <a:rPr lang="en-US" b="1" dirty="0">
                <a:latin typeface="Cambria" panose="02040503050406030204" pitchFamily="18" charset="0"/>
              </a:rPr>
              <a:t>Never Stop Loving Them (1 Cor. 13:7-8; Prov. 22:6)</a:t>
            </a:r>
          </a:p>
          <a:p>
            <a:pPr marL="514350" indent="-514350">
              <a:buAutoNum type="arabicPeriod"/>
            </a:pPr>
            <a:r>
              <a:rPr lang="en-US" b="1" dirty="0">
                <a:latin typeface="Cambria" panose="02040503050406030204" pitchFamily="18" charset="0"/>
              </a:rPr>
              <a:t>Don’t Forget to Pray (Matt. 7:7-8; Phil. 4:6-7)</a:t>
            </a:r>
          </a:p>
        </p:txBody>
      </p:sp>
    </p:spTree>
    <p:extLst>
      <p:ext uri="{BB962C8B-B14F-4D97-AF65-F5344CB8AC3E}">
        <p14:creationId xmlns:p14="http://schemas.microsoft.com/office/powerpoint/2010/main" val="61275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C2CE9-2193-B041-B64B-DA7099DCB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mbria" panose="02040503050406030204" pitchFamily="18" charset="0"/>
              </a:rPr>
              <a:t>Now What Do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6EA6A-B7E8-3A44-A392-A0FD024B4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>
                <a:latin typeface="Cambria" panose="02040503050406030204" pitchFamily="18" charset="0"/>
                <a:cs typeface="Arial" panose="020B0604020202020204" pitchFamily="34" charset="0"/>
              </a:rPr>
              <a:t>Would We Be Baptized For The Forgiveness Of Sins?</a:t>
            </a:r>
          </a:p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ambria" panose="02040503050406030204" pitchFamily="18" charset="0"/>
                <a:cs typeface="Arial" panose="020B0604020202020204" pitchFamily="34" charset="0"/>
              </a:rPr>
              <a:t>Hear Him (Romans 10:17)</a:t>
            </a:r>
          </a:p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ambria" panose="02040503050406030204" pitchFamily="18" charset="0"/>
                <a:cs typeface="Arial" panose="020B0604020202020204" pitchFamily="34" charset="0"/>
              </a:rPr>
              <a:t>Believe Him (Mark 16:16)</a:t>
            </a:r>
          </a:p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ambria" panose="02040503050406030204" pitchFamily="18" charset="0"/>
                <a:cs typeface="Arial" panose="020B0604020202020204" pitchFamily="34" charset="0"/>
              </a:rPr>
              <a:t>Repent Of Sins Against Him (Acts 2:38)</a:t>
            </a:r>
          </a:p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ambria" panose="02040503050406030204" pitchFamily="18" charset="0"/>
                <a:cs typeface="Arial" panose="020B0604020202020204" pitchFamily="34" charset="0"/>
              </a:rPr>
              <a:t>Confess Him (Acts 8:37)</a:t>
            </a:r>
          </a:p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ambria" panose="02040503050406030204" pitchFamily="18" charset="0"/>
                <a:cs typeface="Arial" panose="020B0604020202020204" pitchFamily="34" charset="0"/>
              </a:rPr>
              <a:t>Be Baptized Into Him (Acts 22:16)</a:t>
            </a:r>
          </a:p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ambria" panose="02040503050406030204" pitchFamily="18" charset="0"/>
                <a:cs typeface="Arial" panose="020B0604020202020204" pitchFamily="34" charset="0"/>
              </a:rPr>
              <a:t>Live For Him (Galatians 2:20)</a:t>
            </a:r>
          </a:p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200" b="1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>
                <a:latin typeface="Cambria" panose="02040503050406030204" pitchFamily="18" charset="0"/>
                <a:cs typeface="Arial" panose="020B0604020202020204" pitchFamily="34" charset="0"/>
              </a:rPr>
              <a:t>Would We Be Restored If An Erring Christian?</a:t>
            </a:r>
          </a:p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ambria" panose="02040503050406030204" pitchFamily="18" charset="0"/>
                <a:cs typeface="Arial" panose="020B0604020202020204" pitchFamily="34" charset="0"/>
              </a:rPr>
              <a:t>Come Back To Him (Matthew 11:28-30)</a:t>
            </a:r>
          </a:p>
          <a:p>
            <a:pPr marL="1111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ambria" panose="02040503050406030204" pitchFamily="18" charset="0"/>
                <a:cs typeface="Arial" panose="020B0604020202020204" pitchFamily="34" charset="0"/>
              </a:rPr>
              <a:t>Repent (Acts 8:22)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7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312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Cambria</vt:lpstr>
      <vt:lpstr>Office Theme</vt:lpstr>
      <vt:lpstr>Will Our Children Remain Faithful?</vt:lpstr>
      <vt:lpstr>“Young Adults Aren’t Sticking with Church”</vt:lpstr>
      <vt:lpstr>I. Theoretical Principles   (Eph. 6:1-4)</vt:lpstr>
      <vt:lpstr>II. Practical Suggestions</vt:lpstr>
      <vt:lpstr>Now What Do We Do?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Our Children Remain Faithful?</dc:title>
  <dc:creator>Microsoft Office User</dc:creator>
  <cp:lastModifiedBy>Microsoft Office User</cp:lastModifiedBy>
  <cp:revision>13</cp:revision>
  <dcterms:created xsi:type="dcterms:W3CDTF">2024-09-14T15:46:02Z</dcterms:created>
  <dcterms:modified xsi:type="dcterms:W3CDTF">2024-09-15T01:38:07Z</dcterms:modified>
</cp:coreProperties>
</file>