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3" r:id="rId3"/>
    <p:sldId id="256" r:id="rId4"/>
    <p:sldId id="272" r:id="rId5"/>
    <p:sldId id="260" r:id="rId6"/>
    <p:sldId id="259" r:id="rId7"/>
    <p:sldId id="274" r:id="rId8"/>
    <p:sldId id="275" r:id="rId9"/>
    <p:sldId id="267" r:id="rId10"/>
    <p:sldId id="266" r:id="rId11"/>
    <p:sldId id="269" r:id="rId12"/>
    <p:sldId id="270" r:id="rId13"/>
    <p:sldId id="271" r:id="rId14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9270FC-9354-4BFF-A4EE-9E9373356B8E}" v="33" dt="2024-08-28T20:37:03.7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 varScale="1">
        <p:scale>
          <a:sx n="105" d="100"/>
          <a:sy n="105" d="100"/>
        </p:scale>
        <p:origin x="834" y="96"/>
      </p:cViewPr>
      <p:guideLst>
        <p:guide orient="horz" pos="2184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0361E4-4320-D6CA-6250-4DACC05350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C729BA-DFE2-22DB-4856-177D5EF039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E6E000-D327-6E06-087E-CFED62983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1C8FE-DF72-4F89-80B0-0B06DC0CCEC3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1F5D95-8F40-B86E-29C0-23177DBE7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A3F5C1-FDB9-A550-EC91-9E4201A8B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AA6BB-BA43-481E-AB6F-518A88878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476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4B484-A036-EAA9-876F-7F990BC25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F86107-CFFF-E05B-4304-67FD99C226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8731A0-09ED-642E-874D-4377D0ED9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1C8FE-DF72-4F89-80B0-0B06DC0CCEC3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E92BC4-4E25-CA44-4B99-22B46EDA2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F1A150-B653-FD3B-DE04-964653034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AA6BB-BA43-481E-AB6F-518A88878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832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11F21C-F89A-EBB6-4B15-63F0E69A43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ED728A-DC33-07B9-375D-0B0ECBBA9E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20733C-29FD-28D4-4C3F-C8A200822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1C8FE-DF72-4F89-80B0-0B06DC0CCEC3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172AD8-24EE-E23E-7342-4E0D4D208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AC6FB7-DBE2-B3B8-9F14-2A1B31964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AA6BB-BA43-481E-AB6F-518A88878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345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5B46A8-0908-46B0-EA9E-FC382D395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719D34-A970-7692-4E7C-8FD368FC14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463D23-8BDE-C149-9383-E758E84CB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1C8FE-DF72-4F89-80B0-0B06DC0CCEC3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B4E67C-EC89-9B73-3B85-236E287B0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8AC151-C518-678F-079D-04FD5429D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AA6BB-BA43-481E-AB6F-518A88878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834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BFB8F7-3AE6-B19C-86C5-E8D04BECA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534A93-B728-5A40-7176-6F88A38140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660C99-7B2B-292C-648E-E5C394842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1C8FE-DF72-4F89-80B0-0B06DC0CCEC3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11EBCC-717C-5061-EA24-CDCB85DAF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74AF3D-71CB-A797-3189-4A428B58F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AA6BB-BA43-481E-AB6F-518A88878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145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30F8F-A81F-F83A-BE96-B5F1F62CB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B50130-9D55-C30F-B7C4-4980235299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643189-BFBE-07B2-D10B-EE12ECF29E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F91FED-1BBC-9C05-724B-32AA86AC76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1C8FE-DF72-4F89-80B0-0B06DC0CCEC3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442FB0-3A59-1E46-ABF2-156056196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9152E9-C832-C39A-8CC3-E0AF28ADF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AA6BB-BA43-481E-AB6F-518A88878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361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AC38C1-3E5E-0D06-8A37-5B510D0AF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C57C3E-06FC-DB1A-1400-7811500A18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6C6E23-3080-26A3-BF72-7BEAF2D40B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D0A2B38-4D12-367E-9621-55D89A5963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998EE7-6264-B2AB-8807-5B720044C8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CC258F8-408F-D2E8-DB8D-BCFAC3440E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1C8FE-DF72-4F89-80B0-0B06DC0CCEC3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6D1E74-FC49-D7A6-1478-E0117EFB9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9F68A8-9FDA-DD76-C492-3504574D0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AA6BB-BA43-481E-AB6F-518A88878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828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9EE04A-FF48-B80C-835D-CECAB9391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66739E-8BFA-15E4-5E4B-2F612C131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1C8FE-DF72-4F89-80B0-0B06DC0CCEC3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AAB16C-A8D6-B99F-FB2C-4D7C94C73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13BA88-64C7-ED17-9554-61EA4A5DD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AA6BB-BA43-481E-AB6F-518A88878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201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DEB738E-0726-EAA2-716C-65FE973EA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1C8FE-DF72-4F89-80B0-0B06DC0CCEC3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C1BE2F-9B76-827F-C7A0-126942632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E18956-CE27-3D03-A90C-42BF18B98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AA6BB-BA43-481E-AB6F-518A88878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44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FC38B7-877D-B325-7E28-2309E76A68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A8FD12-64B9-76AE-71FC-AD8AD864B8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2B0F70-D084-60A4-DA6C-E15F792043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9E1226-D022-4296-279A-0DF1187E9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1C8FE-DF72-4F89-80B0-0B06DC0CCEC3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982D5C-6655-ED82-B986-04D10F8E5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0EA230-6B74-B6D5-528B-9985714B4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AA6BB-BA43-481E-AB6F-518A88878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967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2C101-4CD3-6331-044A-A98D9B370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36AEFB-2DCB-D241-3587-2CF8EBC4D6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009FAB-C224-4FE6-108E-B77D62590C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F05AE8-1805-3B77-3D8C-D8F0C5697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1C8FE-DF72-4F89-80B0-0B06DC0CCEC3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D97886-8079-D49E-45A2-73CC1CC30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957471-05E0-6C31-9775-6DA82BDA0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AA6BB-BA43-481E-AB6F-518A88878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641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FEF2CC-0882-6F1E-8244-2D0FFDE506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98BCB6-0B78-F378-79ED-EC70AB9E92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F12690-2904-0E66-FAFA-6F61C639E2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AB1C8FE-DF72-4F89-80B0-0B06DC0CCEC3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FD097D-89AA-4558-3657-222086E062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9B8913-4C56-90B5-C9AD-FD9CCF0274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54AA6BB-BA43-481E-AB6F-518A88878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634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50119B2-ADB2-8D5F-66BC-356D3C542AAC}"/>
              </a:ext>
            </a:extLst>
          </p:cNvPr>
          <p:cNvSpPr txBox="1"/>
          <p:nvPr/>
        </p:nvSpPr>
        <p:spPr>
          <a:xfrm>
            <a:off x="5179423" y="2514600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Your text here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F21CD8-1C98-E6DD-062D-4828DC1E1F01}"/>
              </a:ext>
            </a:extLst>
          </p:cNvPr>
          <p:cNvSpPr txBox="1"/>
          <p:nvPr/>
        </p:nvSpPr>
        <p:spPr>
          <a:xfrm>
            <a:off x="404949" y="418011"/>
            <a:ext cx="11390811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200" b="1" dirty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FIFTEEN PERIODS OF </a:t>
            </a:r>
          </a:p>
          <a:p>
            <a:pPr algn="ctr"/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BIBLE HISTORY</a:t>
            </a:r>
          </a:p>
          <a:p>
            <a:pPr algn="ctr"/>
            <a:endParaRPr lang="en-US" sz="28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Palm Beach Lakes</a:t>
            </a:r>
          </a:p>
          <a:p>
            <a:pPr algn="ctr"/>
            <a:endParaRPr lang="en-US" sz="48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September-October, 2024</a:t>
            </a:r>
          </a:p>
          <a:p>
            <a:pPr algn="ctr"/>
            <a:endParaRPr lang="en-US" sz="32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Dan Jenkins</a:t>
            </a:r>
            <a:endParaRPr lang="en-US" sz="48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A row of books in a row&#10;&#10;Description automatically generated">
            <a:extLst>
              <a:ext uri="{FF2B5EF4-FFF2-40B4-BE49-F238E27FC236}">
                <a16:creationId xmlns:a16="http://schemas.microsoft.com/office/drawing/2014/main" id="{3AC046BF-AA29-4CD1-CD5E-F11D752582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4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79013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50119B2-ADB2-8D5F-66BC-356D3C542AAC}"/>
              </a:ext>
            </a:extLst>
          </p:cNvPr>
          <p:cNvSpPr txBox="1"/>
          <p:nvPr/>
        </p:nvSpPr>
        <p:spPr>
          <a:xfrm>
            <a:off x="5179423" y="2514600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Your text here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F1A8AF7-AA57-A8F6-7F1F-127169681D3D}"/>
              </a:ext>
            </a:extLst>
          </p:cNvPr>
          <p:cNvSpPr txBox="1"/>
          <p:nvPr/>
        </p:nvSpPr>
        <p:spPr>
          <a:xfrm>
            <a:off x="117567" y="-1833"/>
            <a:ext cx="11978640" cy="7017306"/>
          </a:xfrm>
          <a:prstGeom prst="rect">
            <a:avLst/>
          </a:prstGeom>
          <a:noFill/>
          <a:ln w="3048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n>
                  <a:solidFill>
                    <a:srgbClr val="00B0F0"/>
                  </a:solidFill>
                </a:ln>
              </a:rPr>
              <a:t>ad</a:t>
            </a:r>
          </a:p>
          <a:p>
            <a:endParaRPr lang="en-US" dirty="0">
              <a:ln>
                <a:solidFill>
                  <a:srgbClr val="00B0F0"/>
                </a:solidFill>
              </a:ln>
            </a:endParaRPr>
          </a:p>
          <a:p>
            <a:endParaRPr lang="en-US" dirty="0">
              <a:ln>
                <a:solidFill>
                  <a:srgbClr val="00B0F0"/>
                </a:solidFill>
              </a:ln>
            </a:endParaRPr>
          </a:p>
          <a:p>
            <a:endParaRPr lang="en-US" dirty="0">
              <a:ln>
                <a:solidFill>
                  <a:srgbClr val="00B0F0"/>
                </a:solidFill>
              </a:ln>
            </a:endParaRPr>
          </a:p>
          <a:p>
            <a:endParaRPr lang="en-US" dirty="0">
              <a:ln>
                <a:solidFill>
                  <a:srgbClr val="00B0F0"/>
                </a:solidFill>
              </a:ln>
            </a:endParaRPr>
          </a:p>
          <a:p>
            <a:endParaRPr lang="en-US" dirty="0">
              <a:ln>
                <a:solidFill>
                  <a:srgbClr val="00B0F0"/>
                </a:solidFill>
              </a:ln>
            </a:endParaRPr>
          </a:p>
          <a:p>
            <a:endParaRPr lang="en-US" dirty="0">
              <a:ln>
                <a:solidFill>
                  <a:srgbClr val="00B0F0"/>
                </a:solidFill>
              </a:ln>
            </a:endParaRPr>
          </a:p>
          <a:p>
            <a:endParaRPr lang="en-US" dirty="0">
              <a:ln>
                <a:solidFill>
                  <a:srgbClr val="00B0F0"/>
                </a:solidFill>
              </a:ln>
            </a:endParaRPr>
          </a:p>
          <a:p>
            <a:endParaRPr lang="en-US" dirty="0">
              <a:ln>
                <a:solidFill>
                  <a:srgbClr val="00B0F0"/>
                </a:solidFill>
              </a:ln>
            </a:endParaRPr>
          </a:p>
          <a:p>
            <a:endParaRPr lang="en-US" dirty="0">
              <a:ln>
                <a:solidFill>
                  <a:srgbClr val="00B0F0"/>
                </a:solidFill>
              </a:ln>
            </a:endParaRPr>
          </a:p>
          <a:p>
            <a:endParaRPr lang="en-US" dirty="0">
              <a:ln>
                <a:solidFill>
                  <a:srgbClr val="00B0F0"/>
                </a:solidFill>
              </a:ln>
            </a:endParaRPr>
          </a:p>
          <a:p>
            <a:endParaRPr lang="en-US" dirty="0">
              <a:ln>
                <a:solidFill>
                  <a:srgbClr val="00B0F0"/>
                </a:solidFill>
              </a:ln>
            </a:endParaRPr>
          </a:p>
          <a:p>
            <a:endParaRPr lang="en-US" dirty="0">
              <a:ln>
                <a:solidFill>
                  <a:srgbClr val="00B0F0"/>
                </a:solidFill>
              </a:ln>
            </a:endParaRPr>
          </a:p>
          <a:p>
            <a:endParaRPr lang="en-US" dirty="0">
              <a:ln>
                <a:solidFill>
                  <a:srgbClr val="00B0F0"/>
                </a:solidFill>
              </a:ln>
            </a:endParaRPr>
          </a:p>
          <a:p>
            <a:endParaRPr lang="en-US" dirty="0">
              <a:ln>
                <a:solidFill>
                  <a:srgbClr val="00B0F0"/>
                </a:solidFill>
              </a:ln>
            </a:endParaRPr>
          </a:p>
          <a:p>
            <a:endParaRPr lang="en-US" dirty="0">
              <a:ln>
                <a:solidFill>
                  <a:srgbClr val="00B0F0"/>
                </a:solidFill>
              </a:ln>
            </a:endParaRPr>
          </a:p>
          <a:p>
            <a:endParaRPr lang="en-US" dirty="0">
              <a:ln>
                <a:solidFill>
                  <a:srgbClr val="00B0F0"/>
                </a:solidFill>
              </a:ln>
            </a:endParaRPr>
          </a:p>
          <a:p>
            <a:endParaRPr lang="en-US" dirty="0">
              <a:ln>
                <a:solidFill>
                  <a:srgbClr val="00B0F0"/>
                </a:solidFill>
              </a:ln>
            </a:endParaRPr>
          </a:p>
          <a:p>
            <a:endParaRPr lang="en-US" dirty="0">
              <a:ln>
                <a:solidFill>
                  <a:srgbClr val="00B0F0"/>
                </a:solidFill>
              </a:ln>
            </a:endParaRPr>
          </a:p>
          <a:p>
            <a:endParaRPr lang="en-US" dirty="0">
              <a:ln>
                <a:solidFill>
                  <a:srgbClr val="00B0F0"/>
                </a:solidFill>
              </a:ln>
            </a:endParaRPr>
          </a:p>
          <a:p>
            <a:endParaRPr lang="en-US" dirty="0">
              <a:ln>
                <a:solidFill>
                  <a:srgbClr val="00B0F0"/>
                </a:solidFill>
              </a:ln>
            </a:endParaRPr>
          </a:p>
          <a:p>
            <a:endParaRPr lang="en-US" dirty="0">
              <a:ln>
                <a:solidFill>
                  <a:srgbClr val="00B0F0"/>
                </a:solidFill>
              </a:ln>
            </a:endParaRPr>
          </a:p>
          <a:p>
            <a:endParaRPr lang="en-US" dirty="0">
              <a:ln>
                <a:solidFill>
                  <a:srgbClr val="00B0F0"/>
                </a:solidFill>
              </a:ln>
            </a:endParaRPr>
          </a:p>
          <a:p>
            <a:endParaRPr lang="en-US" dirty="0">
              <a:ln>
                <a:solidFill>
                  <a:srgbClr val="00B0F0"/>
                </a:solidFill>
              </a:ln>
            </a:endParaRPr>
          </a:p>
          <a:p>
            <a:endParaRPr lang="en-US" dirty="0">
              <a:ln>
                <a:solidFill>
                  <a:srgbClr val="00B0F0"/>
                </a:solidFill>
              </a:ln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F21CD8-1C98-E6DD-062D-4828DC1E1F01}"/>
              </a:ext>
            </a:extLst>
          </p:cNvPr>
          <p:cNvSpPr txBox="1"/>
          <p:nvPr/>
        </p:nvSpPr>
        <p:spPr>
          <a:xfrm>
            <a:off x="548639" y="770709"/>
            <a:ext cx="10933611" cy="16773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600"/>
              </a:spcAft>
              <a:tabLst>
                <a:tab pos="4402138" algn="l"/>
              </a:tabLst>
            </a:pPr>
            <a:r>
              <a:rPr lang="en-US" sz="32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5400" b="1" kern="1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ANTEDILUVIAN PERIO</a:t>
            </a:r>
            <a:r>
              <a:rPr lang="en-US" sz="5400" b="1" kern="1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</a:t>
            </a:r>
            <a:endParaRPr lang="en-US" sz="5400" b="1" kern="100" dirty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600"/>
              </a:spcAft>
              <a:tabLst>
                <a:tab pos="4402138" algn="l"/>
              </a:tabLst>
            </a:pPr>
            <a:r>
              <a:rPr lang="en-US" sz="4400" b="1" kern="1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Golden “Nuggets” </a:t>
            </a:r>
            <a:r>
              <a:rPr lang="en-US" sz="4400" b="1" kern="1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if we have time</a:t>
            </a:r>
            <a:endParaRPr lang="en-US" sz="4400" b="1" kern="100" dirty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F5F611E-3F27-C032-F66A-4819A44A4449}"/>
              </a:ext>
            </a:extLst>
          </p:cNvPr>
          <p:cNvSpPr txBox="1"/>
          <p:nvPr/>
        </p:nvSpPr>
        <p:spPr>
          <a:xfrm>
            <a:off x="7598773" y="3610650"/>
            <a:ext cx="319510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Lamech naming</a:t>
            </a:r>
          </a:p>
          <a:p>
            <a:pPr algn="ctr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his son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6762BF4-6DB1-CA50-C9EC-F82CE99FB83C}"/>
              </a:ext>
            </a:extLst>
          </p:cNvPr>
          <p:cNvSpPr txBox="1"/>
          <p:nvPr/>
        </p:nvSpPr>
        <p:spPr>
          <a:xfrm>
            <a:off x="803255" y="4277579"/>
            <a:ext cx="50997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Your seed, her seed, Heel and Head</a:t>
            </a:r>
          </a:p>
        </p:txBody>
      </p:sp>
    </p:spTree>
    <p:extLst>
      <p:ext uri="{BB962C8B-B14F-4D97-AF65-F5344CB8AC3E}">
        <p14:creationId xmlns:p14="http://schemas.microsoft.com/office/powerpoint/2010/main" val="6869290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50119B2-ADB2-8D5F-66BC-356D3C542AAC}"/>
              </a:ext>
            </a:extLst>
          </p:cNvPr>
          <p:cNvSpPr txBox="1"/>
          <p:nvPr/>
        </p:nvSpPr>
        <p:spPr>
          <a:xfrm>
            <a:off x="5179423" y="2514600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Your text here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C09719D-BD67-9886-DAC6-86138CB58551}"/>
              </a:ext>
            </a:extLst>
          </p:cNvPr>
          <p:cNvSpPr txBox="1"/>
          <p:nvPr/>
        </p:nvSpPr>
        <p:spPr>
          <a:xfrm>
            <a:off x="117567" y="78377"/>
            <a:ext cx="11978640" cy="6675120"/>
          </a:xfrm>
          <a:prstGeom prst="rect">
            <a:avLst/>
          </a:prstGeom>
          <a:solidFill>
            <a:schemeClr val="tx1"/>
          </a:solidFill>
          <a:ln w="3048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US" dirty="0">
              <a:ln>
                <a:solidFill>
                  <a:srgbClr val="00B0F0"/>
                </a:solidFill>
              </a:ln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F21CD8-1C98-E6DD-062D-4828DC1E1F01}"/>
              </a:ext>
            </a:extLst>
          </p:cNvPr>
          <p:cNvSpPr txBox="1"/>
          <p:nvPr/>
        </p:nvSpPr>
        <p:spPr>
          <a:xfrm>
            <a:off x="548639" y="770709"/>
            <a:ext cx="109336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600"/>
              </a:spcAft>
              <a:tabLst>
                <a:tab pos="4402138" algn="l"/>
              </a:tabLst>
            </a:pPr>
            <a:r>
              <a:rPr lang="en-US" sz="32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800" b="1" kern="1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POST-</a:t>
            </a:r>
            <a:r>
              <a:rPr lang="en-US" sz="4800" b="1" kern="1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DILUVIAN PERIOD--</a:t>
            </a:r>
            <a:r>
              <a:rPr lang="en-US" sz="4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PEOPLE</a:t>
            </a:r>
            <a:endParaRPr lang="en-US" sz="4400" b="1" kern="100" dirty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6762BF4-6DB1-CA50-C9EC-F82CE99FB83C}"/>
              </a:ext>
            </a:extLst>
          </p:cNvPr>
          <p:cNvSpPr txBox="1"/>
          <p:nvPr/>
        </p:nvSpPr>
        <p:spPr>
          <a:xfrm>
            <a:off x="973072" y="2043390"/>
            <a:ext cx="45786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Nimrod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39404AF-8EB4-ED3B-082A-74182A0EC597}"/>
              </a:ext>
            </a:extLst>
          </p:cNvPr>
          <p:cNvSpPr txBox="1"/>
          <p:nvPr/>
        </p:nvSpPr>
        <p:spPr>
          <a:xfrm>
            <a:off x="1002773" y="3193395"/>
            <a:ext cx="12359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36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Terah</a:t>
            </a:r>
            <a:endParaRPr lang="en-US" sz="36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30227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50119B2-ADB2-8D5F-66BC-356D3C542AAC}"/>
              </a:ext>
            </a:extLst>
          </p:cNvPr>
          <p:cNvSpPr txBox="1"/>
          <p:nvPr/>
        </p:nvSpPr>
        <p:spPr>
          <a:xfrm>
            <a:off x="5179423" y="2514600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Your text here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C09719D-BD67-9886-DAC6-86138CB58551}"/>
              </a:ext>
            </a:extLst>
          </p:cNvPr>
          <p:cNvSpPr txBox="1"/>
          <p:nvPr/>
        </p:nvSpPr>
        <p:spPr>
          <a:xfrm>
            <a:off x="117567" y="78377"/>
            <a:ext cx="11978640" cy="6675120"/>
          </a:xfrm>
          <a:prstGeom prst="rect">
            <a:avLst/>
          </a:prstGeom>
          <a:solidFill>
            <a:schemeClr val="tx1"/>
          </a:solidFill>
          <a:ln w="3048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US" dirty="0">
              <a:ln>
                <a:solidFill>
                  <a:srgbClr val="00B0F0"/>
                </a:solidFill>
              </a:ln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F21CD8-1C98-E6DD-062D-4828DC1E1F01}"/>
              </a:ext>
            </a:extLst>
          </p:cNvPr>
          <p:cNvSpPr txBox="1"/>
          <p:nvPr/>
        </p:nvSpPr>
        <p:spPr>
          <a:xfrm>
            <a:off x="548639" y="770709"/>
            <a:ext cx="109336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600"/>
              </a:spcAft>
              <a:tabLst>
                <a:tab pos="4402138" algn="l"/>
              </a:tabLst>
            </a:pPr>
            <a:r>
              <a:rPr lang="en-US" sz="32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800" b="1" kern="1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POST-DILUVIAN </a:t>
            </a:r>
            <a:r>
              <a:rPr lang="en-US" sz="4800" b="1" kern="1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PERIOD--</a:t>
            </a:r>
            <a:r>
              <a:rPr lang="en-US" sz="4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PLACES</a:t>
            </a:r>
            <a:endParaRPr lang="en-US" sz="4400" b="1" kern="100" dirty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6762BF4-6DB1-CA50-C9EC-F82CE99FB83C}"/>
              </a:ext>
            </a:extLst>
          </p:cNvPr>
          <p:cNvSpPr txBox="1"/>
          <p:nvPr/>
        </p:nvSpPr>
        <p:spPr>
          <a:xfrm>
            <a:off x="973072" y="2043390"/>
            <a:ext cx="45786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Babel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39404AF-8EB4-ED3B-082A-74182A0EC597}"/>
              </a:ext>
            </a:extLst>
          </p:cNvPr>
          <p:cNvSpPr txBox="1"/>
          <p:nvPr/>
        </p:nvSpPr>
        <p:spPr>
          <a:xfrm>
            <a:off x="913428" y="3193395"/>
            <a:ext cx="15498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Assyria</a:t>
            </a:r>
          </a:p>
        </p:txBody>
      </p:sp>
    </p:spTree>
    <p:extLst>
      <p:ext uri="{BB962C8B-B14F-4D97-AF65-F5344CB8AC3E}">
        <p14:creationId xmlns:p14="http://schemas.microsoft.com/office/powerpoint/2010/main" val="37703085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50119B2-ADB2-8D5F-66BC-356D3C542AAC}"/>
              </a:ext>
            </a:extLst>
          </p:cNvPr>
          <p:cNvSpPr txBox="1"/>
          <p:nvPr/>
        </p:nvSpPr>
        <p:spPr>
          <a:xfrm>
            <a:off x="5179423" y="2514600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Your text here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F1A8AF7-AA57-A8F6-7F1F-127169681D3D}"/>
              </a:ext>
            </a:extLst>
          </p:cNvPr>
          <p:cNvSpPr txBox="1"/>
          <p:nvPr/>
        </p:nvSpPr>
        <p:spPr>
          <a:xfrm>
            <a:off x="117567" y="-1833"/>
            <a:ext cx="11978640" cy="7017306"/>
          </a:xfrm>
          <a:prstGeom prst="rect">
            <a:avLst/>
          </a:prstGeom>
          <a:noFill/>
          <a:ln w="3048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n>
                  <a:solidFill>
                    <a:srgbClr val="00B0F0"/>
                  </a:solidFill>
                </a:ln>
              </a:rPr>
              <a:t>ad</a:t>
            </a:r>
          </a:p>
          <a:p>
            <a:endParaRPr lang="en-US" dirty="0">
              <a:ln>
                <a:solidFill>
                  <a:srgbClr val="00B0F0"/>
                </a:solidFill>
              </a:ln>
            </a:endParaRPr>
          </a:p>
          <a:p>
            <a:endParaRPr lang="en-US" dirty="0">
              <a:ln>
                <a:solidFill>
                  <a:srgbClr val="00B0F0"/>
                </a:solidFill>
              </a:ln>
            </a:endParaRPr>
          </a:p>
          <a:p>
            <a:endParaRPr lang="en-US" dirty="0">
              <a:ln>
                <a:solidFill>
                  <a:srgbClr val="00B0F0"/>
                </a:solidFill>
              </a:ln>
            </a:endParaRPr>
          </a:p>
          <a:p>
            <a:endParaRPr lang="en-US" dirty="0">
              <a:ln>
                <a:solidFill>
                  <a:srgbClr val="00B0F0"/>
                </a:solidFill>
              </a:ln>
            </a:endParaRPr>
          </a:p>
          <a:p>
            <a:endParaRPr lang="en-US" dirty="0">
              <a:ln>
                <a:solidFill>
                  <a:srgbClr val="00B0F0"/>
                </a:solidFill>
              </a:ln>
            </a:endParaRPr>
          </a:p>
          <a:p>
            <a:endParaRPr lang="en-US" dirty="0">
              <a:ln>
                <a:solidFill>
                  <a:srgbClr val="00B0F0"/>
                </a:solidFill>
              </a:ln>
            </a:endParaRPr>
          </a:p>
          <a:p>
            <a:endParaRPr lang="en-US" dirty="0">
              <a:ln>
                <a:solidFill>
                  <a:srgbClr val="00B0F0"/>
                </a:solidFill>
              </a:ln>
            </a:endParaRPr>
          </a:p>
          <a:p>
            <a:endParaRPr lang="en-US" dirty="0">
              <a:ln>
                <a:solidFill>
                  <a:srgbClr val="00B0F0"/>
                </a:solidFill>
              </a:ln>
            </a:endParaRPr>
          </a:p>
          <a:p>
            <a:endParaRPr lang="en-US" dirty="0">
              <a:ln>
                <a:solidFill>
                  <a:srgbClr val="00B0F0"/>
                </a:solidFill>
              </a:ln>
            </a:endParaRPr>
          </a:p>
          <a:p>
            <a:endParaRPr lang="en-US" dirty="0">
              <a:ln>
                <a:solidFill>
                  <a:srgbClr val="00B0F0"/>
                </a:solidFill>
              </a:ln>
            </a:endParaRPr>
          </a:p>
          <a:p>
            <a:endParaRPr lang="en-US" dirty="0">
              <a:ln>
                <a:solidFill>
                  <a:srgbClr val="00B0F0"/>
                </a:solidFill>
              </a:ln>
            </a:endParaRPr>
          </a:p>
          <a:p>
            <a:endParaRPr lang="en-US" dirty="0">
              <a:ln>
                <a:solidFill>
                  <a:srgbClr val="00B0F0"/>
                </a:solidFill>
              </a:ln>
            </a:endParaRPr>
          </a:p>
          <a:p>
            <a:endParaRPr lang="en-US" dirty="0">
              <a:ln>
                <a:solidFill>
                  <a:srgbClr val="00B0F0"/>
                </a:solidFill>
              </a:ln>
            </a:endParaRPr>
          </a:p>
          <a:p>
            <a:endParaRPr lang="en-US" dirty="0">
              <a:ln>
                <a:solidFill>
                  <a:srgbClr val="00B0F0"/>
                </a:solidFill>
              </a:ln>
            </a:endParaRPr>
          </a:p>
          <a:p>
            <a:endParaRPr lang="en-US" dirty="0">
              <a:ln>
                <a:solidFill>
                  <a:srgbClr val="00B0F0"/>
                </a:solidFill>
              </a:ln>
            </a:endParaRPr>
          </a:p>
          <a:p>
            <a:endParaRPr lang="en-US" dirty="0">
              <a:ln>
                <a:solidFill>
                  <a:srgbClr val="00B0F0"/>
                </a:solidFill>
              </a:ln>
            </a:endParaRPr>
          </a:p>
          <a:p>
            <a:endParaRPr lang="en-US" dirty="0">
              <a:ln>
                <a:solidFill>
                  <a:srgbClr val="00B0F0"/>
                </a:solidFill>
              </a:ln>
            </a:endParaRPr>
          </a:p>
          <a:p>
            <a:endParaRPr lang="en-US" dirty="0">
              <a:ln>
                <a:solidFill>
                  <a:srgbClr val="00B0F0"/>
                </a:solidFill>
              </a:ln>
            </a:endParaRPr>
          </a:p>
          <a:p>
            <a:endParaRPr lang="en-US" dirty="0">
              <a:ln>
                <a:solidFill>
                  <a:srgbClr val="00B0F0"/>
                </a:solidFill>
              </a:ln>
            </a:endParaRPr>
          </a:p>
          <a:p>
            <a:endParaRPr lang="en-US" dirty="0">
              <a:ln>
                <a:solidFill>
                  <a:srgbClr val="00B0F0"/>
                </a:solidFill>
              </a:ln>
            </a:endParaRPr>
          </a:p>
          <a:p>
            <a:endParaRPr lang="en-US" dirty="0">
              <a:ln>
                <a:solidFill>
                  <a:srgbClr val="00B0F0"/>
                </a:solidFill>
              </a:ln>
            </a:endParaRPr>
          </a:p>
          <a:p>
            <a:endParaRPr lang="en-US" dirty="0">
              <a:ln>
                <a:solidFill>
                  <a:srgbClr val="00B0F0"/>
                </a:solidFill>
              </a:ln>
            </a:endParaRPr>
          </a:p>
          <a:p>
            <a:endParaRPr lang="en-US" dirty="0">
              <a:ln>
                <a:solidFill>
                  <a:srgbClr val="00B0F0"/>
                </a:solidFill>
              </a:ln>
            </a:endParaRPr>
          </a:p>
          <a:p>
            <a:endParaRPr lang="en-US" dirty="0">
              <a:ln>
                <a:solidFill>
                  <a:srgbClr val="00B0F0"/>
                </a:solidFill>
              </a:ln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F21CD8-1C98-E6DD-062D-4828DC1E1F01}"/>
              </a:ext>
            </a:extLst>
          </p:cNvPr>
          <p:cNvSpPr txBox="1"/>
          <p:nvPr/>
        </p:nvSpPr>
        <p:spPr>
          <a:xfrm>
            <a:off x="548639" y="770709"/>
            <a:ext cx="10933611" cy="16773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600"/>
              </a:spcAft>
              <a:tabLst>
                <a:tab pos="4402138" algn="l"/>
              </a:tabLst>
            </a:pPr>
            <a:r>
              <a:rPr lang="en-US" sz="32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5400" b="1" kern="1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POST-D</a:t>
            </a:r>
            <a:r>
              <a:rPr lang="en-US" sz="5400" b="1" kern="1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ILUVIAN PERIO</a:t>
            </a:r>
            <a:r>
              <a:rPr lang="en-US" sz="5400" b="1" kern="1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</a:t>
            </a:r>
            <a:endParaRPr lang="en-US" sz="5400" b="1" kern="100" dirty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600"/>
              </a:spcAft>
              <a:tabLst>
                <a:tab pos="4402138" algn="l"/>
              </a:tabLst>
            </a:pPr>
            <a:r>
              <a:rPr lang="en-US" sz="4400" b="1" kern="1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Golden “Nuggets” </a:t>
            </a:r>
            <a:r>
              <a:rPr lang="en-US" sz="4400" b="1" kern="1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if we have time</a:t>
            </a:r>
            <a:endParaRPr lang="en-US" sz="4400" b="1" kern="100" dirty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F5F611E-3F27-C032-F66A-4819A44A4449}"/>
              </a:ext>
            </a:extLst>
          </p:cNvPr>
          <p:cNvSpPr txBox="1"/>
          <p:nvPr/>
        </p:nvSpPr>
        <p:spPr>
          <a:xfrm>
            <a:off x="6195045" y="2774628"/>
            <a:ext cx="555844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Without Babel, origin of</a:t>
            </a:r>
          </a:p>
          <a:p>
            <a:pPr algn="ctr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complex ancient languages?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6762BF4-6DB1-CA50-C9EC-F82CE99FB83C}"/>
              </a:ext>
            </a:extLst>
          </p:cNvPr>
          <p:cNvSpPr txBox="1"/>
          <p:nvPr/>
        </p:nvSpPr>
        <p:spPr>
          <a:xfrm>
            <a:off x="803255" y="4277579"/>
            <a:ext cx="50997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Importance of being of one mind, language</a:t>
            </a:r>
          </a:p>
        </p:txBody>
      </p:sp>
    </p:spTree>
    <p:extLst>
      <p:ext uri="{BB962C8B-B14F-4D97-AF65-F5344CB8AC3E}">
        <p14:creationId xmlns:p14="http://schemas.microsoft.com/office/powerpoint/2010/main" val="4043367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50119B2-ADB2-8D5F-66BC-356D3C542AAC}"/>
              </a:ext>
            </a:extLst>
          </p:cNvPr>
          <p:cNvSpPr txBox="1"/>
          <p:nvPr/>
        </p:nvSpPr>
        <p:spPr>
          <a:xfrm>
            <a:off x="5179423" y="2514600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Your text here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C09719D-BD67-9886-DAC6-86138CB58551}"/>
              </a:ext>
            </a:extLst>
          </p:cNvPr>
          <p:cNvSpPr txBox="1"/>
          <p:nvPr/>
        </p:nvSpPr>
        <p:spPr>
          <a:xfrm>
            <a:off x="117567" y="91440"/>
            <a:ext cx="11978640" cy="6675120"/>
          </a:xfrm>
          <a:prstGeom prst="rect">
            <a:avLst/>
          </a:prstGeom>
          <a:solidFill>
            <a:schemeClr val="tx1"/>
          </a:solidFill>
          <a:ln w="3048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US" dirty="0">
              <a:ln>
                <a:solidFill>
                  <a:srgbClr val="00B0F0"/>
                </a:solidFill>
              </a:ln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F21CD8-1C98-E6DD-062D-4828DC1E1F01}"/>
              </a:ext>
            </a:extLst>
          </p:cNvPr>
          <p:cNvSpPr txBox="1"/>
          <p:nvPr/>
        </p:nvSpPr>
        <p:spPr>
          <a:xfrm>
            <a:off x="640080" y="418011"/>
            <a:ext cx="10933611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800"/>
              </a:spcAft>
            </a:pPr>
            <a:r>
              <a:rPr lang="en-US" sz="4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INTRODUCTION</a:t>
            </a:r>
          </a:p>
          <a:p>
            <a:pPr marL="457200" indent="-4572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“Bird’s Eye” view of the Bible--Overview</a:t>
            </a:r>
          </a:p>
        </p:txBody>
      </p:sp>
    </p:spTree>
    <p:extLst>
      <p:ext uri="{BB962C8B-B14F-4D97-AF65-F5344CB8AC3E}">
        <p14:creationId xmlns:p14="http://schemas.microsoft.com/office/powerpoint/2010/main" val="418306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50119B2-ADB2-8D5F-66BC-356D3C542AAC}"/>
              </a:ext>
            </a:extLst>
          </p:cNvPr>
          <p:cNvSpPr txBox="1"/>
          <p:nvPr/>
        </p:nvSpPr>
        <p:spPr>
          <a:xfrm>
            <a:off x="5179423" y="2514600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Your text here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C09719D-BD67-9886-DAC6-86138CB58551}"/>
              </a:ext>
            </a:extLst>
          </p:cNvPr>
          <p:cNvSpPr txBox="1"/>
          <p:nvPr/>
        </p:nvSpPr>
        <p:spPr>
          <a:xfrm>
            <a:off x="117567" y="91440"/>
            <a:ext cx="11978640" cy="6675120"/>
          </a:xfrm>
          <a:prstGeom prst="rect">
            <a:avLst/>
          </a:prstGeom>
          <a:solidFill>
            <a:schemeClr val="tx1"/>
          </a:solidFill>
          <a:ln w="3048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US" dirty="0">
              <a:ln>
                <a:solidFill>
                  <a:srgbClr val="00B0F0"/>
                </a:solidFill>
              </a:ln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F21CD8-1C98-E6DD-062D-4828DC1E1F01}"/>
              </a:ext>
            </a:extLst>
          </p:cNvPr>
          <p:cNvSpPr txBox="1"/>
          <p:nvPr/>
        </p:nvSpPr>
        <p:spPr>
          <a:xfrm>
            <a:off x="640080" y="418011"/>
            <a:ext cx="10933611" cy="3185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800"/>
              </a:spcAft>
            </a:pPr>
            <a:r>
              <a:rPr lang="en-US" sz="4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INTRODUCTION</a:t>
            </a:r>
          </a:p>
          <a:p>
            <a:pPr marL="457200" indent="-4572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“Bird’s Eye” view of the Bible--Overview</a:t>
            </a:r>
          </a:p>
          <a:p>
            <a:pPr marL="457200" indent="-4572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“Worm’s Eye” view of the Bible—words, verses, </a:t>
            </a:r>
            <a:r>
              <a:rPr lang="en-US" sz="36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etc</a:t>
            </a:r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</a:p>
          <a:p>
            <a:pPr marL="457200" indent="-4572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combination of the two will  characterize this study</a:t>
            </a:r>
          </a:p>
        </p:txBody>
      </p:sp>
    </p:spTree>
    <p:extLst>
      <p:ext uri="{BB962C8B-B14F-4D97-AF65-F5344CB8AC3E}">
        <p14:creationId xmlns:p14="http://schemas.microsoft.com/office/powerpoint/2010/main" val="3962742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50119B2-ADB2-8D5F-66BC-356D3C542AAC}"/>
              </a:ext>
            </a:extLst>
          </p:cNvPr>
          <p:cNvSpPr txBox="1"/>
          <p:nvPr/>
        </p:nvSpPr>
        <p:spPr>
          <a:xfrm>
            <a:off x="5179423" y="2514600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Your text here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C09719D-BD67-9886-DAC6-86138CB58551}"/>
              </a:ext>
            </a:extLst>
          </p:cNvPr>
          <p:cNvSpPr txBox="1"/>
          <p:nvPr/>
        </p:nvSpPr>
        <p:spPr>
          <a:xfrm>
            <a:off x="117567" y="91440"/>
            <a:ext cx="11978640" cy="6675120"/>
          </a:xfrm>
          <a:prstGeom prst="rect">
            <a:avLst/>
          </a:prstGeom>
          <a:solidFill>
            <a:schemeClr val="tx1"/>
          </a:solidFill>
          <a:ln w="3048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US" dirty="0">
              <a:ln>
                <a:solidFill>
                  <a:srgbClr val="00B0F0"/>
                </a:solidFill>
              </a:ln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F21CD8-1C98-E6DD-062D-4828DC1E1F01}"/>
              </a:ext>
            </a:extLst>
          </p:cNvPr>
          <p:cNvSpPr txBox="1"/>
          <p:nvPr/>
        </p:nvSpPr>
        <p:spPr>
          <a:xfrm>
            <a:off x="640080" y="418011"/>
            <a:ext cx="10933611" cy="5863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800"/>
              </a:spcAft>
            </a:pPr>
            <a:r>
              <a:rPr lang="en-US" sz="48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INTRODUCTION</a:t>
            </a:r>
          </a:p>
          <a:p>
            <a:pPr marL="457200" indent="-4572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“Bird’s Eye” view of the Bible--Overview</a:t>
            </a:r>
          </a:p>
          <a:p>
            <a:pPr marL="457200" indent="-4572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“Worm’s Eye” view of the Bible—words, verses, </a:t>
            </a:r>
            <a:r>
              <a:rPr lang="en-US" sz="3600" b="1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etc</a:t>
            </a:r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</a:p>
          <a:p>
            <a:pPr marL="457200" indent="-4572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combination of the two will  characterize this study</a:t>
            </a:r>
          </a:p>
          <a:p>
            <a:pPr marL="457200" indent="-4572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Our study based on assumption we likely know many Bible characters and stories, but may not know where the “fit”</a:t>
            </a:r>
          </a:p>
          <a:p>
            <a:pPr marL="457200" indent="-4572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This division is one often used, there may be others</a:t>
            </a:r>
          </a:p>
        </p:txBody>
      </p:sp>
    </p:spTree>
    <p:extLst>
      <p:ext uri="{BB962C8B-B14F-4D97-AF65-F5344CB8AC3E}">
        <p14:creationId xmlns:p14="http://schemas.microsoft.com/office/powerpoint/2010/main" val="3118505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50119B2-ADB2-8D5F-66BC-356D3C542AAC}"/>
              </a:ext>
            </a:extLst>
          </p:cNvPr>
          <p:cNvSpPr txBox="1"/>
          <p:nvPr/>
        </p:nvSpPr>
        <p:spPr>
          <a:xfrm>
            <a:off x="5179423" y="2514600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Your text here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C09719D-BD67-9886-DAC6-86138CB58551}"/>
              </a:ext>
            </a:extLst>
          </p:cNvPr>
          <p:cNvSpPr txBox="1"/>
          <p:nvPr/>
        </p:nvSpPr>
        <p:spPr>
          <a:xfrm>
            <a:off x="117567" y="78377"/>
            <a:ext cx="11978640" cy="6675120"/>
          </a:xfrm>
          <a:prstGeom prst="rect">
            <a:avLst/>
          </a:prstGeom>
          <a:solidFill>
            <a:schemeClr val="tx1"/>
          </a:solidFill>
          <a:ln w="3048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US" dirty="0">
              <a:ln>
                <a:solidFill>
                  <a:srgbClr val="00B0F0"/>
                </a:solidFill>
              </a:ln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F21CD8-1C98-E6DD-062D-4828DC1E1F01}"/>
              </a:ext>
            </a:extLst>
          </p:cNvPr>
          <p:cNvSpPr txBox="1"/>
          <p:nvPr/>
        </p:nvSpPr>
        <p:spPr>
          <a:xfrm>
            <a:off x="640080" y="352696"/>
            <a:ext cx="10933611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600"/>
              </a:spcAft>
              <a:tabLst>
                <a:tab pos="4402138" algn="l"/>
              </a:tabLst>
            </a:pPr>
            <a:r>
              <a:rPr lang="en-US" sz="22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200" b="1" kern="1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ANTEDILUVIAN PERIOD     </a:t>
            </a:r>
            <a:endParaRPr lang="en-US" sz="2200" kern="100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algn="just">
              <a:spcBef>
                <a:spcPts val="0"/>
              </a:spcBef>
              <a:spcAft>
                <a:spcPts val="600"/>
              </a:spcAft>
              <a:tabLst>
                <a:tab pos="4402138" algn="l"/>
              </a:tabLst>
            </a:pPr>
            <a:r>
              <a:rPr lang="en-US" sz="2200" b="1" kern="1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POST-DILUVIAN PERIOD    </a:t>
            </a:r>
            <a:endParaRPr lang="en-US" sz="2200" kern="100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algn="just">
              <a:spcBef>
                <a:spcPts val="0"/>
              </a:spcBef>
              <a:spcAft>
                <a:spcPts val="600"/>
              </a:spcAft>
              <a:tabLst>
                <a:tab pos="4402138" algn="l"/>
              </a:tabLst>
            </a:pPr>
            <a:r>
              <a:rPr lang="en-US" sz="22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PATRIARCHY PERIOD   </a:t>
            </a:r>
            <a:endParaRPr lang="en-US" sz="22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algn="just">
              <a:spcBef>
                <a:spcPts val="0"/>
              </a:spcBef>
              <a:spcAft>
                <a:spcPts val="600"/>
              </a:spcAft>
              <a:tabLst>
                <a:tab pos="4402138" algn="l"/>
              </a:tabLst>
            </a:pPr>
            <a:r>
              <a:rPr lang="en-US" sz="22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EGYPTIAN BONDAGE     </a:t>
            </a:r>
            <a:endParaRPr lang="en-US" sz="22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algn="just">
              <a:spcBef>
                <a:spcPts val="0"/>
              </a:spcBef>
              <a:spcAft>
                <a:spcPts val="600"/>
              </a:spcAft>
              <a:tabLst>
                <a:tab pos="4402138" algn="l"/>
              </a:tabLst>
            </a:pPr>
            <a:r>
              <a:rPr lang="en-US" sz="22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WILDERNESS WANDERING     </a:t>
            </a:r>
            <a:endParaRPr lang="en-US" sz="22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algn="just">
              <a:spcBef>
                <a:spcPts val="0"/>
              </a:spcBef>
              <a:spcAft>
                <a:spcPts val="600"/>
              </a:spcAft>
              <a:tabLst>
                <a:tab pos="4402138" algn="l"/>
              </a:tabLst>
            </a:pPr>
            <a:r>
              <a:rPr lang="en-US" sz="22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CONQUEST OF CANAAN    </a:t>
            </a:r>
            <a:endParaRPr lang="en-US" sz="22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algn="just">
              <a:spcBef>
                <a:spcPts val="0"/>
              </a:spcBef>
              <a:spcAft>
                <a:spcPts val="600"/>
              </a:spcAft>
              <a:tabLst>
                <a:tab pos="4402138" algn="l"/>
              </a:tabLst>
            </a:pPr>
            <a:r>
              <a:rPr lang="en-US" sz="22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PERIOD OF THE JUDGES      </a:t>
            </a:r>
            <a:endParaRPr lang="en-US" sz="22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algn="just">
              <a:spcBef>
                <a:spcPts val="0"/>
              </a:spcBef>
              <a:spcAft>
                <a:spcPts val="600"/>
              </a:spcAft>
              <a:tabLst>
                <a:tab pos="4402138" algn="l"/>
              </a:tabLst>
            </a:pPr>
            <a:r>
              <a:rPr lang="en-US" sz="22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PERIOD OF THE UNITED KINGDOM    </a:t>
            </a:r>
            <a:endParaRPr lang="en-US" sz="22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algn="just">
              <a:spcBef>
                <a:spcPts val="0"/>
              </a:spcBef>
              <a:spcAft>
                <a:spcPts val="600"/>
              </a:spcAft>
              <a:tabLst>
                <a:tab pos="4402138" algn="l"/>
              </a:tabLst>
            </a:pPr>
            <a:r>
              <a:rPr lang="en-US" sz="22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THE DIVIDED KINGDOM  </a:t>
            </a:r>
            <a:endParaRPr lang="en-US" sz="22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algn="just">
              <a:spcBef>
                <a:spcPts val="0"/>
              </a:spcBef>
              <a:spcAft>
                <a:spcPts val="600"/>
              </a:spcAft>
              <a:tabLst>
                <a:tab pos="4402138" algn="l"/>
              </a:tabLst>
            </a:pPr>
            <a:r>
              <a:rPr lang="en-US" sz="22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PERIOD OF JUDAH ALONE  </a:t>
            </a:r>
            <a:endParaRPr lang="en-US" sz="22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algn="just">
              <a:spcBef>
                <a:spcPts val="0"/>
              </a:spcBef>
              <a:spcAft>
                <a:spcPts val="600"/>
              </a:spcAft>
              <a:tabLst>
                <a:tab pos="4402138" algn="l"/>
              </a:tabLst>
            </a:pPr>
            <a:r>
              <a:rPr lang="en-US" sz="22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BABYLONIAN CAPTIVITY      </a:t>
            </a:r>
            <a:endParaRPr lang="en-US" sz="22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algn="just">
              <a:spcBef>
                <a:spcPts val="0"/>
              </a:spcBef>
              <a:spcAft>
                <a:spcPts val="600"/>
              </a:spcAft>
              <a:tabLst>
                <a:tab pos="4402138" algn="l"/>
              </a:tabLst>
            </a:pPr>
            <a:r>
              <a:rPr lang="en-US" sz="22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PERIOD OF THE RESTORATION</a:t>
            </a:r>
            <a:endParaRPr lang="en-US" sz="22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algn="just">
              <a:spcBef>
                <a:spcPts val="0"/>
              </a:spcBef>
              <a:spcAft>
                <a:spcPts val="600"/>
              </a:spcAft>
              <a:tabLst>
                <a:tab pos="4402138" algn="l"/>
              </a:tabLst>
            </a:pPr>
            <a:r>
              <a:rPr lang="en-US" sz="22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BETWEEN THE TESTAMENTS</a:t>
            </a:r>
            <a:endParaRPr lang="en-US" sz="22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algn="just">
              <a:spcBef>
                <a:spcPts val="0"/>
              </a:spcBef>
              <a:spcAft>
                <a:spcPts val="600"/>
              </a:spcAft>
              <a:tabLst>
                <a:tab pos="4402138" algn="l"/>
              </a:tabLst>
            </a:pPr>
            <a:r>
              <a:rPr lang="en-US" sz="22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PERIOD OF THE CHRIST</a:t>
            </a:r>
            <a:endParaRPr lang="en-US" sz="22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algn="just">
              <a:spcBef>
                <a:spcPts val="0"/>
              </a:spcBef>
              <a:spcAft>
                <a:spcPts val="600"/>
              </a:spcAft>
              <a:tabLst>
                <a:tab pos="4402138" algn="l"/>
              </a:tabLst>
            </a:pPr>
            <a:r>
              <a:rPr lang="en-US" sz="22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PERIOD OF THE CHURCH</a:t>
            </a:r>
            <a:endParaRPr lang="en-US" sz="22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9E6B1A4-A8DA-1A38-853D-2252FB7A9906}"/>
              </a:ext>
            </a:extLst>
          </p:cNvPr>
          <p:cNvSpPr txBox="1"/>
          <p:nvPr/>
        </p:nvSpPr>
        <p:spPr>
          <a:xfrm>
            <a:off x="6109668" y="1662767"/>
            <a:ext cx="4971938" cy="38472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Fifteen Periods</a:t>
            </a:r>
          </a:p>
          <a:p>
            <a:pPr algn="ctr"/>
            <a:endParaRPr lang="en-US" sz="3200" b="1" dirty="0">
              <a:solidFill>
                <a:srgbClr val="00B0F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6000" b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of </a:t>
            </a:r>
          </a:p>
          <a:p>
            <a:pPr algn="ctr"/>
            <a:endParaRPr lang="en-US" sz="3200" b="1" dirty="0">
              <a:solidFill>
                <a:srgbClr val="00B0F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6000" b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Bible History</a:t>
            </a:r>
          </a:p>
        </p:txBody>
      </p:sp>
    </p:spTree>
    <p:extLst>
      <p:ext uri="{BB962C8B-B14F-4D97-AF65-F5344CB8AC3E}">
        <p14:creationId xmlns:p14="http://schemas.microsoft.com/office/powerpoint/2010/main" val="18024860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50119B2-ADB2-8D5F-66BC-356D3C542AAC}"/>
              </a:ext>
            </a:extLst>
          </p:cNvPr>
          <p:cNvSpPr txBox="1"/>
          <p:nvPr/>
        </p:nvSpPr>
        <p:spPr>
          <a:xfrm>
            <a:off x="5179423" y="2514600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Your text here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C09719D-BD67-9886-DAC6-86138CB58551}"/>
              </a:ext>
            </a:extLst>
          </p:cNvPr>
          <p:cNvSpPr txBox="1"/>
          <p:nvPr/>
        </p:nvSpPr>
        <p:spPr>
          <a:xfrm>
            <a:off x="117567" y="78377"/>
            <a:ext cx="11978640" cy="6675120"/>
          </a:xfrm>
          <a:prstGeom prst="rect">
            <a:avLst/>
          </a:prstGeom>
          <a:solidFill>
            <a:schemeClr val="tx1"/>
          </a:solidFill>
          <a:ln w="3048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US" dirty="0">
              <a:ln>
                <a:solidFill>
                  <a:srgbClr val="00B0F0"/>
                </a:solidFill>
              </a:ln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F21CD8-1C98-E6DD-062D-4828DC1E1F01}"/>
              </a:ext>
            </a:extLst>
          </p:cNvPr>
          <p:cNvSpPr txBox="1"/>
          <p:nvPr/>
        </p:nvSpPr>
        <p:spPr>
          <a:xfrm>
            <a:off x="548639" y="770709"/>
            <a:ext cx="10933611" cy="1585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600"/>
              </a:spcAft>
              <a:tabLst>
                <a:tab pos="4402138" algn="l"/>
              </a:tabLst>
            </a:pPr>
            <a:r>
              <a:rPr lang="en-US" sz="32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800" b="1" kern="1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ANTEDILUVIAN PERIOD--</a:t>
            </a:r>
            <a:r>
              <a:rPr lang="en-US" sz="4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PEOPLE</a:t>
            </a:r>
            <a:r>
              <a:rPr lang="en-US" sz="4800" b="1" kern="1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4400" b="1" kern="100" dirty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600"/>
              </a:spcAft>
              <a:tabLst>
                <a:tab pos="4402138" algn="l"/>
              </a:tabLst>
            </a:pPr>
            <a:endParaRPr lang="en-US" sz="4400" b="1" kern="100" dirty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219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50119B2-ADB2-8D5F-66BC-356D3C542AAC}"/>
              </a:ext>
            </a:extLst>
          </p:cNvPr>
          <p:cNvSpPr txBox="1"/>
          <p:nvPr/>
        </p:nvSpPr>
        <p:spPr>
          <a:xfrm>
            <a:off x="5179423" y="2514600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Your text here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C09719D-BD67-9886-DAC6-86138CB58551}"/>
              </a:ext>
            </a:extLst>
          </p:cNvPr>
          <p:cNvSpPr txBox="1"/>
          <p:nvPr/>
        </p:nvSpPr>
        <p:spPr>
          <a:xfrm>
            <a:off x="117567" y="78377"/>
            <a:ext cx="11978640" cy="6675120"/>
          </a:xfrm>
          <a:prstGeom prst="rect">
            <a:avLst/>
          </a:prstGeom>
          <a:solidFill>
            <a:schemeClr val="tx1"/>
          </a:solidFill>
          <a:ln w="3048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US" dirty="0">
              <a:ln>
                <a:solidFill>
                  <a:srgbClr val="00B0F0"/>
                </a:solidFill>
              </a:ln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F21CD8-1C98-E6DD-062D-4828DC1E1F01}"/>
              </a:ext>
            </a:extLst>
          </p:cNvPr>
          <p:cNvSpPr txBox="1"/>
          <p:nvPr/>
        </p:nvSpPr>
        <p:spPr>
          <a:xfrm>
            <a:off x="548639" y="770709"/>
            <a:ext cx="10933611" cy="1585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600"/>
              </a:spcAft>
              <a:tabLst>
                <a:tab pos="4402138" algn="l"/>
              </a:tabLst>
            </a:pPr>
            <a:r>
              <a:rPr lang="en-US" sz="32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800" b="1" kern="1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ANTEDILUVIAN PERIOD--</a:t>
            </a:r>
            <a:r>
              <a:rPr lang="en-US" sz="4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PEOPLE</a:t>
            </a:r>
            <a:r>
              <a:rPr lang="en-US" sz="4800" b="1" kern="1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4400" b="1" kern="100" dirty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600"/>
              </a:spcAft>
              <a:tabLst>
                <a:tab pos="4402138" algn="l"/>
              </a:tabLst>
            </a:pPr>
            <a:endParaRPr lang="en-US" sz="4400" b="1" kern="100" dirty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933D845-EBDA-B399-E6FD-1A025C9D34F2}"/>
              </a:ext>
            </a:extLst>
          </p:cNvPr>
          <p:cNvSpPr txBox="1"/>
          <p:nvPr/>
        </p:nvSpPr>
        <p:spPr>
          <a:xfrm>
            <a:off x="4713715" y="5431029"/>
            <a:ext cx="19752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Lamech 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D19C860-7953-8D71-DC65-57885BB82CC4}"/>
              </a:ext>
            </a:extLst>
          </p:cNvPr>
          <p:cNvSpPr txBox="1"/>
          <p:nvPr/>
        </p:nvSpPr>
        <p:spPr>
          <a:xfrm>
            <a:off x="2848678" y="3596523"/>
            <a:ext cx="10407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Seth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DDCD330-7098-892F-2CF2-346DCBC9ED44}"/>
              </a:ext>
            </a:extLst>
          </p:cNvPr>
          <p:cNvSpPr txBox="1"/>
          <p:nvPr/>
        </p:nvSpPr>
        <p:spPr>
          <a:xfrm>
            <a:off x="7037973" y="2496234"/>
            <a:ext cx="29079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Adam and Eve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0043607-013C-05A5-0ED3-3CC6D1F88291}"/>
              </a:ext>
            </a:extLst>
          </p:cNvPr>
          <p:cNvSpPr txBox="1"/>
          <p:nvPr/>
        </p:nvSpPr>
        <p:spPr>
          <a:xfrm>
            <a:off x="1609880" y="4742764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Enoch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15CDA41-C80D-0316-77AF-B1DACC3B4A2F}"/>
              </a:ext>
            </a:extLst>
          </p:cNvPr>
          <p:cNvSpPr txBox="1"/>
          <p:nvPr/>
        </p:nvSpPr>
        <p:spPr>
          <a:xfrm>
            <a:off x="4930993" y="3779520"/>
            <a:ext cx="12137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Noah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289CE80-94E3-4FB9-BCE5-AAE0C94545D5}"/>
              </a:ext>
            </a:extLst>
          </p:cNvPr>
          <p:cNvSpPr txBox="1"/>
          <p:nvPr/>
        </p:nvSpPr>
        <p:spPr>
          <a:xfrm>
            <a:off x="7610120" y="5121871"/>
            <a:ext cx="24272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Cain &amp; Abel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F5F611E-3F27-C032-F66A-4819A44A4449}"/>
              </a:ext>
            </a:extLst>
          </p:cNvPr>
          <p:cNvSpPr txBox="1"/>
          <p:nvPr/>
        </p:nvSpPr>
        <p:spPr>
          <a:xfrm>
            <a:off x="8312044" y="3610650"/>
            <a:ext cx="24818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Methuselah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6762BF4-6DB1-CA50-C9EC-F82CE99FB83C}"/>
              </a:ext>
            </a:extLst>
          </p:cNvPr>
          <p:cNvSpPr txBox="1"/>
          <p:nvPr/>
        </p:nvSpPr>
        <p:spPr>
          <a:xfrm>
            <a:off x="739024" y="2006644"/>
            <a:ext cx="50997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Shem, Ham &amp; Japheth</a:t>
            </a:r>
          </a:p>
        </p:txBody>
      </p:sp>
    </p:spTree>
    <p:extLst>
      <p:ext uri="{BB962C8B-B14F-4D97-AF65-F5344CB8AC3E}">
        <p14:creationId xmlns:p14="http://schemas.microsoft.com/office/powerpoint/2010/main" val="40176052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50119B2-ADB2-8D5F-66BC-356D3C542AAC}"/>
              </a:ext>
            </a:extLst>
          </p:cNvPr>
          <p:cNvSpPr txBox="1"/>
          <p:nvPr/>
        </p:nvSpPr>
        <p:spPr>
          <a:xfrm>
            <a:off x="5179423" y="2514600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Your text here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C09719D-BD67-9886-DAC6-86138CB58551}"/>
              </a:ext>
            </a:extLst>
          </p:cNvPr>
          <p:cNvSpPr txBox="1"/>
          <p:nvPr/>
        </p:nvSpPr>
        <p:spPr>
          <a:xfrm>
            <a:off x="117567" y="78377"/>
            <a:ext cx="11978640" cy="6675120"/>
          </a:xfrm>
          <a:prstGeom prst="rect">
            <a:avLst/>
          </a:prstGeom>
          <a:solidFill>
            <a:schemeClr val="tx1"/>
          </a:solidFill>
          <a:ln w="3048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US" dirty="0">
              <a:ln>
                <a:solidFill>
                  <a:srgbClr val="00B0F0"/>
                </a:solidFill>
              </a:ln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F21CD8-1C98-E6DD-062D-4828DC1E1F01}"/>
              </a:ext>
            </a:extLst>
          </p:cNvPr>
          <p:cNvSpPr txBox="1"/>
          <p:nvPr/>
        </p:nvSpPr>
        <p:spPr>
          <a:xfrm>
            <a:off x="548639" y="770709"/>
            <a:ext cx="109336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600"/>
              </a:spcAft>
              <a:tabLst>
                <a:tab pos="4402138" algn="l"/>
              </a:tabLst>
            </a:pPr>
            <a:r>
              <a:rPr lang="en-US" sz="32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800" b="1" kern="1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ANTEDILUVIAN PERIOD--</a:t>
            </a:r>
            <a:r>
              <a:rPr lang="en-US" sz="4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4800" b="1" kern="1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LACES</a:t>
            </a:r>
            <a:endParaRPr lang="en-US" sz="4400" b="1" kern="100" dirty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13633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50119B2-ADB2-8D5F-66BC-356D3C542AAC}"/>
              </a:ext>
            </a:extLst>
          </p:cNvPr>
          <p:cNvSpPr txBox="1"/>
          <p:nvPr/>
        </p:nvSpPr>
        <p:spPr>
          <a:xfrm>
            <a:off x="5179423" y="2514600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Your text here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C09719D-BD67-9886-DAC6-86138CB58551}"/>
              </a:ext>
            </a:extLst>
          </p:cNvPr>
          <p:cNvSpPr txBox="1"/>
          <p:nvPr/>
        </p:nvSpPr>
        <p:spPr>
          <a:xfrm>
            <a:off x="117567" y="78377"/>
            <a:ext cx="11978640" cy="6675120"/>
          </a:xfrm>
          <a:prstGeom prst="rect">
            <a:avLst/>
          </a:prstGeom>
          <a:solidFill>
            <a:schemeClr val="tx1"/>
          </a:solidFill>
          <a:ln w="3048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US" dirty="0">
              <a:ln>
                <a:solidFill>
                  <a:srgbClr val="00B0F0"/>
                </a:solidFill>
              </a:ln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F21CD8-1C98-E6DD-062D-4828DC1E1F01}"/>
              </a:ext>
            </a:extLst>
          </p:cNvPr>
          <p:cNvSpPr txBox="1"/>
          <p:nvPr/>
        </p:nvSpPr>
        <p:spPr>
          <a:xfrm>
            <a:off x="548639" y="770709"/>
            <a:ext cx="109336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600"/>
              </a:spcAft>
              <a:tabLst>
                <a:tab pos="4402138" algn="l"/>
              </a:tabLst>
            </a:pPr>
            <a:r>
              <a:rPr lang="en-US" sz="32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800" b="1" kern="1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ANTEDILUVIAN PERIOD--</a:t>
            </a:r>
            <a:r>
              <a:rPr lang="en-US" sz="4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4800" b="1" kern="1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LACES</a:t>
            </a:r>
            <a:endParaRPr lang="en-US" sz="4400" b="1" kern="100" dirty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6762BF4-6DB1-CA50-C9EC-F82CE99FB83C}"/>
              </a:ext>
            </a:extLst>
          </p:cNvPr>
          <p:cNvSpPr txBox="1"/>
          <p:nvPr/>
        </p:nvSpPr>
        <p:spPr>
          <a:xfrm>
            <a:off x="996288" y="1914435"/>
            <a:ext cx="50997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Garden of Eden</a:t>
            </a:r>
          </a:p>
          <a:p>
            <a:pPr algn="ctr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 its rivers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6DFEEBF-3EF1-4503-4140-66BE92FB71B3}"/>
              </a:ext>
            </a:extLst>
          </p:cNvPr>
          <p:cNvSpPr txBox="1"/>
          <p:nvPr/>
        </p:nvSpPr>
        <p:spPr>
          <a:xfrm>
            <a:off x="747638" y="4104183"/>
            <a:ext cx="50997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Mountains of Ararat</a:t>
            </a:r>
          </a:p>
        </p:txBody>
      </p:sp>
    </p:spTree>
    <p:extLst>
      <p:ext uri="{BB962C8B-B14F-4D97-AF65-F5344CB8AC3E}">
        <p14:creationId xmlns:p14="http://schemas.microsoft.com/office/powerpoint/2010/main" val="24452107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342</Words>
  <Application>Microsoft Office PowerPoint</Application>
  <PresentationFormat>Widescreen</PresentationFormat>
  <Paragraphs>131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Aptos</vt:lpstr>
      <vt:lpstr>Aptos Display</vt:lpstr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 Jenkins</dc:creator>
  <cp:lastModifiedBy>Cindy Nelson</cp:lastModifiedBy>
  <cp:revision>5</cp:revision>
  <cp:lastPrinted>2024-08-28T20:38:18Z</cp:lastPrinted>
  <dcterms:created xsi:type="dcterms:W3CDTF">2024-08-28T15:31:31Z</dcterms:created>
  <dcterms:modified xsi:type="dcterms:W3CDTF">2024-09-03T15:29:37Z</dcterms:modified>
</cp:coreProperties>
</file>