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390" r:id="rId3"/>
    <p:sldId id="2100" r:id="rId4"/>
    <p:sldId id="2024" r:id="rId5"/>
    <p:sldId id="2096" r:id="rId6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Jenkins" initials="DJ" lastIdx="1" clrIdx="0">
    <p:extLst>
      <p:ext uri="{19B8F6BF-5375-455C-9EA6-DF929625EA0E}">
        <p15:presenceInfo xmlns:p15="http://schemas.microsoft.com/office/powerpoint/2012/main" userId="0cbe366903348d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7AC"/>
    <a:srgbClr val="FADDCA"/>
    <a:srgbClr val="4472C4"/>
    <a:srgbClr val="F9E6CB"/>
    <a:srgbClr val="F8C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432"/>
      </p:cViewPr>
      <p:guideLst>
        <p:guide orient="horz" pos="2184"/>
        <p:guide pos="386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32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206829" y="337457"/>
            <a:ext cx="11750448" cy="210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tabLst>
                <a:tab pos="3032125" algn="l"/>
              </a:tabLst>
            </a:pPr>
            <a:r>
              <a:rPr lang="en-US" sz="5400" b="1" dirty="0"/>
              <a:t>The Holy Spirit and His Work</a:t>
            </a:r>
            <a:endParaRPr sz="5400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856813" y="5776238"/>
            <a:ext cx="4891458" cy="74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600" dirty="0"/>
              <a:t>John 16:7-14</a:t>
            </a:r>
          </a:p>
        </p:txBody>
      </p:sp>
      <p:pic>
        <p:nvPicPr>
          <p:cNvPr id="3" name="Picture 2" descr="A book and a hammer&#10;&#10;Description automatically generated">
            <a:extLst>
              <a:ext uri="{FF2B5EF4-FFF2-40B4-BE49-F238E27FC236}">
                <a16:creationId xmlns:a16="http://schemas.microsoft.com/office/drawing/2014/main" id="{D069C72B-7329-1548-DEC9-82F3051C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30636" y="26191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68780" y="143691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CDA41-C80D-0316-77AF-B1DACC3B4A2F}"/>
              </a:ext>
            </a:extLst>
          </p:cNvPr>
          <p:cNvSpPr txBox="1"/>
          <p:nvPr/>
        </p:nvSpPr>
        <p:spPr>
          <a:xfrm>
            <a:off x="5911270" y="3884023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CBD72-B764-666B-48E1-EB900DE35D7A}"/>
              </a:ext>
            </a:extLst>
          </p:cNvPr>
          <p:cNvSpPr txBox="1"/>
          <p:nvPr/>
        </p:nvSpPr>
        <p:spPr>
          <a:xfrm>
            <a:off x="330036" y="457201"/>
            <a:ext cx="11364686" cy="654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7  Nevertheless I tell you the truth. It is to your advantage that I go away; for if I do not go away, the Helper will not come to you; but if I depart, I will send Him to you. </a:t>
            </a:r>
          </a:p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8  And when He has come, </a:t>
            </a:r>
            <a:r>
              <a:rPr lang="en-US" sz="2800" b="1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convict the world </a:t>
            </a:r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sin, and of righteousness, and of judgment: </a:t>
            </a:r>
          </a:p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9  of sin, because they do not believe in Me; </a:t>
            </a:r>
          </a:p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10  of righteousness, because I go to My Father and you see Me no more; </a:t>
            </a:r>
          </a:p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11  of judgment, because the ruler of this world is judged. </a:t>
            </a:r>
          </a:p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12  "I still have many things to say to you, but you cannot bear them now. </a:t>
            </a:r>
          </a:p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13  However, when He, the Spirit of truth, has come, He will </a:t>
            </a:r>
            <a:r>
              <a:rPr lang="en-US" sz="2800" b="1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you </a:t>
            </a:r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 all truth; for He will not speak on His own authority, but whatever He hears He will speak; and </a:t>
            </a:r>
            <a:r>
              <a:rPr lang="en-US" sz="2800" b="1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tell you things to come</a:t>
            </a:r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R="0" algn="just" rtl="0"/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14  </a:t>
            </a:r>
            <a:r>
              <a:rPr lang="en-US" sz="2800" b="1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glorify Me</a:t>
            </a:r>
            <a:r>
              <a:rPr lang="en-US" sz="2800" b="1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He will take of what is Mine and declare it to you.								John 16:7-14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800"/>
              </a:spcAft>
            </a:pPr>
            <a:endParaRPr lang="en-US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174" y="511572"/>
            <a:ext cx="8746433" cy="10161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Spirit Is Viewed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82395-1FA7-DE33-1E0D-858FAD32522A}"/>
              </a:ext>
            </a:extLst>
          </p:cNvPr>
          <p:cNvSpPr txBox="1"/>
          <p:nvPr/>
        </p:nvSpPr>
        <p:spPr>
          <a:xfrm>
            <a:off x="685124" y="2065861"/>
            <a:ext cx="4033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Raise me up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F08F0-DF52-DAC2-1EE9-06398A4D7D1F}"/>
              </a:ext>
            </a:extLst>
          </p:cNvPr>
          <p:cNvSpPr txBox="1"/>
          <p:nvPr/>
        </p:nvSpPr>
        <p:spPr>
          <a:xfrm>
            <a:off x="765585" y="4185334"/>
            <a:ext cx="3855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Sanctify me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08D17-980F-414F-B97F-8BD3B98501A4}"/>
              </a:ext>
            </a:extLst>
          </p:cNvPr>
          <p:cNvSpPr txBox="1"/>
          <p:nvPr/>
        </p:nvSpPr>
        <p:spPr>
          <a:xfrm>
            <a:off x="4621473" y="2797846"/>
            <a:ext cx="2652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Quicken me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5DF2D-98DB-2E80-EC73-57A0DCCAD76F}"/>
              </a:ext>
            </a:extLst>
          </p:cNvPr>
          <p:cNvSpPr txBox="1"/>
          <p:nvPr/>
        </p:nvSpPr>
        <p:spPr>
          <a:xfrm>
            <a:off x="5500336" y="5031833"/>
            <a:ext cx="44261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Purify me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D0181-15A3-2C72-87A0-709779811367}"/>
              </a:ext>
            </a:extLst>
          </p:cNvPr>
          <p:cNvSpPr txBox="1"/>
          <p:nvPr/>
        </p:nvSpPr>
        <p:spPr>
          <a:xfrm>
            <a:off x="7620057" y="2423558"/>
            <a:ext cx="3796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Begotten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E62A7-AEFE-67BD-6D71-28AC287983CC}"/>
              </a:ext>
            </a:extLst>
          </p:cNvPr>
          <p:cNvSpPr txBox="1"/>
          <p:nvPr/>
        </p:nvSpPr>
        <p:spPr>
          <a:xfrm>
            <a:off x="835892" y="5071844"/>
            <a:ext cx="33365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Dwell in me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76212-8404-E2D0-28DE-C65DA1B38A5A}"/>
              </a:ext>
            </a:extLst>
          </p:cNvPr>
          <p:cNvSpPr txBox="1"/>
          <p:nvPr/>
        </p:nvSpPr>
        <p:spPr>
          <a:xfrm>
            <a:off x="7752220" y="5436892"/>
            <a:ext cx="3973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Cleanse 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8B61B-3A83-C587-B4E6-5C55C54A81FC}"/>
              </a:ext>
            </a:extLst>
          </p:cNvPr>
          <p:cNvSpPr txBox="1"/>
          <p:nvPr/>
        </p:nvSpPr>
        <p:spPr>
          <a:xfrm>
            <a:off x="2472049" y="1579539"/>
            <a:ext cx="41880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Comfort me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D7FE6-C2CE-1492-ECA6-89EAFE02AC81}"/>
              </a:ext>
            </a:extLst>
          </p:cNvPr>
          <p:cNvSpPr txBox="1"/>
          <p:nvPr/>
        </p:nvSpPr>
        <p:spPr>
          <a:xfrm>
            <a:off x="4131450" y="5919107"/>
            <a:ext cx="41254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 Faith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F18F0C-72B5-10B5-3F2A-F83B1E9438E4}"/>
              </a:ext>
            </a:extLst>
          </p:cNvPr>
          <p:cNvSpPr txBox="1"/>
          <p:nvPr/>
        </p:nvSpPr>
        <p:spPr>
          <a:xfrm>
            <a:off x="4717756" y="3994264"/>
            <a:ext cx="38472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 me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EF7B6-0995-16CC-666C-FA9242E30051}"/>
              </a:ext>
            </a:extLst>
          </p:cNvPr>
          <p:cNvSpPr txBox="1"/>
          <p:nvPr/>
        </p:nvSpPr>
        <p:spPr>
          <a:xfrm>
            <a:off x="7477740" y="2997900"/>
            <a:ext cx="44799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me grow           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46AC9-400A-96A3-600F-E4AD4463202B}"/>
              </a:ext>
            </a:extLst>
          </p:cNvPr>
          <p:cNvSpPr txBox="1"/>
          <p:nvPr/>
        </p:nvSpPr>
        <p:spPr>
          <a:xfrm>
            <a:off x="1012306" y="3043278"/>
            <a:ext cx="3609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by Spirit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A7268F-EAC6-2069-1704-937A8C0D7FDE}"/>
              </a:ext>
            </a:extLst>
          </p:cNvPr>
          <p:cNvSpPr txBox="1"/>
          <p:nvPr/>
        </p:nvSpPr>
        <p:spPr>
          <a:xfrm>
            <a:off x="6445839" y="1358476"/>
            <a:ext cx="5107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 Resist/quench  spirit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A23826-7A6A-805F-20C6-87171E967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AE992F-D8BA-019E-B9ED-CDF2AC65E0B4}"/>
              </a:ext>
            </a:extLst>
          </p:cNvPr>
          <p:cNvSpPr txBox="1"/>
          <p:nvPr/>
        </p:nvSpPr>
        <p:spPr>
          <a:xfrm>
            <a:off x="7787127" y="4038827"/>
            <a:ext cx="4368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 in the Spirit</a:t>
            </a:r>
          </a:p>
        </p:txBody>
      </p:sp>
    </p:spTree>
    <p:extLst>
      <p:ext uri="{BB962C8B-B14F-4D97-AF65-F5344CB8AC3E}">
        <p14:creationId xmlns:p14="http://schemas.microsoft.com/office/powerpoint/2010/main" val="7831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E447A4-3604-D956-1EDD-D0C55F970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174" y="511572"/>
            <a:ext cx="8746433" cy="10161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“Sword” Used by the Spirit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82395-1FA7-DE33-1E0D-858FAD32522A}"/>
              </a:ext>
            </a:extLst>
          </p:cNvPr>
          <p:cNvSpPr txBox="1"/>
          <p:nvPr/>
        </p:nvSpPr>
        <p:spPr>
          <a:xfrm>
            <a:off x="685124" y="2065861"/>
            <a:ext cx="4033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Raise me up</a:t>
            </a:r>
          </a:p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Rom. 8:11/ John 5:28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F08F0-DF52-DAC2-1EE9-06398A4D7D1F}"/>
              </a:ext>
            </a:extLst>
          </p:cNvPr>
          <p:cNvSpPr txBox="1"/>
          <p:nvPr/>
        </p:nvSpPr>
        <p:spPr>
          <a:xfrm>
            <a:off x="765585" y="4185334"/>
            <a:ext cx="3855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Sanctify me</a:t>
            </a:r>
          </a:p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17:17; Acts 26:18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08D17-980F-414F-B97F-8BD3B98501A4}"/>
              </a:ext>
            </a:extLst>
          </p:cNvPr>
          <p:cNvSpPr txBox="1"/>
          <p:nvPr/>
        </p:nvSpPr>
        <p:spPr>
          <a:xfrm>
            <a:off x="4621473" y="2797846"/>
            <a:ext cx="2652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Quicken—Col. 2:13/ Psa. 119:50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5DF2D-98DB-2E80-EC73-57A0DCCAD76F}"/>
              </a:ext>
            </a:extLst>
          </p:cNvPr>
          <p:cNvSpPr txBox="1"/>
          <p:nvPr/>
        </p:nvSpPr>
        <p:spPr>
          <a:xfrm>
            <a:off x="5500336" y="5031833"/>
            <a:ext cx="44261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Purify me—1 Pet. 1:2, 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D0181-15A3-2C72-87A0-709779811367}"/>
              </a:ext>
            </a:extLst>
          </p:cNvPr>
          <p:cNvSpPr txBox="1"/>
          <p:nvPr/>
        </p:nvSpPr>
        <p:spPr>
          <a:xfrm>
            <a:off x="7620057" y="2423558"/>
            <a:ext cx="3796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Begotten—1 Cor. 4:15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E62A7-AEFE-67BD-6D71-28AC287983CC}"/>
              </a:ext>
            </a:extLst>
          </p:cNvPr>
          <p:cNvSpPr txBox="1"/>
          <p:nvPr/>
        </p:nvSpPr>
        <p:spPr>
          <a:xfrm>
            <a:off x="835892" y="5071844"/>
            <a:ext cx="33365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Dwell in me</a:t>
            </a:r>
          </a:p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Cor. 6:19/Col. 3:16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76212-8404-E2D0-28DE-C65DA1B38A5A}"/>
              </a:ext>
            </a:extLst>
          </p:cNvPr>
          <p:cNvSpPr txBox="1"/>
          <p:nvPr/>
        </p:nvSpPr>
        <p:spPr>
          <a:xfrm>
            <a:off x="7752220" y="5436892"/>
            <a:ext cx="39733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Cleanse me—John 15:2</a:t>
            </a:r>
          </a:p>
          <a:p>
            <a:pPr algn="ctr">
              <a:tabLst>
                <a:tab pos="404813" algn="l"/>
              </a:tabLst>
            </a:pP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8B61B-3A83-C587-B4E6-5C55C54A81FC}"/>
              </a:ext>
            </a:extLst>
          </p:cNvPr>
          <p:cNvSpPr txBox="1"/>
          <p:nvPr/>
        </p:nvSpPr>
        <p:spPr>
          <a:xfrm>
            <a:off x="2472049" y="1579539"/>
            <a:ext cx="41880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Comfort me--Acts 20:32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D7FE6-C2CE-1492-ECA6-89EAFE02AC81}"/>
              </a:ext>
            </a:extLst>
          </p:cNvPr>
          <p:cNvSpPr txBox="1"/>
          <p:nvPr/>
        </p:nvSpPr>
        <p:spPr>
          <a:xfrm>
            <a:off x="4131450" y="5919107"/>
            <a:ext cx="41254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 Faith—Rom 10:17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F18F0C-72B5-10B5-3F2A-F83B1E9438E4}"/>
              </a:ext>
            </a:extLst>
          </p:cNvPr>
          <p:cNvSpPr txBox="1"/>
          <p:nvPr/>
        </p:nvSpPr>
        <p:spPr>
          <a:xfrm>
            <a:off x="4717756" y="3994264"/>
            <a:ext cx="38472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 me</a:t>
            </a:r>
          </a:p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Eph. 3:16/Acts 20:32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EF7B6-0995-16CC-666C-FA9242E30051}"/>
              </a:ext>
            </a:extLst>
          </p:cNvPr>
          <p:cNvSpPr txBox="1"/>
          <p:nvPr/>
        </p:nvSpPr>
        <p:spPr>
          <a:xfrm>
            <a:off x="7477740" y="2997900"/>
            <a:ext cx="44799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me grow—1 Pet. 2:3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46AC9-400A-96A3-600F-E4AD4463202B}"/>
              </a:ext>
            </a:extLst>
          </p:cNvPr>
          <p:cNvSpPr txBox="1"/>
          <p:nvPr/>
        </p:nvSpPr>
        <p:spPr>
          <a:xfrm>
            <a:off x="1012306" y="3043278"/>
            <a:ext cx="3609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by Spirit</a:t>
            </a:r>
          </a:p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Gal. 5:16/Ps. 119:105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A7268F-EAC6-2069-1704-937A8C0D7FDE}"/>
              </a:ext>
            </a:extLst>
          </p:cNvPr>
          <p:cNvSpPr txBox="1"/>
          <p:nvPr/>
        </p:nvSpPr>
        <p:spPr>
          <a:xfrm>
            <a:off x="6445839" y="1358476"/>
            <a:ext cx="5107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 Resist/quench  spirit</a:t>
            </a:r>
          </a:p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Thess. 5:19-20; Acts 7:51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AE992F-D8BA-019E-B9ED-CDF2AC65E0B4}"/>
              </a:ext>
            </a:extLst>
          </p:cNvPr>
          <p:cNvSpPr txBox="1"/>
          <p:nvPr/>
        </p:nvSpPr>
        <p:spPr>
          <a:xfrm>
            <a:off x="8373980" y="3888699"/>
            <a:ext cx="35837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 in the Spirit</a:t>
            </a:r>
          </a:p>
          <a:p>
            <a:pPr algn="ctr">
              <a:tabLst>
                <a:tab pos="404813" algn="l"/>
              </a:tabLs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Gal. 5:16/ 2 John 1:6 </a:t>
            </a:r>
          </a:p>
        </p:txBody>
      </p:sp>
    </p:spTree>
    <p:extLst>
      <p:ext uri="{BB962C8B-B14F-4D97-AF65-F5344CB8AC3E}">
        <p14:creationId xmlns:p14="http://schemas.microsoft.com/office/powerpoint/2010/main" val="37878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Walk in the Spirit to be Saved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FF94F-23E8-D07A-4CEE-9A4BBE937535}"/>
              </a:ext>
            </a:extLst>
          </p:cNvPr>
          <p:cNvSpPr txBox="1"/>
          <p:nvPr/>
        </p:nvSpPr>
        <p:spPr>
          <a:xfrm>
            <a:off x="715618" y="1661033"/>
            <a:ext cx="10903226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Believe 							 					   John 8:24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Repent												   Luke 13:3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Confess Your Faith								   Romans 10:9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Baptized/Immersed							   Acts 2:38</a:t>
            </a:r>
          </a:p>
          <a:p>
            <a:pPr lvl="3" algn="just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32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 When You Do These, He Adds You to His Flock, His Church</a:t>
            </a: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3" indent="-457200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As a Christian, Live Faithfully Until You Die		   Rev. 2:10</a:t>
            </a:r>
            <a:endParaRPr lang="en-US" sz="28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15072</TotalTime>
  <Words>490</Words>
  <Application>Microsoft Office PowerPoint</Application>
  <PresentationFormat>Widescreen</PresentationFormat>
  <Paragraphs>58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Office Theme</vt:lpstr>
      <vt:lpstr>The Holy Spirit and His Work</vt:lpstr>
      <vt:lpstr>PowerPoint Presentation</vt:lpstr>
      <vt:lpstr>How the Spirit Is Viewed</vt:lpstr>
      <vt:lpstr>The “Sword” Used by the Spirit</vt:lpstr>
      <vt:lpstr>Walk in the Spirit to be Saved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194</cp:revision>
  <cp:lastPrinted>2023-06-18T21:29:09Z</cp:lastPrinted>
  <dcterms:modified xsi:type="dcterms:W3CDTF">2024-09-30T18:33:47Z</dcterms:modified>
</cp:coreProperties>
</file>