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57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DD63-C844-ACA0-FE22-CF37A783F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CC5D2-0EED-4623-5D1F-1C8B994B4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DFF69-84AD-B830-163C-41D8AF12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8D78-9318-6200-A42E-0819519F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8D65E-7153-6B9C-F3B9-A85D41B8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ed and white sign&#10;&#10;Description automatically generated">
            <a:extLst>
              <a:ext uri="{FF2B5EF4-FFF2-40B4-BE49-F238E27FC236}">
                <a16:creationId xmlns:a16="http://schemas.microsoft.com/office/drawing/2014/main" id="{532E65DD-4F01-127F-07A5-2DB22C30B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7B63-ED8A-9FC5-F80A-16729562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49AB4-BA90-90CC-1A50-F6B77FFE5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05621-1D4C-9901-77AB-95EAA7866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C47D0-D380-93F5-ED79-25D5E5C8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012E8-AA38-7DBE-8EFF-0E028DC9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2E28B-ADC3-F16E-F280-690EDDF6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4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4871-56D0-935E-2D6E-7486647C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3141C6-FE5B-95BD-EC27-6D6A95787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E764B-DBB2-1A72-BA2D-AA32CF07A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53E82-D545-E2AD-0D51-2B3AF345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44286-2BB3-1581-C508-FD853096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43295-C31A-F311-6097-2BD580AD2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4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FDDF8-CA29-E22B-4CF8-AF9ECD268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85447-65E9-4913-2AC3-9506854D2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B70A1-82EB-8C8C-352C-68C68484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236A-237B-7C39-1121-398E1CDE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218A-C3BB-A4B6-9139-2B822919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27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8E114-9C22-6CFA-DCDC-C7AF25D7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E8421-7EFB-4A42-2464-C80626F06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14AC7-2080-5A1E-C141-45F87730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2543F-20EB-2EBB-C696-CD4D6224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57573-F3DC-98FE-CD62-54BD1CD0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DD63-C844-ACA0-FE22-CF37A783F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CC5D2-0EED-4623-5D1F-1C8B994B4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DFF69-84AD-B830-163C-41D8AF12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8D78-9318-6200-A42E-0819519F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8D65E-7153-6B9C-F3B9-A85D41B8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ed background with black spots&#10;&#10;Description automatically generated">
            <a:extLst>
              <a:ext uri="{FF2B5EF4-FFF2-40B4-BE49-F238E27FC236}">
                <a16:creationId xmlns:a16="http://schemas.microsoft.com/office/drawing/2014/main" id="{3DF9E55A-3182-A805-7346-7E7FA6912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yellow text&#10;&#10;Description automatically generated">
            <a:extLst>
              <a:ext uri="{FF2B5EF4-FFF2-40B4-BE49-F238E27FC236}">
                <a16:creationId xmlns:a16="http://schemas.microsoft.com/office/drawing/2014/main" id="{D48A6F94-3010-F0CE-E495-C029C1AAE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3286-D604-34E8-0E94-567083D23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226" y="1449859"/>
            <a:ext cx="8789773" cy="533670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913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yellow text&#10;&#10;Description automatically generated">
            <a:extLst>
              <a:ext uri="{FF2B5EF4-FFF2-40B4-BE49-F238E27FC236}">
                <a16:creationId xmlns:a16="http://schemas.microsoft.com/office/drawing/2014/main" id="{CCA86F93-AD7C-22B5-9721-8AD78B7F5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3286-D604-34E8-0E94-567083D23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174" y="824948"/>
            <a:ext cx="8464826" cy="596161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318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C76F-833B-FCD7-43BC-BB42413F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D32DF-D8A6-5D32-C46D-66601A929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ABD64-8674-CD09-3D61-38F68461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97F57-FD9B-2FEC-71AE-2849A61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226ED-E019-B73A-72C9-39DD689BB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A7D5-936E-7A98-BAD9-2D4C9564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78EC2-D023-8569-6911-A5AB4B9E7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71129-F2CE-D8E4-CECD-6D1C567FB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0776E-8AD4-48EC-2513-6EF15DE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BB5B8-D6ED-37BB-58B3-C5E4FD8A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5757F-2796-D9B1-B5A1-7D426584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8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BB4C-C186-40C2-2710-94BD75FD8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8E95B-7D32-771C-F1C2-F58502D7A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6D95B-6B87-CDE1-CB01-3E1028F2E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BE84D-950F-CC70-7AC4-6E8056CE2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DE5671-67F5-127F-CCE3-497C7841E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6909F-43EB-E87E-EAFF-AA6F6AFA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885E11-687E-BEF4-BA8F-01EE7A5F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88272-8DBD-FAB8-9DD3-F52C00B2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2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EF2D-2DCA-CEE7-77E7-BDEB6EE3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8D4624-836D-D096-6FF2-4FA896B0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43084-7DDF-BB04-69B9-00F14745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A05E5-0956-1095-F980-691046E9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4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430ED0-EC3E-8759-39B8-8666F5B32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7D5DC-A7B0-9FFE-E36D-7B68E08A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F3FD7-1B23-7E08-7D4D-66B6E680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1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4BE0D-0319-4FCA-2B42-CA27F33A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987DD-408D-2736-4A28-6038D6EB5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A230-F4E1-1CB5-6DF3-93F6AB5B0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34408-146C-4A08-9BC9-7C5B87C3105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2B000-539A-173F-DB9D-A2EDAB854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531B2-0306-F2D6-53B2-9200A1335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B83BC-F7F0-448C-9F2E-C144608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3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54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A6C46B92-2B54-3D55-7ABD-C17877A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C4FBA95C-70B5-6C6D-1259-64068B5A8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8A81DC93-21EB-371C-B85C-930CF11B3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FDCA626A-2011-FB2E-714E-BAE185F0A0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3" b="81818"/>
          <a:stretch/>
        </p:blipFill>
        <p:spPr>
          <a:xfrm>
            <a:off x="4239490" y="0"/>
            <a:ext cx="7952509" cy="1246909"/>
          </a:xfrm>
          <a:prstGeom prst="rect">
            <a:avLst/>
          </a:prstGeom>
        </p:spPr>
      </p:pic>
      <p:pic>
        <p:nvPicPr>
          <p:cNvPr id="9" name="Picture 8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E66744D9-472D-CA01-723F-DF20B7E652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5" t="15758" r="10409" b="66909"/>
          <a:stretch/>
        </p:blipFill>
        <p:spPr>
          <a:xfrm>
            <a:off x="5054138" y="1080655"/>
            <a:ext cx="5868786" cy="1188720"/>
          </a:xfrm>
          <a:prstGeom prst="rect">
            <a:avLst/>
          </a:prstGeom>
        </p:spPr>
      </p:pic>
      <p:pic>
        <p:nvPicPr>
          <p:cNvPr id="11" name="Picture 10" descr="A red and white text&#10;&#10;Description automatically generated">
            <a:extLst>
              <a:ext uri="{FF2B5EF4-FFF2-40B4-BE49-F238E27FC236}">
                <a16:creationId xmlns:a16="http://schemas.microsoft.com/office/drawing/2014/main" id="{0A6FE044-451B-B61A-525F-4BF56FC4F9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b="52242"/>
          <a:stretch/>
        </p:blipFill>
        <p:spPr>
          <a:xfrm>
            <a:off x="4031672" y="0"/>
            <a:ext cx="8160328" cy="32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5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A6C46B92-2B54-3D55-7ABD-C17877A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C4FBA95C-70B5-6C6D-1259-64068B5A8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8A81DC93-21EB-371C-B85C-930CF11B3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7DEA-FB81-3C99-3EF9-1D02D886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3429000"/>
            <a:ext cx="7848599" cy="335756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3200" dirty="0"/>
              <a:t>Believe Jesus is God’s Son – Acts 16:31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Repent of your sins – Acts 3:19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Confess your faith – Romans 10:9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Be baptized into Christ – Acts 2:38</a:t>
            </a:r>
          </a:p>
          <a:p>
            <a:pPr marL="342900" indent="-342900">
              <a:lnSpc>
                <a:spcPct val="100000"/>
              </a:lnSpc>
            </a:pPr>
            <a:r>
              <a:rPr lang="en-US" sz="3200" dirty="0"/>
              <a:t>Be a living sacrifice for Him – Romans 12:1</a:t>
            </a:r>
          </a:p>
        </p:txBody>
      </p:sp>
      <p:pic>
        <p:nvPicPr>
          <p:cNvPr id="7" name="Picture 6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FDCA626A-2011-FB2E-714E-BAE185F0A0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3" b="81818"/>
          <a:stretch/>
        </p:blipFill>
        <p:spPr>
          <a:xfrm>
            <a:off x="4239490" y="0"/>
            <a:ext cx="7952509" cy="1246909"/>
          </a:xfrm>
          <a:prstGeom prst="rect">
            <a:avLst/>
          </a:prstGeom>
        </p:spPr>
      </p:pic>
      <p:pic>
        <p:nvPicPr>
          <p:cNvPr id="9" name="Picture 8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E66744D9-472D-CA01-723F-DF20B7E652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5" t="15758" r="10409" b="66909"/>
          <a:stretch/>
        </p:blipFill>
        <p:spPr>
          <a:xfrm>
            <a:off x="5054138" y="1080655"/>
            <a:ext cx="5868786" cy="1188720"/>
          </a:xfrm>
          <a:prstGeom prst="rect">
            <a:avLst/>
          </a:prstGeom>
        </p:spPr>
      </p:pic>
      <p:pic>
        <p:nvPicPr>
          <p:cNvPr id="11" name="Picture 10" descr="A red and white text&#10;&#10;Description automatically generated">
            <a:extLst>
              <a:ext uri="{FF2B5EF4-FFF2-40B4-BE49-F238E27FC236}">
                <a16:creationId xmlns:a16="http://schemas.microsoft.com/office/drawing/2014/main" id="{0A6FE044-451B-B61A-525F-4BF56FC4F9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b="52242"/>
          <a:stretch/>
        </p:blipFill>
        <p:spPr>
          <a:xfrm>
            <a:off x="4031672" y="0"/>
            <a:ext cx="8160328" cy="32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0C2779-9B39-51FD-58E2-268EF14FC0FE}"/>
              </a:ext>
            </a:extLst>
          </p:cNvPr>
          <p:cNvSpPr/>
          <p:nvPr/>
        </p:nvSpPr>
        <p:spPr>
          <a:xfrm>
            <a:off x="3833192" y="5652051"/>
            <a:ext cx="1557130" cy="39756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7B5CC2-3E6D-2B8B-9CB1-C0E018ADD7D3}"/>
              </a:ext>
            </a:extLst>
          </p:cNvPr>
          <p:cNvSpPr/>
          <p:nvPr/>
        </p:nvSpPr>
        <p:spPr>
          <a:xfrm>
            <a:off x="4290391" y="3220278"/>
            <a:ext cx="1653209" cy="39756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D43AB8-475F-D068-35AB-4DEF043033C4}"/>
              </a:ext>
            </a:extLst>
          </p:cNvPr>
          <p:cNvSpPr/>
          <p:nvPr/>
        </p:nvSpPr>
        <p:spPr>
          <a:xfrm>
            <a:off x="4471584" y="1265583"/>
            <a:ext cx="2400557" cy="39756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1D366C-38BF-4C5F-4B45-E4CF207A267D}"/>
              </a:ext>
            </a:extLst>
          </p:cNvPr>
          <p:cNvSpPr/>
          <p:nvPr/>
        </p:nvSpPr>
        <p:spPr>
          <a:xfrm>
            <a:off x="6096000" y="775252"/>
            <a:ext cx="1557130" cy="39756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7E8A4-BA27-6319-A6E1-55154D8392FF}"/>
              </a:ext>
            </a:extLst>
          </p:cNvPr>
          <p:cNvSpPr txBox="1"/>
          <p:nvPr/>
        </p:nvSpPr>
        <p:spPr>
          <a:xfrm>
            <a:off x="382385" y="188122"/>
            <a:ext cx="11430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“But Jesus said to them, ‘You do not know what you ask.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Are you able to drink THE CUP that I drink,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and be baptized with THE BAPTISM that I am baptized with?’”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(Mark 10:38)</a:t>
            </a:r>
          </a:p>
          <a:p>
            <a:pPr algn="ctr"/>
            <a:endParaRPr lang="en-US" sz="3200" b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“Again, a second time, He went away and prayed, saying,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‘O My Father, if THIS CUP cannot pass away from Me 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unless I drink it, Your will be done.’”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 (Matt. 26:42)</a:t>
            </a:r>
          </a:p>
          <a:p>
            <a:pPr algn="ctr"/>
            <a:endParaRPr lang="en-US" sz="3200" b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“So Jesus said to Peter, ‘Put your sword into the sheath.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Shall I not drink THE CUP which My Father has given Me?’”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(John 18:11)</a:t>
            </a:r>
          </a:p>
        </p:txBody>
      </p:sp>
    </p:spTree>
    <p:extLst>
      <p:ext uri="{BB962C8B-B14F-4D97-AF65-F5344CB8AC3E}">
        <p14:creationId xmlns:p14="http://schemas.microsoft.com/office/powerpoint/2010/main" val="5865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7E6F67-E876-F4DF-9D5A-90A5AD635CB4}"/>
              </a:ext>
            </a:extLst>
          </p:cNvPr>
          <p:cNvSpPr/>
          <p:nvPr/>
        </p:nvSpPr>
        <p:spPr>
          <a:xfrm>
            <a:off x="6750787" y="2796071"/>
            <a:ext cx="1653209" cy="39756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A82AE-7148-F74D-AEED-1270975810F9}"/>
              </a:ext>
            </a:extLst>
          </p:cNvPr>
          <p:cNvSpPr/>
          <p:nvPr/>
        </p:nvSpPr>
        <p:spPr>
          <a:xfrm>
            <a:off x="4658036" y="354647"/>
            <a:ext cx="1653209" cy="39756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7E8A4-BA27-6319-A6E1-55154D8392FF}"/>
              </a:ext>
            </a:extLst>
          </p:cNvPr>
          <p:cNvSpPr txBox="1"/>
          <p:nvPr/>
        </p:nvSpPr>
        <p:spPr>
          <a:xfrm>
            <a:off x="382385" y="257695"/>
            <a:ext cx="1143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“But I have a BAPTISM to be baptized with, 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and how distressed I am till it is accomplished!”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(Luke 12:50)</a:t>
            </a:r>
          </a:p>
          <a:p>
            <a:pPr algn="ctr"/>
            <a:endParaRPr lang="en-US" sz="3200" b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“He went a little farther and fell on His face, and prayed, saying,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‘O My Father, if it is possible, let THIS CUP pass from Me; nevertheless, not as I will, but as You will.’”</a:t>
            </a:r>
            <a:b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(Matt. 26:39)</a:t>
            </a:r>
          </a:p>
        </p:txBody>
      </p:sp>
    </p:spTree>
    <p:extLst>
      <p:ext uri="{BB962C8B-B14F-4D97-AF65-F5344CB8AC3E}">
        <p14:creationId xmlns:p14="http://schemas.microsoft.com/office/powerpoint/2010/main" val="40176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2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A6C46B92-2B54-3D55-7ABD-C17877A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7DEA-FB81-3C99-3EF9-1D02D886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174" y="349136"/>
            <a:ext cx="8464826" cy="6437428"/>
          </a:xfrm>
        </p:spPr>
        <p:txBody>
          <a:bodyPr>
            <a:normAutofit/>
          </a:bodyPr>
          <a:lstStyle/>
          <a:p>
            <a:r>
              <a:rPr lang="en-US" dirty="0"/>
              <a:t>His HEAD (Matt. 26:67</a:t>
            </a:r>
            <a:r>
              <a:rPr lang="en-US"/>
              <a:t>; 27:29-30; Mark 15:19)</a:t>
            </a:r>
            <a:endParaRPr lang="en-US" dirty="0"/>
          </a:p>
          <a:p>
            <a:r>
              <a:rPr lang="en-US" dirty="0"/>
              <a:t>His FACE (Matt. 26:67; Mark 15:19)</a:t>
            </a:r>
          </a:p>
          <a:p>
            <a:r>
              <a:rPr lang="en-US" dirty="0"/>
              <a:t>His CHEEKS (Mark 14:65; Isa. 50:6)</a:t>
            </a:r>
          </a:p>
          <a:p>
            <a:r>
              <a:rPr lang="en-US" dirty="0"/>
              <a:t>His SHOULDERS (John 19:17)</a:t>
            </a:r>
          </a:p>
          <a:p>
            <a:r>
              <a:rPr lang="en-US" dirty="0"/>
              <a:t>His BACK (Isa. 50:6; John 19:1)</a:t>
            </a:r>
          </a:p>
          <a:p>
            <a:r>
              <a:rPr lang="en-US" dirty="0"/>
              <a:t>His CHEST (John 19:1; Mark 15:37)</a:t>
            </a:r>
          </a:p>
          <a:p>
            <a:r>
              <a:rPr lang="en-US" dirty="0"/>
              <a:t>His ARMS (John 19:1)</a:t>
            </a:r>
          </a:p>
          <a:p>
            <a:r>
              <a:rPr lang="en-US" dirty="0"/>
              <a:t>His SIDE (John 19:34)</a:t>
            </a:r>
          </a:p>
          <a:p>
            <a:r>
              <a:rPr lang="en-US" dirty="0"/>
              <a:t>His LEGS (John 19:1) </a:t>
            </a:r>
          </a:p>
          <a:p>
            <a:r>
              <a:rPr lang="en-US" dirty="0"/>
              <a:t>His HANDS (Matt. 27:35; Luke 24:39-40; </a:t>
            </a:r>
            <a:br>
              <a:rPr lang="en-US" dirty="0"/>
            </a:br>
            <a:r>
              <a:rPr lang="en-US" dirty="0"/>
              <a:t>		  John 20:25-27; Psa. 22:16)</a:t>
            </a:r>
          </a:p>
          <a:p>
            <a:r>
              <a:rPr lang="en-US" dirty="0"/>
              <a:t>His FEET (Matt. 27:35; Luke 24:39-40; Psa. 22:16)</a:t>
            </a:r>
          </a:p>
        </p:txBody>
      </p:sp>
    </p:spTree>
    <p:extLst>
      <p:ext uri="{BB962C8B-B14F-4D97-AF65-F5344CB8AC3E}">
        <p14:creationId xmlns:p14="http://schemas.microsoft.com/office/powerpoint/2010/main" val="3670241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A6C46B92-2B54-3D55-7ABD-C17877A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69A87D97-CE59-5070-9841-9EF79BD43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7DEA-FB81-3C99-3EF9-1D02D886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233" y="1105593"/>
            <a:ext cx="8012783" cy="5680971"/>
          </a:xfrm>
        </p:spPr>
        <p:txBody>
          <a:bodyPr>
            <a:noAutofit/>
          </a:bodyPr>
          <a:lstStyle/>
          <a:p>
            <a:r>
              <a:rPr lang="en-US" sz="2400" dirty="0"/>
              <a:t>“All the disciples: ‘I will not deny You’” (Matt. 26:35)</a:t>
            </a:r>
          </a:p>
          <a:p>
            <a:r>
              <a:rPr lang="en-US" sz="2400" dirty="0"/>
              <a:t>“False testimony against” Him (Matt. 26:59)</a:t>
            </a:r>
          </a:p>
          <a:p>
            <a:r>
              <a:rPr lang="en-US" sz="2400" dirty="0"/>
              <a:t>Sanhedrin: “He is deserving of death” (Matt. 26:66)</a:t>
            </a:r>
          </a:p>
          <a:p>
            <a:r>
              <a:rPr lang="en-US" sz="2400" dirty="0"/>
              <a:t>Peter (3x): “I do not know the Man” (Matt. 26:69-75)</a:t>
            </a:r>
          </a:p>
          <a:p>
            <a:r>
              <a:rPr lang="en-US" sz="2400" dirty="0"/>
              <a:t>Barabbas the murderer instead of Jesus (Luke 23:18-19)</a:t>
            </a:r>
          </a:p>
          <a:p>
            <a:r>
              <a:rPr lang="en-US" sz="2400" dirty="0"/>
              <a:t>Soldiers mocking: “Hail, King of the Jews!” (Mark 15:18-20)</a:t>
            </a:r>
          </a:p>
          <a:p>
            <a:r>
              <a:rPr lang="en-US" sz="2400" dirty="0"/>
              <a:t>Pilate (3x): “I find no fault in this Man” (Lk. 23:4,14,22)</a:t>
            </a:r>
          </a:p>
          <a:p>
            <a:r>
              <a:rPr lang="en-US" sz="2400" dirty="0"/>
              <a:t>Mob: “Let Him be crucified!” (Matt. 27:22, 23)</a:t>
            </a:r>
          </a:p>
          <a:p>
            <a:r>
              <a:rPr lang="en-US" sz="2400" dirty="0"/>
              <a:t>Mob shouting: “Crucify Him! Crucify Him!” (Luke 23:21, 23)</a:t>
            </a:r>
          </a:p>
          <a:p>
            <a:r>
              <a:rPr lang="en-US" sz="2400" dirty="0"/>
              <a:t>Passersby: “IF You are the Son of God…” (Matt. 27:40)</a:t>
            </a:r>
          </a:p>
          <a:p>
            <a:r>
              <a:rPr lang="en-US" sz="2400" dirty="0"/>
              <a:t>Chief priests: “He saved others; Himself He cannot save” (Matt. 27:42-43)</a:t>
            </a:r>
          </a:p>
          <a:p>
            <a:endParaRPr lang="en-US" sz="2400" dirty="0"/>
          </a:p>
        </p:txBody>
      </p:sp>
      <p:pic>
        <p:nvPicPr>
          <p:cNvPr id="7" name="Picture 6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38CE99FE-8B0A-6E06-04DF-1CE30ADFAA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 b="83879"/>
          <a:stretch/>
        </p:blipFill>
        <p:spPr>
          <a:xfrm>
            <a:off x="3640974" y="0"/>
            <a:ext cx="8551025" cy="11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48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A6C46B92-2B54-3D55-7ABD-C17877A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69A87D97-CE59-5070-9841-9EF79BD43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7DEA-FB81-3C99-3EF9-1D02D886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233" y="1997283"/>
            <a:ext cx="8012783" cy="4808135"/>
          </a:xfrm>
        </p:spPr>
        <p:txBody>
          <a:bodyPr>
            <a:noAutofit/>
          </a:bodyPr>
          <a:lstStyle/>
          <a:p>
            <a:r>
              <a:rPr lang="en-US" sz="2400" dirty="0"/>
              <a:t>His disciples sleeping in the garden (Matt. 26:40, 43, 45)</a:t>
            </a:r>
          </a:p>
          <a:p>
            <a:r>
              <a:rPr lang="en-US" sz="2400" dirty="0"/>
              <a:t>His friend Judas come and kiss Him (Matt. 26:47-49)</a:t>
            </a:r>
          </a:p>
          <a:p>
            <a:r>
              <a:rPr lang="en-US" sz="2400" dirty="0"/>
              <a:t>All the disciples forsake Him and flee (Matt. 26:56)</a:t>
            </a:r>
          </a:p>
          <a:p>
            <a:r>
              <a:rPr lang="en-US" sz="2400" dirty="0"/>
              <a:t>His close friend Peter denying Him three times (Luke 22:61)</a:t>
            </a:r>
          </a:p>
          <a:p>
            <a:r>
              <a:rPr lang="en-US" sz="2400" dirty="0"/>
              <a:t>He was considered a criminal, crucified as such (Luke 23:33)</a:t>
            </a:r>
          </a:p>
          <a:p>
            <a:r>
              <a:rPr lang="en-US" sz="2400" dirty="0"/>
              <a:t>Soldiers gambling for His clothes (Matt. 27:35)</a:t>
            </a:r>
          </a:p>
          <a:p>
            <a:r>
              <a:rPr lang="en-US" sz="2400" dirty="0"/>
              <a:t>Passersby wagging their heads at Him (Matt. 27:39)</a:t>
            </a:r>
          </a:p>
          <a:p>
            <a:r>
              <a:rPr lang="en-US" sz="2400" dirty="0"/>
              <a:t>His mother at the foot of His cross (John 19:25-27)</a:t>
            </a:r>
          </a:p>
          <a:p>
            <a:r>
              <a:rPr lang="en-US" sz="2400" dirty="0"/>
              <a:t>Darkness over the whole land for three hours (Mark 15:33)</a:t>
            </a:r>
          </a:p>
        </p:txBody>
      </p:sp>
      <p:pic>
        <p:nvPicPr>
          <p:cNvPr id="7" name="Picture 6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38CE99FE-8B0A-6E06-04DF-1CE30ADFAA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 b="83879"/>
          <a:stretch/>
        </p:blipFill>
        <p:spPr>
          <a:xfrm>
            <a:off x="3640974" y="0"/>
            <a:ext cx="8551025" cy="1105593"/>
          </a:xfrm>
          <a:prstGeom prst="rect">
            <a:avLst/>
          </a:prstGeom>
        </p:spPr>
      </p:pic>
      <p:pic>
        <p:nvPicPr>
          <p:cNvPr id="6" name="Picture 5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2FD77C75-59A4-59B4-AAE4-DF97018536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1" b="71151"/>
          <a:stretch/>
        </p:blipFill>
        <p:spPr>
          <a:xfrm>
            <a:off x="3516284" y="0"/>
            <a:ext cx="8675716" cy="19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02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A6C46B92-2B54-3D55-7ABD-C17877A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69A87D97-CE59-5070-9841-9EF79BD43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7DEA-FB81-3C99-3EF9-1D02D886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233" y="2896685"/>
            <a:ext cx="8012783" cy="3871025"/>
          </a:xfrm>
        </p:spPr>
        <p:txBody>
          <a:bodyPr>
            <a:noAutofit/>
          </a:bodyPr>
          <a:lstStyle/>
          <a:p>
            <a:r>
              <a:rPr lang="en-US" sz="2400" dirty="0"/>
              <a:t>He was “troubled and deeply distressed” </a:t>
            </a:r>
            <a:br>
              <a:rPr lang="en-US" sz="2400" dirty="0"/>
            </a:br>
            <a:r>
              <a:rPr lang="en-US" sz="2400" dirty="0"/>
              <a:t>(Mark 14:33; John 12:27)</a:t>
            </a:r>
          </a:p>
          <a:p>
            <a:r>
              <a:rPr lang="en-US" sz="2400" dirty="0"/>
              <a:t>He was “exceedingly sorrowful, even to death” </a:t>
            </a:r>
            <a:br>
              <a:rPr lang="en-US" sz="2400" dirty="0"/>
            </a:br>
            <a:r>
              <a:rPr lang="en-US" sz="2400" dirty="0"/>
              <a:t>(Mark 14:34)</a:t>
            </a:r>
          </a:p>
          <a:p>
            <a:r>
              <a:rPr lang="en-US" sz="2400" dirty="0"/>
              <a:t>Severe agony caused blood vessels to rupture into sweat glands (Luke 22:44)</a:t>
            </a:r>
          </a:p>
        </p:txBody>
      </p:sp>
      <p:pic>
        <p:nvPicPr>
          <p:cNvPr id="7" name="Picture 6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38CE99FE-8B0A-6E06-04DF-1CE30ADFAA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 b="83879"/>
          <a:stretch/>
        </p:blipFill>
        <p:spPr>
          <a:xfrm>
            <a:off x="3640974" y="0"/>
            <a:ext cx="8551025" cy="1105593"/>
          </a:xfrm>
          <a:prstGeom prst="rect">
            <a:avLst/>
          </a:prstGeom>
        </p:spPr>
      </p:pic>
      <p:pic>
        <p:nvPicPr>
          <p:cNvPr id="6" name="Picture 5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2FD77C75-59A4-59B4-AAE4-DF97018536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1" b="71151"/>
          <a:stretch/>
        </p:blipFill>
        <p:spPr>
          <a:xfrm>
            <a:off x="3516284" y="0"/>
            <a:ext cx="8675716" cy="1978429"/>
          </a:xfrm>
          <a:prstGeom prst="rect">
            <a:avLst/>
          </a:prstGeom>
        </p:spPr>
      </p:pic>
      <p:pic>
        <p:nvPicPr>
          <p:cNvPr id="8" name="Picture 7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4166E897-1049-902F-CC6E-DB1FA66DF1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 b="57212"/>
          <a:stretch/>
        </p:blipFill>
        <p:spPr>
          <a:xfrm>
            <a:off x="3640974" y="0"/>
            <a:ext cx="8551026" cy="293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A6C46B92-2B54-3D55-7ABD-C17877AE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C4FBA95C-70B5-6C6D-1259-64068B5A8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8A81DC93-21EB-371C-B85C-930CF11B3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67DEA-FB81-3C99-3EF9-1D02D886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672" y="349136"/>
            <a:ext cx="8160327" cy="6437428"/>
          </a:xfrm>
        </p:spPr>
        <p:txBody>
          <a:bodyPr>
            <a:normAutofit/>
          </a:bodyPr>
          <a:lstStyle/>
          <a:p>
            <a:r>
              <a:rPr lang="en-US" dirty="0"/>
              <a:t>He was “pierced through for our” sins (Isa. 53:5)</a:t>
            </a:r>
          </a:p>
          <a:p>
            <a:r>
              <a:rPr lang="en-US" dirty="0"/>
              <a:t>He was “crushed for our” sins (Isa. 53:5)</a:t>
            </a:r>
          </a:p>
          <a:p>
            <a:r>
              <a:rPr lang="en-US" dirty="0"/>
              <a:t>“The Lord…laid on Him the sins of us all” (Isa. 53:6)</a:t>
            </a:r>
          </a:p>
          <a:p>
            <a:r>
              <a:rPr lang="en-US" dirty="0"/>
              <a:t>He “bore our sins in His own body on the tree” </a:t>
            </a:r>
            <a:br>
              <a:rPr lang="en-US" dirty="0"/>
            </a:br>
            <a:r>
              <a:rPr lang="en-US" dirty="0"/>
              <a:t>(Isa. 53:11-12; 1 Pet. 2:24)</a:t>
            </a:r>
          </a:p>
          <a:p>
            <a:r>
              <a:rPr lang="en-US" dirty="0"/>
              <a:t>Because of our sins (NOT His):</a:t>
            </a:r>
          </a:p>
          <a:p>
            <a:pPr lvl="1"/>
            <a:r>
              <a:rPr lang="en-US" dirty="0"/>
              <a:t>He was made “to be sin for us” (2 Cor. 5:21)</a:t>
            </a:r>
          </a:p>
          <a:p>
            <a:pPr lvl="1"/>
            <a:r>
              <a:rPr lang="en-US" dirty="0"/>
              <a:t>He is the “propitiation for our sins” (1 John 2:2; Rom. 3:25)</a:t>
            </a:r>
          </a:p>
          <a:p>
            <a:pPr lvl="1"/>
            <a:r>
              <a:rPr lang="en-US" dirty="0"/>
              <a:t>He was “forsaken” by the Father (Matt. 27:46; 26:39)</a:t>
            </a:r>
          </a:p>
        </p:txBody>
      </p:sp>
    </p:spTree>
    <p:extLst>
      <p:ext uri="{BB962C8B-B14F-4D97-AF65-F5344CB8AC3E}">
        <p14:creationId xmlns:p14="http://schemas.microsoft.com/office/powerpoint/2010/main" val="7113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798</Words>
  <Application>Microsoft Office PowerPoint</Application>
  <PresentationFormat>Widescreen</PresentationFormat>
  <Paragraphs>58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2024-09-17T00:31:00Z</dcterms:created>
  <dcterms:modified xsi:type="dcterms:W3CDTF">2024-09-22T12:09:38Z</dcterms:modified>
</cp:coreProperties>
</file>