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128" r:id="rId2"/>
    <p:sldId id="2024" r:id="rId3"/>
    <p:sldId id="2106" r:id="rId4"/>
    <p:sldId id="2114" r:id="rId5"/>
    <p:sldId id="2127" r:id="rId6"/>
    <p:sldId id="2096" r:id="rId7"/>
  </p:sldIdLst>
  <p:sldSz cx="12192000" cy="6858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Jenkins" initials="DJ" lastIdx="1" clrIdx="0">
    <p:extLst>
      <p:ext uri="{19B8F6BF-5375-455C-9EA6-DF929625EA0E}">
        <p15:presenceInfo xmlns:p15="http://schemas.microsoft.com/office/powerpoint/2012/main" userId="0cbe366903348d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DCA"/>
    <a:srgbClr val="4472C4"/>
    <a:srgbClr val="F9E6CB"/>
    <a:srgbClr val="F8C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4660"/>
  </p:normalViewPr>
  <p:slideViewPr>
    <p:cSldViewPr snapToGrid="0">
      <p:cViewPr varScale="1">
        <p:scale>
          <a:sx n="99" d="100"/>
          <a:sy n="99" d="100"/>
        </p:scale>
        <p:origin x="96" y="210"/>
      </p:cViewPr>
      <p:guideLst>
        <p:guide orient="horz" pos="2184"/>
        <p:guide pos="3864"/>
      </p:guideLst>
    </p:cSldViewPr>
  </p:slideViewPr>
  <p:notesTextViewPr>
    <p:cViewPr>
      <p:scale>
        <a:sx n="75" d="100"/>
        <a:sy n="75" d="100"/>
      </p:scale>
      <p:origin x="0" y="0"/>
    </p:cViewPr>
  </p:notesTextViewPr>
  <p:sorterViewPr>
    <p:cViewPr>
      <p:scale>
        <a:sx n="100" d="100"/>
        <a:sy n="100" d="100"/>
      </p:scale>
      <p:origin x="0" y="-45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299" tIns="93299" rIns="93299" bIns="93299"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txBox="1">
            <a:spLocks noGrp="1"/>
          </p:cNvSpPr>
          <p:nvPr>
            <p:ph type="body" idx="1"/>
          </p:nvPr>
        </p:nvSpPr>
        <p:spPr>
          <a:xfrm>
            <a:off x="702310" y="4421823"/>
            <a:ext cx="5618480" cy="4189095"/>
          </a:xfrm>
          <a:prstGeom prst="rect">
            <a:avLst/>
          </a:prstGeom>
        </p:spPr>
        <p:txBody>
          <a:bodyPr spcFirstLastPara="1" wrap="square" lIns="93299" tIns="93299" rIns="93299" bIns="93299" anchor="t" anchorCtr="0">
            <a:noAutofit/>
          </a:bodyPr>
          <a:lstStyle/>
          <a:p>
            <a:pPr marL="0" indent="0">
              <a:buNone/>
            </a:pPr>
            <a:endParaRPr dirty="0"/>
          </a:p>
        </p:txBody>
      </p:sp>
      <p:sp>
        <p:nvSpPr>
          <p:cNvPr id="84" name="Google Shape;84;p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0321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17" name="Google Shape;17;p3"/>
          <p:cNvSpPr txBox="1">
            <a:spLocks noGrp="1"/>
          </p:cNvSpPr>
          <p:nvPr>
            <p:ph type="title"/>
          </p:nvPr>
        </p:nvSpPr>
        <p:spPr>
          <a:xfrm>
            <a:off x="2979174" y="299702"/>
            <a:ext cx="8843614" cy="1480767"/>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4400"/>
              <a:buFont typeface="Cambria"/>
              <a:buNone/>
              <a:defRPr b="1">
                <a:solidFill>
                  <a:schemeClr val="lt1"/>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540774" y="1780469"/>
            <a:ext cx="11282013" cy="4698989"/>
          </a:xfrm>
          <a:prstGeom prst="rect">
            <a:avLst/>
          </a:prstGeom>
          <a:noFill/>
          <a:ln>
            <a:noFill/>
          </a:ln>
        </p:spPr>
        <p:txBody>
          <a:bodyPr spcFirstLastPara="1" wrap="square" lIns="91425" tIns="45700" rIns="91425" bIns="45700" anchor="t" anchorCtr="0"/>
          <a:lstStyle>
            <a:lvl1pPr marL="457200" lvl="0" indent="-406400" algn="l">
              <a:lnSpc>
                <a:spcPct val="90000"/>
              </a:lnSpc>
              <a:spcBef>
                <a:spcPts val="1000"/>
              </a:spcBef>
              <a:spcAft>
                <a:spcPts val="0"/>
              </a:spcAft>
              <a:buClr>
                <a:schemeClr val="lt1"/>
              </a:buClr>
              <a:buSzPts val="2800"/>
              <a:buChar char="•"/>
              <a:defRPr b="1">
                <a:solidFill>
                  <a:schemeClr val="lt1"/>
                </a:solidFill>
              </a:defRPr>
            </a:lvl1pPr>
            <a:lvl2pPr marL="914400" lvl="1" indent="-406400" algn="l">
              <a:lnSpc>
                <a:spcPct val="90000"/>
              </a:lnSpc>
              <a:spcBef>
                <a:spcPts val="500"/>
              </a:spcBef>
              <a:spcAft>
                <a:spcPts val="0"/>
              </a:spcAft>
              <a:buClr>
                <a:schemeClr val="lt1"/>
              </a:buClr>
              <a:buSzPts val="2800"/>
              <a:buChar char="•"/>
              <a:defRPr sz="2800" b="1">
                <a:solidFill>
                  <a:schemeClr val="lt1"/>
                </a:solidFill>
              </a:defRPr>
            </a:lvl2pPr>
            <a:lvl3pPr marL="1371600" lvl="2" indent="-355600" algn="l">
              <a:lnSpc>
                <a:spcPct val="90000"/>
              </a:lnSpc>
              <a:spcBef>
                <a:spcPts val="500"/>
              </a:spcBef>
              <a:spcAft>
                <a:spcPts val="0"/>
              </a:spcAft>
              <a:buClr>
                <a:schemeClr val="lt1"/>
              </a:buClr>
              <a:buSzPts val="2000"/>
              <a:buChar char="•"/>
              <a:defRPr b="1">
                <a:solidFill>
                  <a:schemeClr val="lt1"/>
                </a:solidFill>
              </a:defRPr>
            </a:lvl3pPr>
            <a:lvl4pPr marL="1828800" lvl="3" indent="-342900" algn="l">
              <a:lnSpc>
                <a:spcPct val="90000"/>
              </a:lnSpc>
              <a:spcBef>
                <a:spcPts val="500"/>
              </a:spcBef>
              <a:spcAft>
                <a:spcPts val="0"/>
              </a:spcAft>
              <a:buClr>
                <a:schemeClr val="lt1"/>
              </a:buClr>
              <a:buSzPts val="1800"/>
              <a:buChar char="•"/>
              <a:defRPr b="1">
                <a:solidFill>
                  <a:schemeClr val="lt1"/>
                </a:solidFill>
              </a:defRPr>
            </a:lvl4pPr>
            <a:lvl5pPr marL="2286000" lvl="4" indent="-342900" algn="l">
              <a:lnSpc>
                <a:spcPct val="90000"/>
              </a:lnSpc>
              <a:spcBef>
                <a:spcPts val="500"/>
              </a:spcBef>
              <a:spcAft>
                <a:spcPts val="0"/>
              </a:spcAft>
              <a:buClr>
                <a:schemeClr val="lt1"/>
              </a:buClr>
              <a:buSzPts val="1800"/>
              <a:buChar char="•"/>
              <a:defRPr b="1">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 name="Google Shape;53;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 id="2147483657" r:id="rId7"/>
    <p:sldLayoutId id="2147483658" r:id="rId8"/>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10781-2F85-C151-C26A-C5EC5AD81DC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579BFBE-81EA-B03B-21ED-6BE0C793639A}"/>
              </a:ext>
            </a:extLst>
          </p:cNvPr>
          <p:cNvSpPr>
            <a:spLocks noGrp="1"/>
          </p:cNvSpPr>
          <p:nvPr>
            <p:ph type="body" idx="1"/>
          </p:nvPr>
        </p:nvSpPr>
        <p:spPr/>
        <p:txBody>
          <a:bodyPr/>
          <a:lstStyle/>
          <a:p>
            <a:endParaRPr lang="en-US"/>
          </a:p>
        </p:txBody>
      </p:sp>
      <p:pic>
        <p:nvPicPr>
          <p:cNvPr id="5" name="Picture 4" descr="A close-up of a person reading a book&#10;&#10;Description automatically generated">
            <a:extLst>
              <a:ext uri="{FF2B5EF4-FFF2-40B4-BE49-F238E27FC236}">
                <a16:creationId xmlns:a16="http://schemas.microsoft.com/office/drawing/2014/main" id="{8868080C-556B-9802-5497-E70D344D8DA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193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7A6C-6DC3-B2DC-DDC5-560F70F30FEE}"/>
              </a:ext>
            </a:extLst>
          </p:cNvPr>
          <p:cNvSpPr>
            <a:spLocks noGrp="1"/>
          </p:cNvSpPr>
          <p:nvPr>
            <p:ph type="title"/>
          </p:nvPr>
        </p:nvSpPr>
        <p:spPr>
          <a:xfrm>
            <a:off x="2979174" y="511572"/>
            <a:ext cx="8843614" cy="1016142"/>
          </a:xfrm>
        </p:spPr>
        <p:txBody>
          <a:bodyPr/>
          <a:lstStyle/>
          <a:p>
            <a:pPr algn="ctr"/>
            <a:r>
              <a:rPr lang="en-US" dirty="0">
                <a:solidFill>
                  <a:srgbClr val="FFFF00"/>
                </a:solidFill>
                <a:latin typeface="Cambria" panose="02040503050406030204" pitchFamily="18" charset="0"/>
                <a:ea typeface="Cambria" panose="02040503050406030204" pitchFamily="18" charset="0"/>
                <a:cs typeface="Calibri" panose="020F0502020204030204" pitchFamily="34" charset="0"/>
              </a:rPr>
              <a:t>The Text—Esther 4:10-14</a:t>
            </a:r>
            <a:endParaRPr lang="en-US" dirty="0"/>
          </a:p>
        </p:txBody>
      </p:sp>
      <p:sp>
        <p:nvSpPr>
          <p:cNvPr id="3" name="Text Placeholder 2">
            <a:extLst>
              <a:ext uri="{FF2B5EF4-FFF2-40B4-BE49-F238E27FC236}">
                <a16:creationId xmlns:a16="http://schemas.microsoft.com/office/drawing/2014/main" id="{9F7BA22B-E3D2-B407-E6AB-8B5F8C3B4C89}"/>
              </a:ext>
            </a:extLst>
          </p:cNvPr>
          <p:cNvSpPr>
            <a:spLocks noGrp="1"/>
          </p:cNvSpPr>
          <p:nvPr>
            <p:ph type="body" idx="1"/>
          </p:nvPr>
        </p:nvSpPr>
        <p:spPr>
          <a:xfrm>
            <a:off x="613954" y="1548531"/>
            <a:ext cx="10894423" cy="4698989"/>
          </a:xfrm>
        </p:spPr>
        <p:txBody>
          <a:bodyPr/>
          <a:lstStyle/>
          <a:p>
            <a:pPr marL="50800" marR="0" indent="0" algn="just" rtl="0">
              <a:spcAft>
                <a:spcPts val="600"/>
              </a:spcAft>
              <a:buNone/>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10  Then Esther spoke to </a:t>
            </a:r>
            <a:r>
              <a:rPr lang="en-US" sz="2400" u="none" strike="noStrike" baseline="0" dirty="0" err="1">
                <a:solidFill>
                  <a:schemeClr val="bg1"/>
                </a:solidFill>
                <a:latin typeface="Calibri" panose="020F0502020204030204" pitchFamily="34" charset="0"/>
                <a:ea typeface="Calibri" panose="020F0502020204030204" pitchFamily="34" charset="0"/>
                <a:cs typeface="Calibri" panose="020F0502020204030204" pitchFamily="34" charset="0"/>
              </a:rPr>
              <a:t>Hathach</a:t>
            </a:r>
            <a:r>
              <a:rPr lang="en-US" sz="240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and commanded him to go to Mordecai and say, </a:t>
            </a:r>
          </a:p>
          <a:p>
            <a:pPr marL="50800" marR="0" indent="0" algn="just" rtl="0">
              <a:spcAft>
                <a:spcPts val="600"/>
              </a:spcAft>
              <a:buNone/>
            </a:pPr>
            <a:r>
              <a:rPr lang="en-US" sz="240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11  “All the king's servants and the people of the king's provinces know that if any man or woman goes to the king inside the inner court without being called, there is but one law—to be put to death, except the one to whom the king holds out the golden scepter so that he may live. But as for me, I have not been called to come in to the king these thirty days.” </a:t>
            </a:r>
          </a:p>
          <a:p>
            <a:pPr marL="50800" marR="0" indent="0" algn="just" rtl="0">
              <a:spcAft>
                <a:spcPts val="600"/>
              </a:spcAft>
              <a:buNone/>
            </a:pPr>
            <a:r>
              <a:rPr lang="en-US" sz="240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12  And they told Mordecai what Esther had said. </a:t>
            </a:r>
          </a:p>
          <a:p>
            <a:pPr marL="50800" marR="0" indent="0" algn="just" rtl="0">
              <a:spcAft>
                <a:spcPts val="600"/>
              </a:spcAft>
              <a:buNone/>
            </a:pPr>
            <a:r>
              <a:rPr lang="en-US" sz="240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13  Then Mordecai told them to reply to Esther, “Do not think to yourself that in the king's palace you will escape any more than all the other Jews. </a:t>
            </a:r>
          </a:p>
          <a:p>
            <a:pPr marL="50800" marR="0" indent="0" algn="just" rtl="0">
              <a:spcAft>
                <a:spcPts val="600"/>
              </a:spcAft>
              <a:buNone/>
            </a:pPr>
            <a:r>
              <a:rPr lang="en-US" sz="240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14  For if you keep silent at this time, relief and </a:t>
            </a:r>
            <a:r>
              <a:rPr lang="en-US" sz="2400" u="none" strike="noStrike" baseline="0" dirty="0">
                <a:solidFill>
                  <a:srgbClr val="FFFF00"/>
                </a:solidFill>
                <a:latin typeface="Calibri" panose="020F0502020204030204" pitchFamily="34" charset="0"/>
                <a:ea typeface="Calibri" panose="020F0502020204030204" pitchFamily="34" charset="0"/>
                <a:cs typeface="Calibri" panose="020F0502020204030204" pitchFamily="34" charset="0"/>
              </a:rPr>
              <a:t>deliverance will rise for the Jews from another place</a:t>
            </a:r>
            <a:r>
              <a:rPr lang="en-US" sz="240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but you and your father's house will perish. And who knows whether you have not come to the kingdom for such a time as this?” </a:t>
            </a:r>
            <a:endParaRPr lang="en-US" sz="2400" strike="noStrike" baseline="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7847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7A6C-6DC3-B2DC-DDC5-560F70F30FEE}"/>
              </a:ext>
            </a:extLst>
          </p:cNvPr>
          <p:cNvSpPr>
            <a:spLocks noGrp="1"/>
          </p:cNvSpPr>
          <p:nvPr>
            <p:ph type="title"/>
          </p:nvPr>
        </p:nvSpPr>
        <p:spPr>
          <a:xfrm>
            <a:off x="2979174" y="511572"/>
            <a:ext cx="8843614" cy="1016142"/>
          </a:xfrm>
        </p:spPr>
        <p:txBody>
          <a:bodyPr/>
          <a:lstStyle/>
          <a:p>
            <a:pPr algn="ctr"/>
            <a:r>
              <a:rPr lang="en-US" dirty="0">
                <a:solidFill>
                  <a:srgbClr val="FFFF00"/>
                </a:solidFill>
                <a:latin typeface="Cambria" panose="02040503050406030204" pitchFamily="18" charset="0"/>
                <a:ea typeface="Cambria" panose="02040503050406030204" pitchFamily="18" charset="0"/>
                <a:cs typeface="Calibri" panose="020F0502020204030204" pitchFamily="34" charset="0"/>
              </a:rPr>
              <a:t>Background of the Text</a:t>
            </a:r>
            <a:endParaRPr lang="en-US" dirty="0"/>
          </a:p>
        </p:txBody>
      </p:sp>
      <p:sp>
        <p:nvSpPr>
          <p:cNvPr id="3" name="Text Placeholder 2">
            <a:extLst>
              <a:ext uri="{FF2B5EF4-FFF2-40B4-BE49-F238E27FC236}">
                <a16:creationId xmlns:a16="http://schemas.microsoft.com/office/drawing/2014/main" id="{9F7BA22B-E3D2-B407-E6AB-8B5F8C3B4C89}"/>
              </a:ext>
            </a:extLst>
          </p:cNvPr>
          <p:cNvSpPr>
            <a:spLocks noGrp="1"/>
          </p:cNvSpPr>
          <p:nvPr>
            <p:ph type="body" idx="1"/>
          </p:nvPr>
        </p:nvSpPr>
        <p:spPr>
          <a:xfrm>
            <a:off x="546411" y="1679161"/>
            <a:ext cx="10872438" cy="4698989"/>
          </a:xfrm>
        </p:spPr>
        <p:txBody>
          <a:bodyPr/>
          <a:lstStyle/>
          <a:p>
            <a:pPr marR="0" algn="just" rtl="0">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The place of Esther in the Bible—at the end of the Old Testament</a:t>
            </a:r>
          </a:p>
          <a:p>
            <a:pPr marR="0" algn="just" rtl="0">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Two major characters who saved the Jews:  Esther &amp; Mordecai</a:t>
            </a:r>
          </a:p>
          <a:p>
            <a:pPr marR="0" algn="just" rtl="0">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The bravery of Esther and the wisdom of Mordecai</a:t>
            </a:r>
          </a:p>
          <a:p>
            <a:pPr marR="0" algn="just" rtl="0">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One truth was the foundation of his faith and wisdom, “Deliverance will rise…”</a:t>
            </a:r>
          </a:p>
          <a:p>
            <a:pPr marR="0" algn="just" rtl="0">
              <a:buFont typeface="Arial" panose="020B0604020202020204" pitchFamily="34" charset="0"/>
              <a:buChar char="•"/>
            </a:pPr>
            <a:r>
              <a:rPr lang="en-US" dirty="0">
                <a:solidFill>
                  <a:srgbClr val="FFFF00"/>
                </a:solidFill>
                <a:latin typeface="Calibri" panose="020F0502020204030204" pitchFamily="34" charset="0"/>
                <a:ea typeface="Calibri" panose="020F0502020204030204" pitchFamily="34" charset="0"/>
                <a:cs typeface="Calibri" panose="020F0502020204030204" pitchFamily="34" charset="0"/>
              </a:rPr>
              <a:t>The purpose of this lesson is to encourage us to write this wisdom on our hearts and then face the unknown future with hope</a:t>
            </a:r>
          </a:p>
        </p:txBody>
      </p:sp>
    </p:spTree>
    <p:extLst>
      <p:ext uri="{BB962C8B-B14F-4D97-AF65-F5344CB8AC3E}">
        <p14:creationId xmlns:p14="http://schemas.microsoft.com/office/powerpoint/2010/main" val="969395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7A6C-6DC3-B2DC-DDC5-560F70F30FEE}"/>
              </a:ext>
            </a:extLst>
          </p:cNvPr>
          <p:cNvSpPr>
            <a:spLocks noGrp="1"/>
          </p:cNvSpPr>
          <p:nvPr>
            <p:ph type="title"/>
          </p:nvPr>
        </p:nvSpPr>
        <p:spPr>
          <a:xfrm>
            <a:off x="2979174" y="511572"/>
            <a:ext cx="8843614" cy="1016142"/>
          </a:xfrm>
        </p:spPr>
        <p:txBody>
          <a:bodyPr/>
          <a:lstStyle/>
          <a:p>
            <a:pPr algn="ctr"/>
            <a:r>
              <a:rPr lang="en-US" dirty="0">
                <a:solidFill>
                  <a:srgbClr val="FFFF00"/>
                </a:solidFill>
                <a:latin typeface="Cambria" panose="02040503050406030204" pitchFamily="18" charset="0"/>
                <a:ea typeface="Cambria" panose="02040503050406030204" pitchFamily="18" charset="0"/>
                <a:cs typeface="Calibri" panose="020F0502020204030204" pitchFamily="34" charset="0"/>
              </a:rPr>
              <a:t>How Could Mordecai</a:t>
            </a:r>
            <a:br>
              <a:rPr lang="en-US" dirty="0">
                <a:solidFill>
                  <a:srgbClr val="FFFF00"/>
                </a:solidFill>
                <a:latin typeface="Cambria" panose="02040503050406030204" pitchFamily="18" charset="0"/>
                <a:ea typeface="Cambria" panose="02040503050406030204" pitchFamily="18" charset="0"/>
                <a:cs typeface="Calibri" panose="020F0502020204030204" pitchFamily="34" charset="0"/>
              </a:rPr>
            </a:br>
            <a:r>
              <a:rPr lang="en-US" dirty="0">
                <a:solidFill>
                  <a:srgbClr val="FFFF00"/>
                </a:solidFill>
                <a:latin typeface="Cambria" panose="02040503050406030204" pitchFamily="18" charset="0"/>
                <a:ea typeface="Cambria" panose="02040503050406030204" pitchFamily="18" charset="0"/>
                <a:cs typeface="Calibri" panose="020F0502020204030204" pitchFamily="34" charset="0"/>
              </a:rPr>
              <a:t>Have This Wisdom</a:t>
            </a:r>
            <a:endParaRPr lang="en-US" dirty="0"/>
          </a:p>
        </p:txBody>
      </p:sp>
      <p:sp>
        <p:nvSpPr>
          <p:cNvPr id="3" name="Text Placeholder 2">
            <a:extLst>
              <a:ext uri="{FF2B5EF4-FFF2-40B4-BE49-F238E27FC236}">
                <a16:creationId xmlns:a16="http://schemas.microsoft.com/office/drawing/2014/main" id="{9F7BA22B-E3D2-B407-E6AB-8B5F8C3B4C89}"/>
              </a:ext>
            </a:extLst>
          </p:cNvPr>
          <p:cNvSpPr>
            <a:spLocks noGrp="1"/>
          </p:cNvSpPr>
          <p:nvPr>
            <p:ph type="body" idx="1"/>
          </p:nvPr>
        </p:nvSpPr>
        <p:spPr>
          <a:xfrm>
            <a:off x="546411" y="1574657"/>
            <a:ext cx="10872438" cy="4698989"/>
          </a:xfrm>
        </p:spPr>
        <p:txBody>
          <a:bodyPr/>
          <a:lstStyle/>
          <a:p>
            <a:pPr marR="0" algn="just" rtl="0">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God could have just told him, or he could have told him years before</a:t>
            </a:r>
          </a:p>
          <a:p>
            <a:pPr marR="0" algn="just" rtl="0">
              <a:buFont typeface="Arial" panose="020B0604020202020204" pitchFamily="34" charset="0"/>
              <a:buChar char="•"/>
            </a:pPr>
            <a:r>
              <a:rPr lang="en-US" dirty="0">
                <a:solidFill>
                  <a:srgbClr val="FFFF00"/>
                </a:solidFill>
                <a:latin typeface="Calibri" panose="020F0502020204030204" pitchFamily="34" charset="0"/>
                <a:ea typeface="Calibri" panose="020F0502020204030204" pitchFamily="34" charset="0"/>
                <a:cs typeface="Calibri" panose="020F0502020204030204" pitchFamily="34" charset="0"/>
              </a:rPr>
              <a:t>Possible Bible events which demand this wisdom</a:t>
            </a:r>
          </a:p>
          <a:p>
            <a:pPr lvl="1" algn="jus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The story of Noah shows it—faith, storms and then a rainbow</a:t>
            </a:r>
          </a:p>
          <a:p>
            <a:pPr lvl="1" algn="jus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The story of sons of Jacob who were starving and helpless in the Promised Land, but unknown deliverance arose</a:t>
            </a:r>
          </a:p>
          <a:p>
            <a:pPr lvl="1" algn="jus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The story of Joseph who for 20 years lived in deep concern and never saw himself as that deliverer</a:t>
            </a:r>
          </a:p>
          <a:p>
            <a:pPr lvl="1" algn="jus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The story of Moses—rejected as deliverer at 40, and the “storms” faced for next 40 years when he, was the unknown deliverer</a:t>
            </a:r>
          </a:p>
          <a:p>
            <a:pPr lvl="1" algn="just">
              <a:buFont typeface="Arial" panose="020B0604020202020204" pitchFamily="34" charset="0"/>
              <a:buChar char="•"/>
            </a:pPr>
            <a:r>
              <a:rPr lang="en-US" dirty="0">
                <a:solidFill>
                  <a:srgbClr val="FFFF00"/>
                </a:solidFill>
                <a:latin typeface="Calibri" panose="020F0502020204030204" pitchFamily="34" charset="0"/>
                <a:ea typeface="Calibri" panose="020F0502020204030204" pitchFamily="34" charset="0"/>
                <a:cs typeface="Calibri" panose="020F0502020204030204" pitchFamily="34" charset="0"/>
              </a:rPr>
              <a:t>Time does not permit to talk of “storm” in Elijah’s life and deliverance arising with Elisha and countless other OT stories</a:t>
            </a:r>
          </a:p>
        </p:txBody>
      </p:sp>
    </p:spTree>
    <p:extLst>
      <p:ext uri="{BB962C8B-B14F-4D97-AF65-F5344CB8AC3E}">
        <p14:creationId xmlns:p14="http://schemas.microsoft.com/office/powerpoint/2010/main" val="2059760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7A6C-6DC3-B2DC-DDC5-560F70F30FEE}"/>
              </a:ext>
            </a:extLst>
          </p:cNvPr>
          <p:cNvSpPr>
            <a:spLocks noGrp="1"/>
          </p:cNvSpPr>
          <p:nvPr>
            <p:ph type="title"/>
          </p:nvPr>
        </p:nvSpPr>
        <p:spPr>
          <a:xfrm>
            <a:off x="2979174" y="511572"/>
            <a:ext cx="8843614" cy="1016142"/>
          </a:xfrm>
        </p:spPr>
        <p:txBody>
          <a:bodyPr/>
          <a:lstStyle/>
          <a:p>
            <a:pPr algn="ctr"/>
            <a:r>
              <a:rPr lang="en-US" dirty="0">
                <a:solidFill>
                  <a:srgbClr val="FFFF00"/>
                </a:solidFill>
                <a:latin typeface="Cambria" panose="02040503050406030204" pitchFamily="18" charset="0"/>
                <a:ea typeface="Cambria" panose="02040503050406030204" pitchFamily="18" charset="0"/>
                <a:cs typeface="Calibri" panose="020F0502020204030204" pitchFamily="34" charset="0"/>
              </a:rPr>
              <a:t>How Could YOU</a:t>
            </a:r>
            <a:br>
              <a:rPr lang="en-US" dirty="0">
                <a:solidFill>
                  <a:srgbClr val="FFFF00"/>
                </a:solidFill>
                <a:latin typeface="Cambria" panose="02040503050406030204" pitchFamily="18" charset="0"/>
                <a:ea typeface="Cambria" panose="02040503050406030204" pitchFamily="18" charset="0"/>
                <a:cs typeface="Calibri" panose="020F0502020204030204" pitchFamily="34" charset="0"/>
              </a:rPr>
            </a:br>
            <a:r>
              <a:rPr lang="en-US" dirty="0">
                <a:solidFill>
                  <a:srgbClr val="FFFF00"/>
                </a:solidFill>
                <a:latin typeface="Cambria" panose="02040503050406030204" pitchFamily="18" charset="0"/>
                <a:ea typeface="Cambria" panose="02040503050406030204" pitchFamily="18" charset="0"/>
                <a:cs typeface="Calibri" panose="020F0502020204030204" pitchFamily="34" charset="0"/>
              </a:rPr>
              <a:t>Have This Wisdom</a:t>
            </a:r>
            <a:endParaRPr lang="en-US" dirty="0"/>
          </a:p>
        </p:txBody>
      </p:sp>
      <p:sp>
        <p:nvSpPr>
          <p:cNvPr id="3" name="Text Placeholder 2">
            <a:extLst>
              <a:ext uri="{FF2B5EF4-FFF2-40B4-BE49-F238E27FC236}">
                <a16:creationId xmlns:a16="http://schemas.microsoft.com/office/drawing/2014/main" id="{9F7BA22B-E3D2-B407-E6AB-8B5F8C3B4C89}"/>
              </a:ext>
            </a:extLst>
          </p:cNvPr>
          <p:cNvSpPr>
            <a:spLocks noGrp="1"/>
          </p:cNvSpPr>
          <p:nvPr>
            <p:ph type="body" idx="1"/>
          </p:nvPr>
        </p:nvSpPr>
        <p:spPr>
          <a:xfrm>
            <a:off x="546411" y="1574657"/>
            <a:ext cx="10872438" cy="4698989"/>
          </a:xfrm>
        </p:spPr>
        <p:txBody>
          <a:bodyPr/>
          <a:lstStyle/>
          <a:p>
            <a:pPr marR="0" algn="just" rtl="0">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God could have just told you, or He could have told you years before</a:t>
            </a:r>
          </a:p>
          <a:p>
            <a:pPr marR="0" algn="just" rtl="0">
              <a:buFont typeface="Arial" panose="020B0604020202020204" pitchFamily="34" charset="0"/>
              <a:buChar char="•"/>
            </a:pPr>
            <a:r>
              <a:rPr lang="en-US" dirty="0">
                <a:solidFill>
                  <a:srgbClr val="FFFF00"/>
                </a:solidFill>
                <a:latin typeface="Calibri" panose="020F0502020204030204" pitchFamily="34" charset="0"/>
                <a:ea typeface="Calibri" panose="020F0502020204030204" pitchFamily="34" charset="0"/>
                <a:cs typeface="Calibri" panose="020F0502020204030204" pitchFamily="34" charset="0"/>
              </a:rPr>
              <a:t>Possible Bible events which demand this wisdom</a:t>
            </a:r>
          </a:p>
          <a:p>
            <a:pPr lvl="1" algn="jus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Every story that Mordecai could have known plus the New Testament which is filled with many other stories</a:t>
            </a:r>
          </a:p>
          <a:p>
            <a:pPr lvl="1" algn="jus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The story of the apostles who never imagined He might use them</a:t>
            </a:r>
          </a:p>
          <a:p>
            <a:pPr lvl="1" algn="jus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The story of the early church when Saul was determined to kill it and “made havoc” of the church</a:t>
            </a:r>
          </a:p>
          <a:p>
            <a:pPr lvl="1" algn="jus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The story of the church when James, one of the big three, was killed and another James arose from unexpected sources</a:t>
            </a:r>
          </a:p>
          <a:p>
            <a:pPr lvl="1" algn="jus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The story of  the “hopeless” helpless task, and Saul/Paul arose</a:t>
            </a:r>
          </a:p>
          <a:p>
            <a:pPr lvl="1" algn="just">
              <a:buFont typeface="Arial" panose="020B0604020202020204" pitchFamily="34" charset="0"/>
              <a:buChar char="•"/>
            </a:pPr>
            <a:r>
              <a:rPr lang="en-US" dirty="0">
                <a:solidFill>
                  <a:srgbClr val="FFFF00"/>
                </a:solidFill>
                <a:latin typeface="Calibri" panose="020F0502020204030204" pitchFamily="34" charset="0"/>
                <a:ea typeface="Calibri" panose="020F0502020204030204" pitchFamily="34" charset="0"/>
                <a:cs typeface="Calibri" panose="020F0502020204030204" pitchFamily="34" charset="0"/>
              </a:rPr>
              <a:t>The story of countless NT stories of God raising deliverers</a:t>
            </a:r>
          </a:p>
        </p:txBody>
      </p:sp>
    </p:spTree>
    <p:extLst>
      <p:ext uri="{BB962C8B-B14F-4D97-AF65-F5344CB8AC3E}">
        <p14:creationId xmlns:p14="http://schemas.microsoft.com/office/powerpoint/2010/main" val="313474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2649897" y="206392"/>
            <a:ext cx="9247539" cy="1480767"/>
          </a:xfrm>
        </p:spPr>
        <p:txBody>
          <a:bodyPr/>
          <a:lstStyle/>
          <a:p>
            <a:pPr lvl="0" algn="ctr"/>
            <a:r>
              <a:rPr lang="en-US" sz="4000" dirty="0">
                <a:solidFill>
                  <a:srgbClr val="FFFF00"/>
                </a:solidFill>
                <a:latin typeface="Cambria" panose="02040503050406030204" pitchFamily="18" charset="0"/>
                <a:ea typeface="Cambria" panose="02040503050406030204" pitchFamily="18" charset="0"/>
                <a:cs typeface="Calibri" panose="020F0502020204030204" pitchFamily="34" charset="0"/>
              </a:rPr>
              <a:t>Becoming a “Deliverer” </a:t>
            </a:r>
            <a:r>
              <a:rPr lang="en-US" sz="4000">
                <a:solidFill>
                  <a:srgbClr val="FFFF00"/>
                </a:solidFill>
                <a:latin typeface="Cambria" panose="02040503050406030204" pitchFamily="18" charset="0"/>
                <a:ea typeface="Cambria" panose="02040503050406030204" pitchFamily="18" charset="0"/>
                <a:cs typeface="Calibri" panose="020F0502020204030204" pitchFamily="34" charset="0"/>
              </a:rPr>
              <a:t>for Christ</a:t>
            </a:r>
            <a:endParaRPr lang="en-US" sz="4000" dirty="0">
              <a:solidFill>
                <a:srgbClr val="FFFF00"/>
              </a:solidFill>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C00FF94F-23E8-D07A-4CEE-9A4BBE937535}"/>
              </a:ext>
            </a:extLst>
          </p:cNvPr>
          <p:cNvSpPr txBox="1"/>
          <p:nvPr/>
        </p:nvSpPr>
        <p:spPr>
          <a:xfrm>
            <a:off x="715618" y="1661033"/>
            <a:ext cx="10903226" cy="4193456"/>
          </a:xfrm>
          <a:prstGeom prst="rect">
            <a:avLst/>
          </a:prstGeom>
          <a:noFill/>
        </p:spPr>
        <p:txBody>
          <a:bodyPr wrap="square" rtlCol="0">
            <a:spAutoFit/>
          </a:bodyPr>
          <a:lstStyle/>
          <a:p>
            <a:pPr marL="457200" lvl="3" indent="-457200" algn="just" defTabSz="457200">
              <a:spcAft>
                <a:spcPts val="900"/>
              </a:spcAft>
              <a:buClr>
                <a:schemeClr val="bg1"/>
              </a:buClr>
              <a:buFont typeface="Arial" panose="020B0604020202020204" pitchFamily="34" charset="0"/>
              <a:buChar char="•"/>
              <a:tabLst>
                <a:tab pos="457200" algn="l"/>
              </a:tabLst>
            </a:pPr>
            <a:r>
              <a:rPr lang="en-US" sz="3200" b="1" dirty="0">
                <a:solidFill>
                  <a:schemeClr val="bg1"/>
                </a:solidFill>
                <a:latin typeface="Calibri" panose="020F0502020204030204" pitchFamily="34" charset="0"/>
              </a:rPr>
              <a:t>Believe 							 					   John 8:24</a:t>
            </a:r>
          </a:p>
          <a:p>
            <a:pPr marL="457200" lvl="3" indent="-457200" algn="just" defTabSz="457200">
              <a:spcAft>
                <a:spcPts val="900"/>
              </a:spcAft>
              <a:buClr>
                <a:schemeClr val="bg1"/>
              </a:buClr>
              <a:buFont typeface="Arial" panose="020B0604020202020204" pitchFamily="34" charset="0"/>
              <a:buChar char="•"/>
              <a:tabLst>
                <a:tab pos="457200" algn="l"/>
              </a:tabLst>
            </a:pPr>
            <a:r>
              <a:rPr lang="en-US" sz="3200" b="1" dirty="0">
                <a:solidFill>
                  <a:schemeClr val="bg1"/>
                </a:solidFill>
                <a:latin typeface="Calibri" panose="020F0502020204030204" pitchFamily="34" charset="0"/>
              </a:rPr>
              <a:t>Repent												   Luke 13:3</a:t>
            </a:r>
          </a:p>
          <a:p>
            <a:pPr marL="457200" lvl="3" indent="-457200" algn="just" defTabSz="457200">
              <a:spcAft>
                <a:spcPts val="900"/>
              </a:spcAft>
              <a:buClr>
                <a:schemeClr val="bg1"/>
              </a:buClr>
              <a:buFont typeface="Arial" panose="020B0604020202020204" pitchFamily="34" charset="0"/>
              <a:buChar char="•"/>
              <a:tabLst>
                <a:tab pos="457200" algn="l"/>
              </a:tabLst>
            </a:pPr>
            <a:r>
              <a:rPr lang="en-US" sz="3200" b="1" dirty="0">
                <a:solidFill>
                  <a:schemeClr val="bg1"/>
                </a:solidFill>
                <a:latin typeface="Calibri" panose="020F0502020204030204" pitchFamily="34" charset="0"/>
              </a:rPr>
              <a:t>Confess Your Faith								   Romans 10:9</a:t>
            </a:r>
          </a:p>
          <a:p>
            <a:pPr marL="457200" lvl="3" indent="-457200" algn="just" defTabSz="457200">
              <a:spcAft>
                <a:spcPts val="900"/>
              </a:spcAft>
              <a:buClr>
                <a:schemeClr val="bg1"/>
              </a:buClr>
              <a:buFont typeface="Arial" panose="020B0604020202020204" pitchFamily="34" charset="0"/>
              <a:buChar char="•"/>
              <a:tabLst>
                <a:tab pos="457200" algn="l"/>
              </a:tabLst>
            </a:pPr>
            <a:r>
              <a:rPr lang="en-US" sz="3200" b="1" dirty="0">
                <a:solidFill>
                  <a:schemeClr val="bg1"/>
                </a:solidFill>
                <a:latin typeface="Calibri" panose="020F0502020204030204" pitchFamily="34" charset="0"/>
              </a:rPr>
              <a:t>Baptized/Immersed							   Acts 2:38</a:t>
            </a:r>
          </a:p>
          <a:p>
            <a:pPr lvl="3" algn="just" defTabSz="457200">
              <a:spcAft>
                <a:spcPts val="900"/>
              </a:spcAft>
              <a:buClr>
                <a:schemeClr val="bg1"/>
              </a:buClr>
              <a:tabLst>
                <a:tab pos="457200" algn="l"/>
              </a:tabLst>
            </a:pPr>
            <a:endParaRPr lang="en-US" sz="1100" b="1" dirty="0">
              <a:solidFill>
                <a:schemeClr val="bg1"/>
              </a:solidFill>
              <a:latin typeface="Calibri" panose="020F0502020204030204" pitchFamily="34" charset="0"/>
            </a:endParaRPr>
          </a:p>
          <a:p>
            <a:pPr lvl="3" defTabSz="457200">
              <a:spcAft>
                <a:spcPts val="900"/>
              </a:spcAft>
              <a:buClr>
                <a:schemeClr val="bg1"/>
              </a:buClr>
              <a:tabLst>
                <a:tab pos="457200" algn="l"/>
              </a:tabLst>
            </a:pPr>
            <a:r>
              <a:rPr lang="en-US" sz="3200" b="1" i="1" dirty="0">
                <a:solidFill>
                  <a:srgbClr val="FFFF00"/>
                </a:solidFill>
                <a:latin typeface="Calibri" panose="020F0502020204030204" pitchFamily="34" charset="0"/>
              </a:rPr>
              <a:t>  When You Do These, He Adds You to His Flock, His Church</a:t>
            </a:r>
          </a:p>
          <a:p>
            <a:pPr lvl="3" defTabSz="457200">
              <a:spcAft>
                <a:spcPts val="900"/>
              </a:spcAft>
              <a:buClr>
                <a:schemeClr val="bg1"/>
              </a:buClr>
              <a:tabLst>
                <a:tab pos="457200" algn="l"/>
              </a:tabLst>
            </a:pPr>
            <a:endParaRPr lang="en-US" sz="1100" b="1" i="1" dirty="0">
              <a:solidFill>
                <a:schemeClr val="bg1"/>
              </a:solidFill>
              <a:latin typeface="Calibri" panose="020F0502020204030204" pitchFamily="34" charset="0"/>
            </a:endParaRPr>
          </a:p>
          <a:p>
            <a:pPr marL="457200" lvl="3" indent="-457200" defTabSz="457200">
              <a:spcAft>
                <a:spcPts val="900"/>
              </a:spcAft>
              <a:buClr>
                <a:schemeClr val="bg1"/>
              </a:buClr>
              <a:buFont typeface="Arial" panose="020B0604020202020204" pitchFamily="34" charset="0"/>
              <a:buChar char="•"/>
              <a:tabLst>
                <a:tab pos="457200" algn="l"/>
              </a:tabLst>
            </a:pPr>
            <a:r>
              <a:rPr lang="en-US" sz="3200" b="1" dirty="0">
                <a:solidFill>
                  <a:schemeClr val="bg1"/>
                </a:solidFill>
                <a:latin typeface="Calibri" panose="020F0502020204030204" pitchFamily="34" charset="0"/>
              </a:rPr>
              <a:t>As a Christian, Live Faithfully Until You Die		   Rev. 2:10</a:t>
            </a:r>
            <a:endParaRPr lang="en-US" sz="2800" b="1" i="0" u="none" strike="noStrike" baseline="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466631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14907</TotalTime>
  <Words>636</Words>
  <Application>Microsoft Office PowerPoint</Application>
  <PresentationFormat>Widescreen</PresentationFormat>
  <Paragraphs>38</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Cambria</vt:lpstr>
      <vt:lpstr>Office Theme</vt:lpstr>
      <vt:lpstr>PowerPoint Presentation</vt:lpstr>
      <vt:lpstr>The Text—Esther 4:10-14</vt:lpstr>
      <vt:lpstr>Background of the Text</vt:lpstr>
      <vt:lpstr>How Could Mordecai Have This Wisdom</vt:lpstr>
      <vt:lpstr>How Could YOU Have This Wisdom</vt:lpstr>
      <vt:lpstr>Becoming a “Deliverer” for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I Know I Am  Doing His Will—How Can I Find His Will?</dc:title>
  <dc:creator>Dan</dc:creator>
  <cp:lastModifiedBy>Cindy Nelson</cp:lastModifiedBy>
  <cp:revision>193</cp:revision>
  <cp:lastPrinted>2024-09-08T19:28:58Z</cp:lastPrinted>
  <dcterms:modified xsi:type="dcterms:W3CDTF">2024-09-09T17:53:06Z</dcterms:modified>
</cp:coreProperties>
</file>