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8FA44C-6C87-41D8-CCBD-A4B46322AD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172126-9CFF-038E-B5AE-5F6982905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E832C-A8A4-E9B0-4F00-ED764BDEE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63C51A-A927-CC4D-00F1-4C05226EC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A08162-7A2B-1F3B-9596-B5E79C4C3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close-up of a person's hands folded over a book&#10;&#10;Description automatically generated">
            <a:extLst>
              <a:ext uri="{FF2B5EF4-FFF2-40B4-BE49-F238E27FC236}">
                <a16:creationId xmlns:a16="http://schemas.microsoft.com/office/drawing/2014/main" id="{C7565519-48EF-4297-58D0-1DF38E6B0AB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004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0297D-92E5-E9DD-ECFC-F1A29E43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BAD0C7-12E1-C96A-E04E-DC45A194E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2B1D68-E650-9110-EFF2-8BFB89DC68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FACB03-A704-047D-23BA-D8BB8E27C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DCA72E-7894-3400-1780-EB25FF74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DECB61-A6C1-A4A5-E807-FD9D9B424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593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2BA19-FA7F-4EB3-DD93-8A8084A6B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AE5F07-B4DB-3235-9A5C-022DC96A7E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5D396-97F0-D7DB-2E5C-432B49DC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D2247-1E8C-32E0-0C1E-8D9DCA921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25A291-7B3A-3EBC-FBCA-B7DAC3484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5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298ADC-4DCC-73E8-F813-F18209C4DB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DC264-3124-5A22-1C74-F8D1439E38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497414-15CA-7843-27A7-C59464A5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10AF10-00B1-C033-173F-5936EB1CA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CEF9E3-1770-8EC5-3B6D-AA3CEB953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66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close-up of a table&#10;&#10;Description automatically generated">
            <a:extLst>
              <a:ext uri="{FF2B5EF4-FFF2-40B4-BE49-F238E27FC236}">
                <a16:creationId xmlns:a16="http://schemas.microsoft.com/office/drawing/2014/main" id="{A25EFEAD-05F4-E777-160A-D1130C06CD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FFF1-E953-A035-CD69-8B0B2F41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92" y="3647441"/>
            <a:ext cx="11444416" cy="1864926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8006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wooden surface&#10;&#10;Description automatically generated">
            <a:extLst>
              <a:ext uri="{FF2B5EF4-FFF2-40B4-BE49-F238E27FC236}">
                <a16:creationId xmlns:a16="http://schemas.microsoft.com/office/drawing/2014/main" id="{32681A24-8DD1-051A-527F-4755585A1D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CFFF1-E953-A035-CD69-8B0B2F413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3792" y="2314832"/>
            <a:ext cx="11444416" cy="4543168"/>
          </a:xfrm>
        </p:spPr>
        <p:txBody>
          <a:bodyPr/>
          <a:lstStyle>
            <a:lvl1pPr>
              <a:defRPr b="1">
                <a:effectLst>
                  <a:glow rad="63500">
                    <a:schemeClr val="bg1"/>
                  </a:glow>
                </a:effectLst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468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3D99-28B1-7D83-2F84-63008A62E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3DAF9C-0133-A1CF-36EE-CCABA1677C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386DA-1350-09E8-AE02-4AB61D6BF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87EF4-417B-9693-9F4A-AB6E4C6F5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38C46C-E475-2326-6D92-050D083C8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179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A6CB2-0E2F-B30A-23F8-BC05FC101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A9910A-0E43-37C4-A13D-D44AB0CE4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280FC7-A4C9-FCE9-137B-F75EB1DE09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741F4-4BDB-4EA8-A3AF-DAAADD6FC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3D1EA3-79BA-2C34-B11B-4EE12BBF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1AA32-8C6E-0C57-9C70-6E6B939B3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30C75B-D41B-227A-E56D-9E6CB23BC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CCB3B1-F714-CED8-3AFC-B6BD991CF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128D3-B482-F80A-3B8A-75929B577B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0789CB-13DF-1BFB-B666-2B9DFD6927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6431614-BD90-B41A-5A5B-3A7E82E78F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2C2013-61A0-90C1-2624-4F55BD8D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56267F-412A-CEE9-B7EA-953E3A81E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BE863F-0A2D-7293-8599-BFC84557C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171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95360-8728-AD81-A623-A01EC36B7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A47AD5-4916-2B87-3EAB-F235FB2F4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0CAA5F-A766-D2AC-09C5-8CD18682B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DC50A8-3154-4E27-E5A3-1A57304D7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81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2363F-413D-3103-4FF0-269CD7938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AFA2B1-3882-A14D-98FF-988464412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E6CC9-09D5-A50B-B085-26848230F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72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60E7E-C220-40D8-28F7-32AC75C0B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9822D-671A-DE83-7DF7-07EE6E20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D4E655-7AC4-0B90-9E5B-44A8FB68BF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462311-DF85-ED49-B3FA-A9C018389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C0E0F9-F966-DAC1-5F87-DD249638A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5AA68B-B227-EF8F-B22C-333C6A11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664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65EF2E4-56E2-9098-129A-A29D1FFD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14D670-0A01-4038-6DB5-269F7C4882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B0447-ED75-D9F2-1B15-037210AD0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A8DA14-D637-4A50-AE95-A942A7F4644B}" type="datetimeFigureOut">
              <a:rPr lang="en-US" smtClean="0"/>
              <a:t>9/1/2024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0DC72-FB1F-0111-8ABF-70E959A09A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F26D9-D400-67BF-5DAC-9C2CD1FE38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31150-FEB7-45C0-B9BE-75DAB83C68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0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96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D0ECD6B-057B-1656-3A7C-1D4DBF38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92094" b="20483"/>
          <a:stretch/>
        </p:blipFill>
        <p:spPr>
          <a:xfrm>
            <a:off x="504" y="1030778"/>
            <a:ext cx="963772" cy="4422371"/>
          </a:xfrm>
          <a:prstGeom prst="rect">
            <a:avLst/>
          </a:prstGeom>
        </p:spPr>
      </p:pic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5E8F43F-6735-D7EE-70E5-6FC8A815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2563" b="73093"/>
          <a:stretch/>
        </p:blipFill>
        <p:spPr>
          <a:xfrm>
            <a:off x="504" y="1030778"/>
            <a:ext cx="11878383" cy="814647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39634-1095-A2FF-3F07-A1600F97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1876833"/>
            <a:ext cx="11194754" cy="255385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We must not “grow weary” when “laboring” for Him </a:t>
            </a:r>
            <a:br>
              <a:rPr lang="en-US" dirty="0"/>
            </a:br>
            <a:r>
              <a:rPr lang="en-US" dirty="0"/>
              <a:t>(Rev. 2:3; Gal. 6:9)</a:t>
            </a:r>
          </a:p>
          <a:p>
            <a:r>
              <a:rPr lang="en-US" dirty="0"/>
              <a:t>There is plenty of work to do and souls to save </a:t>
            </a:r>
            <a:br>
              <a:rPr lang="en-US" dirty="0"/>
            </a:br>
            <a:r>
              <a:rPr lang="en-US" dirty="0"/>
              <a:t>(Matt. 9:37; Luke 10:2)</a:t>
            </a:r>
          </a:p>
          <a:p>
            <a:r>
              <a:rPr lang="en-US" dirty="0"/>
              <a:t>Let us pray for more workers, and then let us answer with ourselves </a:t>
            </a:r>
            <a:br>
              <a:rPr lang="en-US" dirty="0"/>
            </a:br>
            <a:r>
              <a:rPr lang="en-US" dirty="0"/>
              <a:t>(Isa. 6:8)</a:t>
            </a:r>
          </a:p>
        </p:txBody>
      </p:sp>
    </p:spTree>
    <p:extLst>
      <p:ext uri="{BB962C8B-B14F-4D97-AF65-F5344CB8AC3E}">
        <p14:creationId xmlns:p14="http://schemas.microsoft.com/office/powerpoint/2010/main" val="27319676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D0ECD6B-057B-1656-3A7C-1D4DBF38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92094" b="20483"/>
          <a:stretch/>
        </p:blipFill>
        <p:spPr>
          <a:xfrm>
            <a:off x="504" y="1030778"/>
            <a:ext cx="963772" cy="4422371"/>
          </a:xfrm>
          <a:prstGeom prst="rect">
            <a:avLst/>
          </a:prstGeom>
        </p:spPr>
      </p:pic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5E8F43F-6735-D7EE-70E5-6FC8A815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r="2563" b="63031"/>
          <a:stretch/>
        </p:blipFill>
        <p:spPr>
          <a:xfrm>
            <a:off x="504" y="1778925"/>
            <a:ext cx="11878383" cy="75645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39634-1095-A2FF-3F07-A1600F97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2622743"/>
            <a:ext cx="11194754" cy="2698427"/>
          </a:xfrm>
        </p:spPr>
        <p:txBody>
          <a:bodyPr>
            <a:normAutofit/>
          </a:bodyPr>
          <a:lstStyle/>
          <a:p>
            <a:r>
              <a:rPr lang="en-US" dirty="0"/>
              <a:t>Just as God opens a way of escape (1 Cor. 10:13), </a:t>
            </a:r>
            <a:br>
              <a:rPr lang="en-US" dirty="0"/>
            </a:br>
            <a:r>
              <a:rPr lang="en-US" dirty="0"/>
              <a:t>He opens doors for the gospel</a:t>
            </a:r>
          </a:p>
          <a:p>
            <a:r>
              <a:rPr lang="en-US" dirty="0"/>
              <a:t>We must trust God and “always be ready” to step into opportunities </a:t>
            </a:r>
            <a:br>
              <a:rPr lang="en-US" dirty="0"/>
            </a:br>
            <a:r>
              <a:rPr lang="en-US" dirty="0"/>
              <a:t>(1 Pet. 3:15)</a:t>
            </a:r>
          </a:p>
          <a:p>
            <a:r>
              <a:rPr lang="en-US" dirty="0"/>
              <a:t>When one door closes, another may be opening (Acts 19:8-10)</a:t>
            </a:r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955360A5-543A-23E0-C0CA-EAF1B30104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2563" b="73093"/>
          <a:stretch/>
        </p:blipFill>
        <p:spPr>
          <a:xfrm>
            <a:off x="504" y="1030778"/>
            <a:ext cx="11878383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96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D0ECD6B-057B-1656-3A7C-1D4DBF38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92094" b="20483"/>
          <a:stretch/>
        </p:blipFill>
        <p:spPr>
          <a:xfrm>
            <a:off x="504" y="1030778"/>
            <a:ext cx="963772" cy="4422371"/>
          </a:xfrm>
          <a:prstGeom prst="rect">
            <a:avLst/>
          </a:prstGeom>
        </p:spPr>
      </p:pic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5E8F43F-6735-D7EE-70E5-6FC8A815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r="2563" b="52000"/>
          <a:stretch/>
        </p:blipFill>
        <p:spPr>
          <a:xfrm>
            <a:off x="504" y="2585259"/>
            <a:ext cx="11878383" cy="70658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39634-1095-A2FF-3F07-A1600F97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3339192"/>
            <a:ext cx="11194754" cy="2986194"/>
          </a:xfrm>
        </p:spPr>
        <p:txBody>
          <a:bodyPr>
            <a:normAutofit/>
          </a:bodyPr>
          <a:lstStyle/>
          <a:p>
            <a:r>
              <a:rPr lang="en-US" dirty="0"/>
              <a:t>Even if already bold (Acts 4:19-20), </a:t>
            </a:r>
            <a:br>
              <a:rPr lang="en-US" dirty="0"/>
            </a:br>
            <a:r>
              <a:rPr lang="en-US" dirty="0"/>
              <a:t>ask for “all boldness” to “keep speaking” (4:29)</a:t>
            </a:r>
          </a:p>
          <a:p>
            <a:r>
              <a:rPr lang="en-US" dirty="0"/>
              <a:t>True boldness will not let fear (Phil. 1:14) or shame (Rom. 1:15-16) interfere or cause to ease up</a:t>
            </a:r>
          </a:p>
          <a:p>
            <a:r>
              <a:rPr lang="en-US" dirty="0"/>
              <a:t>Be eager to keep going, seeking souls and talking to people </a:t>
            </a:r>
            <a:br>
              <a:rPr lang="en-US" dirty="0"/>
            </a:br>
            <a:r>
              <a:rPr lang="en-US" dirty="0"/>
              <a:t>(Acts 5:41-42)</a:t>
            </a:r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91A3CA97-56FB-9AB7-4404-A8D0BAE412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r="2563" b="63031"/>
          <a:stretch/>
        </p:blipFill>
        <p:spPr>
          <a:xfrm>
            <a:off x="504" y="1778925"/>
            <a:ext cx="11878383" cy="756458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94C989B9-320B-6840-0A57-CB7E8335A0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2563" b="73093"/>
          <a:stretch/>
        </p:blipFill>
        <p:spPr>
          <a:xfrm>
            <a:off x="504" y="1030778"/>
            <a:ext cx="11878383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5432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D0ECD6B-057B-1656-3A7C-1D4DBF38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92094" b="20483"/>
          <a:stretch/>
        </p:blipFill>
        <p:spPr>
          <a:xfrm>
            <a:off x="504" y="1030778"/>
            <a:ext cx="963772" cy="4422371"/>
          </a:xfrm>
          <a:prstGeom prst="rect">
            <a:avLst/>
          </a:prstGeom>
        </p:spPr>
      </p:pic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5E8F43F-6735-D7EE-70E5-6FC8A815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 r="2563" b="41454"/>
          <a:stretch/>
        </p:blipFill>
        <p:spPr>
          <a:xfrm>
            <a:off x="504" y="3241964"/>
            <a:ext cx="11878383" cy="773083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39634-1095-A2FF-3F07-A1600F97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4055624"/>
            <a:ext cx="11194754" cy="2693968"/>
          </a:xfrm>
        </p:spPr>
        <p:txBody>
          <a:bodyPr>
            <a:normAutofit/>
          </a:bodyPr>
          <a:lstStyle/>
          <a:p>
            <a:r>
              <a:rPr lang="en-US" dirty="0"/>
              <a:t>Teaching the truth in a world of error creates enemies </a:t>
            </a:r>
            <a:br>
              <a:rPr lang="en-US" dirty="0"/>
            </a:br>
            <a:r>
              <a:rPr lang="en-US" dirty="0"/>
              <a:t>(1 Cor. 16:9; 2 Thess. 3:2-3)</a:t>
            </a:r>
          </a:p>
          <a:p>
            <a:r>
              <a:rPr lang="en-US" dirty="0"/>
              <a:t>God is ready and able to guard hearts (Phil. 4:7) </a:t>
            </a:r>
            <a:br>
              <a:rPr lang="en-US" dirty="0"/>
            </a:br>
            <a:r>
              <a:rPr lang="en-US" dirty="0"/>
              <a:t>and extend grace (2 Cor. 12:9-10)</a:t>
            </a:r>
          </a:p>
          <a:p>
            <a:r>
              <a:rPr lang="en-US" dirty="0"/>
              <a:t>Our “helping together” finds its strength “in prayer” (2 Cor. 1:10-11)</a:t>
            </a:r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5E3DBE33-3458-3F67-DCFC-6EF5DCEDA2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r="2563" b="52000"/>
          <a:stretch/>
        </p:blipFill>
        <p:spPr>
          <a:xfrm>
            <a:off x="504" y="2585259"/>
            <a:ext cx="11878383" cy="70658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FC181C4-0346-6241-E0F9-D8ECE011AE1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r="2563" b="63031"/>
          <a:stretch/>
        </p:blipFill>
        <p:spPr>
          <a:xfrm>
            <a:off x="504" y="1778925"/>
            <a:ext cx="11878383" cy="756458"/>
          </a:xfrm>
          <a:prstGeom prst="rect">
            <a:avLst/>
          </a:prstGeom>
        </p:spPr>
      </p:pic>
      <p:pic>
        <p:nvPicPr>
          <p:cNvPr id="7" name="Picture 6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574ABDD1-B745-7BB7-00F5-F0BB829EBF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2563" b="73093"/>
          <a:stretch/>
        </p:blipFill>
        <p:spPr>
          <a:xfrm>
            <a:off x="504" y="1030778"/>
            <a:ext cx="11878383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1428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D0ECD6B-057B-1656-3A7C-1D4DBF38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92094" b="20483"/>
          <a:stretch/>
        </p:blipFill>
        <p:spPr>
          <a:xfrm>
            <a:off x="504" y="1030778"/>
            <a:ext cx="963772" cy="4422371"/>
          </a:xfrm>
          <a:prstGeom prst="rect">
            <a:avLst/>
          </a:prstGeom>
        </p:spPr>
      </p:pic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5E8F43F-6735-D7EE-70E5-6FC8A815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7" r="2563" b="31029"/>
          <a:stretch/>
        </p:blipFill>
        <p:spPr>
          <a:xfrm>
            <a:off x="504" y="4023361"/>
            <a:ext cx="11878383" cy="70658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39634-1095-A2FF-3F07-A1600F97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4809765"/>
            <a:ext cx="11194754" cy="20482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Forces of evil always seek to oppose truth (Gen. 3:4; 1 Tim. 4:1-3; 2 Tim. 4:3-4)</a:t>
            </a:r>
          </a:p>
          <a:p>
            <a:r>
              <a:rPr lang="en-US" dirty="0"/>
              <a:t>Our prayer should be that all obstructions and hindrances be removed…</a:t>
            </a:r>
            <a:br>
              <a:rPr lang="en-US" dirty="0"/>
            </a:br>
            <a:r>
              <a:rPr lang="en-US" dirty="0"/>
              <a:t>in our communities, country and world (Acts 1:8; 8:4; 17:8-11; 18:2)</a:t>
            </a:r>
          </a:p>
          <a:p>
            <a:r>
              <a:rPr lang="en-US" dirty="0"/>
              <a:t>The gospel brings peace (Rom. 10:15), </a:t>
            </a:r>
            <a:br>
              <a:rPr lang="en-US" dirty="0"/>
            </a:br>
            <a:r>
              <a:rPr lang="en-US" dirty="0"/>
              <a:t>but those who oppose it bring calamity (Acts 17:5-6)</a:t>
            </a:r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585F8734-CC56-88FC-B3B3-F520B7F6D7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 r="2563" b="41454"/>
          <a:stretch/>
        </p:blipFill>
        <p:spPr>
          <a:xfrm>
            <a:off x="504" y="3241964"/>
            <a:ext cx="11878383" cy="773083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8AFD2C1-5B2C-CEA7-B7A5-7B55E16399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r="2563" b="52000"/>
          <a:stretch/>
        </p:blipFill>
        <p:spPr>
          <a:xfrm>
            <a:off x="504" y="2585259"/>
            <a:ext cx="11878383" cy="706582"/>
          </a:xfrm>
          <a:prstGeom prst="rect">
            <a:avLst/>
          </a:prstGeom>
        </p:spPr>
      </p:pic>
      <p:pic>
        <p:nvPicPr>
          <p:cNvPr id="7" name="Picture 6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E5C45501-4B35-D30B-DA57-B9EEBBD6C0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r="2563" b="63031"/>
          <a:stretch/>
        </p:blipFill>
        <p:spPr>
          <a:xfrm>
            <a:off x="504" y="1778925"/>
            <a:ext cx="11878383" cy="756458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14C42701-3D38-CBB0-959B-680391A8E8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2563" b="73093"/>
          <a:stretch/>
        </p:blipFill>
        <p:spPr>
          <a:xfrm>
            <a:off x="504" y="1030778"/>
            <a:ext cx="11878383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5733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5D0ECD6B-057B-1656-3A7C-1D4DBF383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92094" b="20483"/>
          <a:stretch/>
        </p:blipFill>
        <p:spPr>
          <a:xfrm>
            <a:off x="504" y="1030778"/>
            <a:ext cx="963772" cy="4422371"/>
          </a:xfrm>
          <a:prstGeom prst="rect">
            <a:avLst/>
          </a:prstGeom>
        </p:spPr>
      </p:pic>
      <p:pic>
        <p:nvPicPr>
          <p:cNvPr id="6" name="Picture 5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05E8F43F-6735-D7EE-70E5-6FC8A815E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41" r="2563" b="20483"/>
          <a:stretch/>
        </p:blipFill>
        <p:spPr>
          <a:xfrm>
            <a:off x="504" y="4796444"/>
            <a:ext cx="11878383" cy="656705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A039634-1095-A2FF-3F07-A1600F9738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4276" y="5441364"/>
            <a:ext cx="11194754" cy="1556325"/>
          </a:xfrm>
        </p:spPr>
        <p:txBody>
          <a:bodyPr>
            <a:normAutofit fontScale="92500"/>
          </a:bodyPr>
          <a:lstStyle/>
          <a:p>
            <a:r>
              <a:rPr lang="en-US" dirty="0"/>
              <a:t>Not all hearts are willing or ready to receive for the gospel (Luke 8:4-15)</a:t>
            </a:r>
          </a:p>
          <a:p>
            <a:r>
              <a:rPr lang="en-US" dirty="0"/>
              <a:t>The Word of God is living and powerful and can change hearts (Heb. 4:12)</a:t>
            </a:r>
          </a:p>
          <a:p>
            <a:r>
              <a:rPr lang="en-US" dirty="0"/>
              <a:t>As much as we want receptive hearts, God wants it more (1 Tim. 2:4)</a:t>
            </a:r>
          </a:p>
        </p:txBody>
      </p:sp>
      <p:pic>
        <p:nvPicPr>
          <p:cNvPr id="3" name="Picture 2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C578C73-CE3A-A3F7-9BD1-3D7336B97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667" r="2563" b="31029"/>
          <a:stretch/>
        </p:blipFill>
        <p:spPr>
          <a:xfrm>
            <a:off x="504" y="4023361"/>
            <a:ext cx="11878383" cy="706582"/>
          </a:xfrm>
          <a:prstGeom prst="rect">
            <a:avLst/>
          </a:prstGeom>
        </p:spPr>
      </p:pic>
      <p:pic>
        <p:nvPicPr>
          <p:cNvPr id="5" name="Picture 4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8FF0B7D1-E6BD-04FF-2989-3EBD8CD36E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 r="2563" b="41454"/>
          <a:stretch/>
        </p:blipFill>
        <p:spPr>
          <a:xfrm>
            <a:off x="504" y="3241964"/>
            <a:ext cx="11878383" cy="773083"/>
          </a:xfrm>
          <a:prstGeom prst="rect">
            <a:avLst/>
          </a:prstGeom>
        </p:spPr>
      </p:pic>
      <p:pic>
        <p:nvPicPr>
          <p:cNvPr id="7" name="Picture 6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C4466BEA-DE1E-9B04-D10A-CFDCFCFF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96" r="2563" b="52000"/>
          <a:stretch/>
        </p:blipFill>
        <p:spPr>
          <a:xfrm>
            <a:off x="504" y="2585259"/>
            <a:ext cx="11878383" cy="706582"/>
          </a:xfrm>
          <a:prstGeom prst="rect">
            <a:avLst/>
          </a:prstGeom>
        </p:spPr>
      </p:pic>
      <p:pic>
        <p:nvPicPr>
          <p:cNvPr id="8" name="Picture 7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4402A015-340A-E0A2-5764-AEE74E4A73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38" r="2563" b="63031"/>
          <a:stretch/>
        </p:blipFill>
        <p:spPr>
          <a:xfrm>
            <a:off x="504" y="1778925"/>
            <a:ext cx="11878383" cy="756458"/>
          </a:xfrm>
          <a:prstGeom prst="rect">
            <a:avLst/>
          </a:prstGeom>
        </p:spPr>
      </p:pic>
      <p:pic>
        <p:nvPicPr>
          <p:cNvPr id="9" name="Picture 8" descr="A black and white text on a black background&#10;&#10;Description automatically generated">
            <a:extLst>
              <a:ext uri="{FF2B5EF4-FFF2-40B4-BE49-F238E27FC236}">
                <a16:creationId xmlns:a16="http://schemas.microsoft.com/office/drawing/2014/main" id="{742782CD-9A70-8B30-BC3F-53BE33E719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28" r="2563" b="73093"/>
          <a:stretch/>
        </p:blipFill>
        <p:spPr>
          <a:xfrm>
            <a:off x="504" y="1030778"/>
            <a:ext cx="11878383" cy="814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2264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34C81-24EF-DF94-CA43-616CFC50E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/>
            <a:r>
              <a:rPr lang="en-US" sz="3200" dirty="0"/>
              <a:t>Believe Jesus is the Son of God – John 3:16</a:t>
            </a:r>
          </a:p>
          <a:p>
            <a:pPr marL="342900" indent="-342900"/>
            <a:r>
              <a:rPr lang="en-US" sz="3200" dirty="0"/>
              <a:t>Repent of your sins and turn toward God – 2 Peter 3:9</a:t>
            </a:r>
          </a:p>
          <a:p>
            <a:pPr marL="342900" indent="-342900"/>
            <a:r>
              <a:rPr lang="en-US" sz="3200" dirty="0"/>
              <a:t>Confess your faith in Jesus Christ – Matthew 10:32</a:t>
            </a:r>
          </a:p>
          <a:p>
            <a:pPr marL="342900" indent="-342900"/>
            <a:r>
              <a:rPr lang="en-US" sz="3200" dirty="0"/>
              <a:t>Be baptized into Christ – 1 Peter 3:21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God will forgive all of your sins – Acts 2:38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God will add you to His church – Acts 2:47</a:t>
            </a:r>
          </a:p>
          <a:p>
            <a:pPr marL="800100" lvl="1" indent="-342900">
              <a:buFont typeface="Calibri" panose="020F0502020204030204" pitchFamily="34" charset="0"/>
              <a:buChar char="−"/>
            </a:pPr>
            <a:r>
              <a:rPr lang="en-US" sz="2800" b="1" dirty="0">
                <a:effectLst>
                  <a:glow rad="63500">
                    <a:schemeClr val="bg1"/>
                  </a:glow>
                </a:effectLst>
              </a:rPr>
              <a:t>God will register you in heaven – Hebrews 12:23</a:t>
            </a:r>
          </a:p>
          <a:p>
            <a:pPr marL="342900" indent="-342900"/>
            <a:r>
              <a:rPr lang="en-US" sz="3200" dirty="0"/>
              <a:t>Live faithfully to the Lord – Revelation 2:10</a:t>
            </a:r>
          </a:p>
        </p:txBody>
      </p:sp>
    </p:spTree>
    <p:extLst>
      <p:ext uri="{BB962C8B-B14F-4D97-AF65-F5344CB8AC3E}">
        <p14:creationId xmlns:p14="http://schemas.microsoft.com/office/powerpoint/2010/main" val="2208169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446</Words>
  <Application>Microsoft Office PowerPoint</Application>
  <PresentationFormat>Widescreen</PresentationFormat>
  <Paragraphs>26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2024-08-31T23:49:48Z</dcterms:created>
  <dcterms:modified xsi:type="dcterms:W3CDTF">2024-09-01T20:23:00Z</dcterms:modified>
</cp:coreProperties>
</file>