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33C2-FC48-3907-48E2-E5726F044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18FA8-357D-1DF9-2D24-399438643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2107-3A67-2BE4-0869-C48DD71F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8F43-5B27-38A0-36A3-BA94B487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4F4D-1926-45D7-E0A2-040106ED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oat in the water&#10;&#10;Description automatically generated">
            <a:extLst>
              <a:ext uri="{FF2B5EF4-FFF2-40B4-BE49-F238E27FC236}">
                <a16:creationId xmlns:a16="http://schemas.microsoft.com/office/drawing/2014/main" id="{39C1FDBD-2A54-4620-47C2-C8A153AED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oat in the water&#10;&#10;Description automatically generated">
            <a:extLst>
              <a:ext uri="{FF2B5EF4-FFF2-40B4-BE49-F238E27FC236}">
                <a16:creationId xmlns:a16="http://schemas.microsoft.com/office/drawing/2014/main" id="{6A08F934-91F9-6EF2-501C-0376A60C23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CD47B-7385-D284-AFA1-A5C95DDF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9E756-6FD8-832B-2392-E05BAEE1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12C49-9E79-F5FF-2D1F-4B8C5033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8288-474A-3EFD-468B-D29BEA36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CB71-2C6F-84A9-1FFA-4B5F5BE3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C4575-D51E-D00C-D516-C062B69D7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1F8B4-B2EE-946B-4528-01FEA898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0BB6-CB1C-391E-00AD-CC28B3CE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E40E9-60CF-B982-EDC9-F6ED36CB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DD83-B46B-14CA-2DD1-C14B52F8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CF871-D668-D75C-5AD5-8CC17C90C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2DBE9-3593-FA9A-103E-1363E6B36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38F81-9964-A841-394A-9C19F9F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1EFA0-F243-76F7-E6E3-977022C2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6A12B-DB2F-65A4-EEE4-07882ADE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4174-0E27-DB3F-1B03-9B7AE068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C5648-2B7F-8A49-75E1-F3885941F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8245-2137-F5FD-75A9-E779B7AC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81B04-D2B7-1589-5779-FFAAB2B6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65A4-BB4D-E15E-157B-05E8B27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733FF-B23A-D6C4-1E27-27848C419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C37E4-31CC-4A48-00B0-5E3A25733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8B99-DD97-03F7-CC59-A483E719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8219-5BEB-682E-CF64-D3814AC3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875F3-EEBC-2D66-BE83-C20639F0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own rectangular object with white text&#10;&#10;Description automatically generated">
            <a:extLst>
              <a:ext uri="{FF2B5EF4-FFF2-40B4-BE49-F238E27FC236}">
                <a16:creationId xmlns:a16="http://schemas.microsoft.com/office/drawing/2014/main" id="{F4B6A040-7D93-0630-BAD2-90D1BB9DC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C504-283A-D94B-0D40-3A2A9D2E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784436"/>
            <a:ext cx="11848070" cy="507356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7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wn rectangular object with white text&#10;&#10;Description automatically generated">
            <a:extLst>
              <a:ext uri="{FF2B5EF4-FFF2-40B4-BE49-F238E27FC236}">
                <a16:creationId xmlns:a16="http://schemas.microsoft.com/office/drawing/2014/main" id="{7C45E782-E4C4-BF40-EA10-E2C8844C7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C504-283A-D94B-0D40-3A2A9D2E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784436"/>
            <a:ext cx="11848070" cy="507356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58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wn rectangular object with white text&#10;&#10;Description automatically generated">
            <a:extLst>
              <a:ext uri="{FF2B5EF4-FFF2-40B4-BE49-F238E27FC236}">
                <a16:creationId xmlns:a16="http://schemas.microsoft.com/office/drawing/2014/main" id="{DE17C23F-8619-78DF-3E2F-E6961BC30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C504-283A-D94B-0D40-3A2A9D2E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784436"/>
            <a:ext cx="11848070" cy="507356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43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rectangular object with white text&#10;&#10;Description automatically generated">
            <a:extLst>
              <a:ext uri="{FF2B5EF4-FFF2-40B4-BE49-F238E27FC236}">
                <a16:creationId xmlns:a16="http://schemas.microsoft.com/office/drawing/2014/main" id="{C4AFE743-6A13-5352-9D9A-B1BB758D5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C504-283A-D94B-0D40-3A2A9D2E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784436"/>
            <a:ext cx="11848070" cy="507356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22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1F97-1CD7-00CE-CA6E-ED2D5E8A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A093-F37E-E27C-0EDA-43863651C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DED66-3164-EA97-E2FA-B4312AD3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60D6D-CB0C-108B-F64F-486B250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A45E-C89B-70B4-D3A8-02E2481B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7F33-7799-ED36-EC95-F023B672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EDD8-A3D7-8546-DAD3-68F6D89C5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5A10E-5812-03F7-99C2-15407CBCE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3A70D-C347-90B7-B6C9-E2EFD952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33EFB-64BF-B7DB-9FB3-FCBB65B8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05818-AEEA-257A-2981-93C046DF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5EFA-DF5E-F480-5E40-5BF88E59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8967-7755-0FEB-896D-F5BAE341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2EA35-568A-6E13-C814-04DA937C1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3C51A-5C68-E396-445F-A645DA8BE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071DD-C667-7C9D-6D4C-79BA0524C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69B55-0EE1-B156-5B61-E3A723AA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E37D9-54AF-9257-B70C-F092344F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06257-5A4B-22BB-3B6A-2C42DB52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2B5E-85A0-C837-F73E-59F5564E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66B4A-E0AE-6204-F4D9-650F980A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0B02B-1AFB-7EA5-5163-8D01EC45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C38E5-62E2-9E73-AB0F-5A6E4886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56C44-4056-D2AB-83F8-900165BD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0272-EC4F-E5BE-7632-7F88D9FE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CD6EC-E92D-76B9-9C74-BDD81B2F8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266A-60CC-405E-9434-45AEE8AC29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EC3E-24E2-220A-0433-F62515D67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4E6E-A20B-1088-06CB-7BE71C4FA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C62D-28BD-4351-BD02-C7A1F66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4C88DED-FE39-42B9-BEA5-CE2333FE7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67517" r="47771" b="20724"/>
          <a:stretch/>
        </p:blipFill>
        <p:spPr>
          <a:xfrm>
            <a:off x="556953" y="4630189"/>
            <a:ext cx="5810596" cy="806335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233BE1-C831-0DAA-D2A9-6542C95F0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76608" r="39522" b="10300"/>
          <a:stretch/>
        </p:blipFill>
        <p:spPr>
          <a:xfrm>
            <a:off x="556953" y="5253644"/>
            <a:ext cx="6816436" cy="897774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8608CB6-1FFC-4DD0-9436-BB13CFF94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 t="44484" r="66183" b="41575"/>
          <a:stretch/>
        </p:blipFill>
        <p:spPr>
          <a:xfrm>
            <a:off x="1828800" y="3050770"/>
            <a:ext cx="2294313" cy="9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75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090AA-F8F2-61F2-9073-F023CB72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Biblical faith takes God at His word (with firm conviction)</a:t>
            </a:r>
          </a:p>
          <a:p>
            <a:pPr lvl="1"/>
            <a:r>
              <a:rPr lang="en-US" dirty="0"/>
              <a:t>“Divinely warned of things not yet seen”</a:t>
            </a:r>
          </a:p>
          <a:p>
            <a:pPr lvl="1"/>
            <a:r>
              <a:rPr lang="en-US" dirty="0"/>
              <a:t>“I believe God that it will be just as it was told me” (Acts 27:25)</a:t>
            </a:r>
          </a:p>
          <a:p>
            <a:r>
              <a:rPr lang="en-US" dirty="0"/>
              <a:t>Biblical faith submits to God (in trustful surrender) </a:t>
            </a:r>
          </a:p>
          <a:p>
            <a:pPr lvl="1"/>
            <a:r>
              <a:rPr lang="en-US" dirty="0"/>
              <a:t>“Moved with godly fear”</a:t>
            </a:r>
          </a:p>
          <a:p>
            <a:pPr lvl="1"/>
            <a:r>
              <a:rPr lang="en-US" dirty="0"/>
              <a:t>“Not My will, but Yours, be done” (Luke 22:42)</a:t>
            </a:r>
          </a:p>
          <a:p>
            <a:r>
              <a:rPr lang="en-US" dirty="0"/>
              <a:t>Biblical faith obeys God </a:t>
            </a:r>
          </a:p>
          <a:p>
            <a:pPr lvl="1"/>
            <a:r>
              <a:rPr lang="en-US" dirty="0"/>
              <a:t>“Prepared an ark” </a:t>
            </a:r>
          </a:p>
          <a:p>
            <a:pPr lvl="1"/>
            <a:r>
              <a:rPr lang="en-US" dirty="0"/>
              <a:t>“At Your word I will” (Luke 5:5)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090AA-F8F2-61F2-9073-F023CB72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Charting the proper course causes one to “condemn the world”</a:t>
            </a:r>
          </a:p>
          <a:p>
            <a:pPr lvl="1"/>
            <a:r>
              <a:rPr lang="en-US" dirty="0"/>
              <a:t>Righteousness and lawlessness have no communion (2 Cor. 6:14-15)</a:t>
            </a:r>
          </a:p>
          <a:p>
            <a:pPr lvl="1"/>
            <a:r>
              <a:rPr lang="en-US" dirty="0"/>
              <a:t>Things in darkness are exposed, made manifest by the light (Eph. 5:8-13)</a:t>
            </a:r>
          </a:p>
          <a:p>
            <a:r>
              <a:rPr lang="en-US" dirty="0"/>
              <a:t>Charting the proper course leads one to “become heir of the righteousness”</a:t>
            </a:r>
          </a:p>
          <a:p>
            <a:pPr lvl="1"/>
            <a:r>
              <a:rPr lang="en-US" dirty="0"/>
              <a:t>There is only ONE path to righteousness – God sets it and rewards it </a:t>
            </a:r>
            <a:br>
              <a:rPr lang="en-US" dirty="0"/>
            </a:br>
            <a:r>
              <a:rPr lang="en-US" dirty="0"/>
              <a:t>(Gen. 15:6; Phil. 3:9)</a:t>
            </a:r>
          </a:p>
        </p:txBody>
      </p:sp>
    </p:spTree>
    <p:extLst>
      <p:ext uri="{BB962C8B-B14F-4D97-AF65-F5344CB8AC3E}">
        <p14:creationId xmlns:p14="http://schemas.microsoft.com/office/powerpoint/2010/main" val="38112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090AA-F8F2-61F2-9073-F023CB72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1784436"/>
            <a:ext cx="11932396" cy="5073564"/>
          </a:xfrm>
        </p:spPr>
        <p:txBody>
          <a:bodyPr>
            <a:normAutofit/>
          </a:bodyPr>
          <a:lstStyle/>
          <a:p>
            <a:r>
              <a:rPr lang="en-US" dirty="0"/>
              <a:t>Noah’s purpose for EVERYTHING he did:  </a:t>
            </a:r>
            <a:br>
              <a:rPr lang="en-US" dirty="0"/>
            </a:br>
            <a:r>
              <a:rPr lang="en-US" dirty="0"/>
              <a:t>“for the saving of his household”</a:t>
            </a:r>
          </a:p>
          <a:p>
            <a:pPr lvl="1"/>
            <a:r>
              <a:rPr lang="en-US" dirty="0"/>
              <a:t>“For” (from Greek </a:t>
            </a:r>
            <a:r>
              <a:rPr lang="en-US" i="1" dirty="0" err="1"/>
              <a:t>eis</a:t>
            </a:r>
            <a:r>
              <a:rPr lang="en-US" dirty="0"/>
              <a:t>) = denotes purpose, in order to obtain (cf. Acts 2:38)</a:t>
            </a:r>
          </a:p>
          <a:p>
            <a:pPr lvl="1"/>
            <a:r>
              <a:rPr lang="en-US" dirty="0"/>
              <a:t>We must set our goal on eternity in heaven (Col. 3:1-2; Phil. 3:14)… </a:t>
            </a:r>
            <a:br>
              <a:rPr lang="en-US" dirty="0"/>
            </a:br>
            <a:r>
              <a:rPr lang="en-US" dirty="0"/>
              <a:t>and </a:t>
            </a:r>
            <a:r>
              <a:rPr lang="en-US"/>
              <a:t>NOT deviate from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090AA-F8F2-61F2-9073-F023CB72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the Son of God – John 8:24</a:t>
            </a:r>
          </a:p>
          <a:p>
            <a:r>
              <a:rPr lang="en-US" dirty="0"/>
              <a:t>Repent of your sins and turn toward God – Luke 13:3</a:t>
            </a:r>
          </a:p>
          <a:p>
            <a:r>
              <a:rPr lang="en-US" dirty="0"/>
              <a:t>Confess your faith in Jesus Christ – Matthew 10:32-33</a:t>
            </a:r>
          </a:p>
          <a:p>
            <a:r>
              <a:rPr lang="en-US" dirty="0"/>
              <a:t>Be baptized into Christ – Acts 2:38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98594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304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2024-08-31T00:20:52Z</dcterms:created>
  <dcterms:modified xsi:type="dcterms:W3CDTF">2024-09-01T12:33:53Z</dcterms:modified>
</cp:coreProperties>
</file>