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3B95-488D-31D8-1811-E0832A1FE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A81A3-4C65-CD84-B94B-EDF17DE08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02C91-6931-7EB9-7246-96077752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59A39-C3DA-3A6C-AAC5-A0DF5151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86756-8922-0903-3034-D9EFD68D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water with white text&#10;&#10;Description automatically generated">
            <a:extLst>
              <a:ext uri="{FF2B5EF4-FFF2-40B4-BE49-F238E27FC236}">
                <a16:creationId xmlns:a16="http://schemas.microsoft.com/office/drawing/2014/main" id="{504FDE77-9F5A-7236-7C78-8ACADF512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F22BE-0123-D08F-8888-4A6D2F32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DFDBC-DB12-F0B0-5409-5BDE9E5F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1525E-7051-155C-73AF-F6A14A91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8CEDC-7DB2-1E51-987C-1B8107FC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661B2-CC5F-5BE1-AF1B-21A9F804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8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4464-1C29-3109-9655-5404181E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BFE9D-BFAC-A933-03F2-C6536ABC0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D81A-315F-3B07-06C7-1C331B6A3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2031E-85D1-46CE-B55A-0A9A8DCFC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23980-873D-A388-FB2C-FD9C290A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39EE7-0F5F-0BF0-7C58-8EEE49FF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63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CEDB-F6F4-0A9D-1107-8BD7A88F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6A99D-743E-DDBA-BFFE-818603EBA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4E6A9-667A-E38B-BA29-6F430D440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0288F2-0C67-7CF5-DC9D-B2703F83F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A04A4-05C4-67F0-2181-4F626A2F6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84E5D-65F7-D476-344E-B643A29F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0EB4D9-1283-E3C5-95E9-611CF70D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04EC24-5592-855B-B045-2B04A6CB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8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F9C4A-AD1E-C90B-D2AC-7126E198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F7CCE-80EA-FD87-9CC8-41F17089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A75FD-61FF-914B-E088-1A1AE9F0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E12A-FD12-AC10-D762-8526DE42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7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7E03F-C7CD-737C-EA96-E6B101CF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76A45A-BE79-C142-B4C2-495F899C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97C92-C633-844F-12C9-854F9AD6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4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3FD22-38FA-DF52-F316-C5A94A774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D271-FC4D-2DD9-3B18-2D9300AC4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2792E-79E8-BE69-DDEB-9ED52FD5B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E7A2E-C126-4B26-C2E4-C3E2A577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05024-3991-533D-5B00-44F89781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C6F8B-3192-006A-AC62-C3EED4C5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54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5492-F275-A8D9-B84E-542DF3CA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EE0CE-49F6-9FE1-FCAB-425FA7A2B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437D3-6D1E-6737-9C02-957643EEC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0AB03-2300-9F26-A29B-41CF1989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497C8-0414-695A-9FA6-B215B5F5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9E747-8D62-89BB-E53B-3E5C255B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01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B252-E092-CF19-BB8F-84F4F876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6B704-ECD2-EC65-7110-04434B825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9DD50-7BF4-4CD4-AC62-D846FA7B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55B30-8BEC-1D2C-D69D-90B70100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2EAD3-1505-28E0-0E40-600B028B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95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7883F-FD74-F993-34B8-6FE031077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CB8B2-2527-DC59-28B5-E2224ABA7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3CCFD-AC28-34F1-621C-574B1C9E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9A29B-1748-872B-0EBA-F8380DA8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5FEB9-BF53-B24A-3E00-3B57D4C1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4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blue water surface&#10;&#10;Description automatically generated">
            <a:extLst>
              <a:ext uri="{FF2B5EF4-FFF2-40B4-BE49-F238E27FC236}">
                <a16:creationId xmlns:a16="http://schemas.microsoft.com/office/drawing/2014/main" id="{A6D18241-5B07-3AA3-6C34-14744D5FF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2C32-6A25-317E-9649-83ADA98E0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2163377"/>
            <a:ext cx="11691013" cy="4591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62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water with white text&#10;&#10;Description automatically generated">
            <a:extLst>
              <a:ext uri="{FF2B5EF4-FFF2-40B4-BE49-F238E27FC236}">
                <a16:creationId xmlns:a16="http://schemas.microsoft.com/office/drawing/2014/main" id="{452F6FA3-766C-8939-3CEF-0F01BEE72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2C32-6A25-317E-9649-83ADA98E0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2163377"/>
            <a:ext cx="11691013" cy="4591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5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water surface&#10;&#10;Description automatically generated">
            <a:extLst>
              <a:ext uri="{FF2B5EF4-FFF2-40B4-BE49-F238E27FC236}">
                <a16:creationId xmlns:a16="http://schemas.microsoft.com/office/drawing/2014/main" id="{3D47505E-D948-0B76-59B0-1DB0C5C0A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2C32-6A25-317E-9649-83ADA98E0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2163377"/>
            <a:ext cx="11691013" cy="4591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48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water surface&#10;&#10;Description automatically generated">
            <a:extLst>
              <a:ext uri="{FF2B5EF4-FFF2-40B4-BE49-F238E27FC236}">
                <a16:creationId xmlns:a16="http://schemas.microsoft.com/office/drawing/2014/main" id="{F0A0FDC6-06E8-4FA3-3BFA-DC0478052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2C32-6A25-317E-9649-83ADA98E0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2163377"/>
            <a:ext cx="11691013" cy="4591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531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water surface&#10;&#10;Description automatically generated">
            <a:extLst>
              <a:ext uri="{FF2B5EF4-FFF2-40B4-BE49-F238E27FC236}">
                <a16:creationId xmlns:a16="http://schemas.microsoft.com/office/drawing/2014/main" id="{DBBD55B2-A0D8-24A0-7C8C-9925C5A6A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2C32-6A25-317E-9649-83ADA98E0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2163377"/>
            <a:ext cx="11691013" cy="4591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0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water surface&#10;&#10;Description automatically generated">
            <a:extLst>
              <a:ext uri="{FF2B5EF4-FFF2-40B4-BE49-F238E27FC236}">
                <a16:creationId xmlns:a16="http://schemas.microsoft.com/office/drawing/2014/main" id="{885353DC-A695-BF04-D9FF-B334799E0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2C32-6A25-317E-9649-83ADA98E0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2163377"/>
            <a:ext cx="11691013" cy="4591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294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water surface&#10;&#10;Description automatically generated">
            <a:extLst>
              <a:ext uri="{FF2B5EF4-FFF2-40B4-BE49-F238E27FC236}">
                <a16:creationId xmlns:a16="http://schemas.microsoft.com/office/drawing/2014/main" id="{5D228942-CEA4-1357-207D-DA816B3F6D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2C32-6A25-317E-9649-83ADA98E0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2163377"/>
            <a:ext cx="11691013" cy="4591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069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2C32-6A25-317E-9649-83ADA98E0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2163377"/>
            <a:ext cx="11691013" cy="4591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blue water with white text&#10;&#10;Description automatically generated">
            <a:extLst>
              <a:ext uri="{FF2B5EF4-FFF2-40B4-BE49-F238E27FC236}">
                <a16:creationId xmlns:a16="http://schemas.microsoft.com/office/drawing/2014/main" id="{CC8F2DE7-0048-3ED6-0E21-D122EFE2A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7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E1BB65-4AA1-92B1-1CCD-EBB51C4E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B7E95-CB0E-FB6E-21B4-BA5357B47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3C9FD-0C70-0805-2E36-20FC8DC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B747A-F534-430A-9558-7025E10DD10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0AD50-271F-9D31-6A71-9A60FA5EE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16D96-A272-8ED6-D567-4DF215966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86521-2BE3-4E44-86BB-8FBA7533F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6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7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55665-5109-328E-C235-0923E8EA3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baptism, we died to (separated from) sin (6:2, 7, 11 + v. 4) </a:t>
            </a:r>
          </a:p>
          <a:p>
            <a:r>
              <a:rPr lang="en-US" dirty="0"/>
              <a:t>In baptism, the body of sin (separating from God) was done away with (6:6)</a:t>
            </a:r>
          </a:p>
          <a:p>
            <a:r>
              <a:rPr lang="en-US" dirty="0"/>
              <a:t>In baptism, we were freed from sin and its enslavement (6:6, 7, 17, 18, 22)</a:t>
            </a:r>
          </a:p>
          <a:p>
            <a:r>
              <a:rPr lang="en-US" dirty="0"/>
              <a:t>The freedom from sin should drive us to not let it reign in our lives any longer (6:12-14, 16, 19)</a:t>
            </a:r>
          </a:p>
          <a:p>
            <a:r>
              <a:rPr lang="en-US" dirty="0"/>
              <a:t>This change at the point of baptism is taught elsewhere in the N.T.</a:t>
            </a:r>
            <a:br>
              <a:rPr lang="en-US" dirty="0"/>
            </a:br>
            <a:r>
              <a:rPr lang="en-US" dirty="0"/>
              <a:t>(Mark 16:16; Acts 2:38; 22:16; 1 Pet. 3:21)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A958BD-5EAC-B17E-B8D6-C865446D2F57}"/>
              </a:ext>
            </a:extLst>
          </p:cNvPr>
          <p:cNvSpPr/>
          <p:nvPr/>
        </p:nvSpPr>
        <p:spPr>
          <a:xfrm>
            <a:off x="8040757" y="2773017"/>
            <a:ext cx="3505202" cy="1815882"/>
          </a:xfrm>
          <a:prstGeom prst="roundRect">
            <a:avLst/>
          </a:prstGeom>
          <a:solidFill>
            <a:srgbClr val="000000">
              <a:alpha val="25098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55665-5109-328E-C235-0923E8EA3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baptism, we are united together with Christ (6:5)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We were crucified with Christ (6:6) </a:t>
            </a:r>
          </a:p>
          <a:p>
            <a:pPr lvl="1"/>
            <a:r>
              <a:rPr lang="en-US" dirty="0"/>
              <a:t>We died with Him (6:8)</a:t>
            </a:r>
          </a:p>
          <a:p>
            <a:pPr lvl="1"/>
            <a:r>
              <a:rPr lang="en-US" dirty="0"/>
              <a:t>We were buried with Him (6:4; Col. 2:12)</a:t>
            </a:r>
          </a:p>
          <a:p>
            <a:pPr lvl="1"/>
            <a:r>
              <a:rPr lang="en-US" dirty="0"/>
              <a:t>We were raised with Him (6:4; Col. 2:12; 3:1)</a:t>
            </a:r>
          </a:p>
          <a:p>
            <a:pPr lvl="1"/>
            <a:r>
              <a:rPr lang="en-US" dirty="0"/>
              <a:t>We now live with Him (6:8)</a:t>
            </a:r>
          </a:p>
          <a:p>
            <a:r>
              <a:rPr lang="en-US" dirty="0"/>
              <a:t>In baptism, we entered “into Christ” (6:3 + v. 11, 23; cf. Eph. 1:3) </a:t>
            </a:r>
          </a:p>
          <a:p>
            <a:r>
              <a:rPr lang="en-US" dirty="0"/>
              <a:t>This change at the point of baptism is taught elsewhere in the N.T.</a:t>
            </a:r>
            <a:br>
              <a:rPr lang="en-US" dirty="0"/>
            </a:br>
            <a:r>
              <a:rPr lang="en-US" dirty="0"/>
              <a:t>(Gal. 3:27; 1 Cor. 12:13; Matt. 28:19)</a:t>
            </a:r>
          </a:p>
          <a:p>
            <a:endParaRPr lang="en-US" dirty="0"/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AA661789-5579-03A1-6B0D-907B3B3919B6}"/>
              </a:ext>
            </a:extLst>
          </p:cNvPr>
          <p:cNvSpPr/>
          <p:nvPr/>
        </p:nvSpPr>
        <p:spPr>
          <a:xfrm>
            <a:off x="646041" y="2633871"/>
            <a:ext cx="7275444" cy="205739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295"/>
            </a:avLst>
          </a:prstGeom>
          <a:noFill/>
          <a:ln w="63500">
            <a:solidFill>
              <a:schemeClr val="bg1"/>
            </a:solidFill>
          </a:ln>
          <a:effectLst>
            <a:glow rad="508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DE893-C6B1-E81D-C908-9A4F38520B23}"/>
              </a:ext>
            </a:extLst>
          </p:cNvPr>
          <p:cNvSpPr txBox="1"/>
          <p:nvPr/>
        </p:nvSpPr>
        <p:spPr>
          <a:xfrm>
            <a:off x="8040757" y="2773017"/>
            <a:ext cx="35052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“you obeyed from the heart that FORM of doctrine to which you were delivered” (6:17)</a:t>
            </a:r>
          </a:p>
        </p:txBody>
      </p:sp>
    </p:spTree>
    <p:extLst>
      <p:ext uri="{BB962C8B-B14F-4D97-AF65-F5344CB8AC3E}">
        <p14:creationId xmlns:p14="http://schemas.microsoft.com/office/powerpoint/2010/main" val="15358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55665-5109-328E-C235-0923E8EA3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2" y="2163377"/>
            <a:ext cx="11539754" cy="4591650"/>
          </a:xfrm>
        </p:spPr>
        <p:txBody>
          <a:bodyPr>
            <a:normAutofit/>
          </a:bodyPr>
          <a:lstStyle/>
          <a:p>
            <a:r>
              <a:rPr lang="en-US" dirty="0"/>
              <a:t>The blood of Christ changes everything for us</a:t>
            </a:r>
          </a:p>
          <a:p>
            <a:pPr lvl="1"/>
            <a:r>
              <a:rPr lang="en-US" dirty="0"/>
              <a:t>Christ shed His blood for remission of sins (Matt. 26:28)</a:t>
            </a:r>
          </a:p>
          <a:p>
            <a:pPr lvl="1"/>
            <a:r>
              <a:rPr lang="en-US" dirty="0"/>
              <a:t>He did that because without the shedding of blood there is no remission (Heb. 9:22)</a:t>
            </a:r>
          </a:p>
          <a:p>
            <a:pPr lvl="1"/>
            <a:r>
              <a:rPr lang="en-US" dirty="0"/>
              <a:t>His blood washes us (Rev. 1:5), redeems us (Eph. 1:7) and purifies us (1 Pet. 1:19-22)</a:t>
            </a:r>
          </a:p>
          <a:p>
            <a:r>
              <a:rPr lang="en-US" dirty="0"/>
              <a:t>The blood of Christ was given for us in His death (John 19:34; Heb. 9:12-14)</a:t>
            </a:r>
          </a:p>
          <a:p>
            <a:r>
              <a:rPr lang="en-US" dirty="0"/>
              <a:t>In baptism, we are baptized into His death, and thus, into every benefit that comes from His blood (6:3)</a:t>
            </a:r>
          </a:p>
          <a:p>
            <a:r>
              <a:rPr lang="en-US" dirty="0"/>
              <a:t>This change at the point of baptism is taught elsewhere in the N.T.</a:t>
            </a:r>
            <a:br>
              <a:rPr lang="en-US" dirty="0"/>
            </a:br>
            <a:r>
              <a:rPr lang="en-US" dirty="0"/>
              <a:t>(1 Cor. 6:9-11; Acts 22:16; Eph. 5:26)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55665-5109-328E-C235-0923E8EA3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baptism, the grace of God was extended to us (not before) (5:20-21; 6:14)</a:t>
            </a:r>
          </a:p>
          <a:p>
            <a:r>
              <a:rPr lang="en-US" dirty="0"/>
              <a:t>In baptism, we were raised to “walk in newness of life,” living for God </a:t>
            </a:r>
            <a:br>
              <a:rPr lang="en-US" dirty="0"/>
            </a:br>
            <a:r>
              <a:rPr lang="en-US" dirty="0"/>
              <a:t>(6:4, 10)</a:t>
            </a:r>
          </a:p>
          <a:p>
            <a:r>
              <a:rPr lang="en-US" dirty="0"/>
              <a:t>In baptism, our “old man” was crucified and done away with (6:6)</a:t>
            </a:r>
          </a:p>
          <a:p>
            <a:r>
              <a:rPr lang="en-US" dirty="0"/>
              <a:t>In baptism, we were raised to faithfully obey and commit our lives to live the righteous life (6:16, 18, 19) </a:t>
            </a:r>
          </a:p>
          <a:p>
            <a:r>
              <a:rPr lang="en-US" dirty="0"/>
              <a:t>In baptism, we set our lives on a new course of “holiness” (6:19, 22)</a:t>
            </a:r>
          </a:p>
          <a:p>
            <a:r>
              <a:rPr lang="en-US" dirty="0"/>
              <a:t>This change at the point of baptism is taught elsewhere in the N.T.</a:t>
            </a:r>
            <a:br>
              <a:rPr lang="en-US" dirty="0"/>
            </a:br>
            <a:r>
              <a:rPr lang="en-US" dirty="0"/>
              <a:t>(Tit. 3:5; 2 Cor. 5:17)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55665-5109-328E-C235-0923E8EA3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baptism, we have been made “alive from the dead” (i.e., spiritual death) (6:13)</a:t>
            </a:r>
          </a:p>
          <a:p>
            <a:r>
              <a:rPr lang="en-US" dirty="0"/>
              <a:t>In baptism, death (like with Jesus) loses its dominion over us (6:9-11)</a:t>
            </a:r>
          </a:p>
          <a:p>
            <a:r>
              <a:rPr lang="en-US" dirty="0"/>
              <a:t>In baptism, we escape “the end” in eternal “death” (6:21, 23)</a:t>
            </a:r>
          </a:p>
          <a:p>
            <a:r>
              <a:rPr lang="en-US" dirty="0"/>
              <a:t>This change at the point of baptism is taught elsewhere in the N.T.</a:t>
            </a:r>
            <a:br>
              <a:rPr lang="en-US" dirty="0"/>
            </a:br>
            <a:r>
              <a:rPr lang="en-US" dirty="0"/>
              <a:t>(Col. 2:12-13)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55665-5109-328E-C235-0923E8EA3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baptism, we change from:</a:t>
            </a:r>
          </a:p>
          <a:p>
            <a:pPr lvl="1"/>
            <a:r>
              <a:rPr lang="en-US" sz="2800" dirty="0"/>
              <a:t>Dead to God to “alive to God” (6:10-11)</a:t>
            </a:r>
          </a:p>
          <a:p>
            <a:pPr lvl="1"/>
            <a:r>
              <a:rPr lang="en-US" sz="2800" dirty="0"/>
              <a:t>A “slave to sin” to a “slave to God” (6:6, 16, 17, 20, v. 13+22)</a:t>
            </a:r>
          </a:p>
          <a:p>
            <a:pPr lvl="1"/>
            <a:r>
              <a:rPr lang="en-US" sz="2800" dirty="0"/>
              <a:t>Receiving “the wages of sin” to receiving “the gift of God” (6:23)</a:t>
            </a:r>
            <a:endParaRPr lang="en-US" dirty="0"/>
          </a:p>
          <a:p>
            <a:r>
              <a:rPr lang="en-US" dirty="0"/>
              <a:t>This change at the point of baptism is taught elsewhere in the N.T.</a:t>
            </a:r>
            <a:br>
              <a:rPr lang="en-US" dirty="0"/>
            </a:br>
            <a:r>
              <a:rPr lang="en-US" dirty="0"/>
              <a:t>(Matt. 28:19; John 3:3-5; Gal. 3:26-27)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55665-5109-328E-C235-0923E8EA3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baptism, we have our final “fruit” – eternal life (6:22)</a:t>
            </a:r>
          </a:p>
          <a:p>
            <a:r>
              <a:rPr lang="en-US" dirty="0"/>
              <a:t>In baptism, we receive God’s conditional “gift” of eternal life (6:23)</a:t>
            </a:r>
          </a:p>
          <a:p>
            <a:r>
              <a:rPr lang="en-US" dirty="0"/>
              <a:t>This change at the point of baptism is taught elsewhere in the N.T.</a:t>
            </a:r>
            <a:br>
              <a:rPr lang="en-US" dirty="0"/>
            </a:br>
            <a:r>
              <a:rPr lang="en-US" dirty="0"/>
              <a:t>(Eph. 5:26-27)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4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750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2024-08-24T23:16:41Z</dcterms:created>
  <dcterms:modified xsi:type="dcterms:W3CDTF">2024-08-25T12:36:45Z</dcterms:modified>
</cp:coreProperties>
</file>